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1" r:id="rId2"/>
    <p:sldId id="272" r:id="rId3"/>
    <p:sldId id="273" r:id="rId4"/>
    <p:sldId id="262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FC28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2340"/>
    <p:restoredTop sz="94213"/>
  </p:normalViewPr>
  <p:slideViewPr>
    <p:cSldViewPr snapToGrid="0" snapToObjects="1">
      <p:cViewPr varScale="1">
        <p:scale>
          <a:sx n="78" d="100"/>
          <a:sy n="78" d="100"/>
        </p:scale>
        <p:origin x="82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6565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18317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16481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33848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6921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90135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2/17/2020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1307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69896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64808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1506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89385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19C0FD-2ACE-744B-A712-8526131E3F73}" type="datetimeFigureOut">
              <a:rPr lang="en-US" smtClean="0"/>
              <a:t>2/17/2020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9570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Box 39"/>
          <p:cNvSpPr txBox="1"/>
          <p:nvPr/>
        </p:nvSpPr>
        <p:spPr>
          <a:xfrm>
            <a:off x="181685" y="756560"/>
            <a:ext cx="5761915" cy="1550222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dirty="0" smtClean="0"/>
              <a:t> </a:t>
            </a:r>
            <a:endParaRPr lang="en-GB" sz="1400" dirty="0"/>
          </a:p>
          <a:p>
            <a:r>
              <a:rPr lang="en-US" sz="1400" dirty="0">
                <a:effectLst/>
              </a:rPr>
              <a:t> </a:t>
            </a:r>
            <a:r>
              <a:rPr lang="en-US" sz="1400" b="1" dirty="0" smtClean="0">
                <a:effectLst/>
              </a:rPr>
              <a:t>What are fats and oils?</a:t>
            </a:r>
            <a:endParaRPr lang="en-GB" sz="1400" b="1" dirty="0"/>
          </a:p>
        </p:txBody>
      </p:sp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Esters</a:t>
            </a:r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04556" y="2473035"/>
            <a:ext cx="4367444" cy="4031673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 smtClean="0"/>
              <a:t> Write the equation for acid hydrolysis of ethyl Ethanoate</a:t>
            </a:r>
            <a:endParaRPr lang="en-GB" sz="14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4721139" y="2473034"/>
            <a:ext cx="2573279" cy="4031673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 smtClean="0"/>
              <a:t>Write the reaction conditions for both acid and base hydrolysis.</a:t>
            </a:r>
            <a:endParaRPr lang="en-GB" sz="14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7443557" y="2473033"/>
            <a:ext cx="4541614" cy="403167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 smtClean="0"/>
              <a:t> </a:t>
            </a:r>
            <a:r>
              <a:rPr lang="en-US" sz="1400" b="1" dirty="0" smtClean="0"/>
              <a:t>Write an equation  for base hydrolysis of ethyl ethanoate</a:t>
            </a:r>
            <a:endParaRPr lang="en-GB" sz="1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098565" y="756560"/>
            <a:ext cx="5886606" cy="1550222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 smtClean="0"/>
              <a:t>Draw the structure of glycerol.</a:t>
            </a:r>
            <a:endParaRPr lang="en-GB" sz="1400" b="1" dirty="0"/>
          </a:p>
        </p:txBody>
      </p:sp>
    </p:spTree>
    <p:extLst>
      <p:ext uri="{BB962C8B-B14F-4D97-AF65-F5344CB8AC3E}">
        <p14:creationId xmlns:p14="http://schemas.microsoft.com/office/powerpoint/2010/main" val="292941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Box 39"/>
          <p:cNvSpPr txBox="1"/>
          <p:nvPr/>
        </p:nvSpPr>
        <p:spPr>
          <a:xfrm>
            <a:off x="181685" y="756560"/>
            <a:ext cx="5878873" cy="123849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s-ES" sz="1400" b="1" dirty="0" err="1" smtClean="0"/>
              <a:t>Hydrolysis</a:t>
            </a:r>
            <a:r>
              <a:rPr lang="es-ES" sz="1400" b="1" dirty="0" smtClean="0"/>
              <a:t> of </a:t>
            </a:r>
            <a:r>
              <a:rPr lang="es-ES" sz="1400" b="1" dirty="0" err="1" smtClean="0"/>
              <a:t>Esters</a:t>
            </a:r>
            <a:r>
              <a:rPr lang="es-ES" sz="1400" b="1" dirty="0"/>
              <a:t> </a:t>
            </a:r>
            <a:r>
              <a:rPr lang="es-ES" sz="1400" b="1" dirty="0" smtClean="0"/>
              <a:t>produce </a:t>
            </a:r>
            <a:r>
              <a:rPr lang="es-ES" sz="1400" b="1" dirty="0" err="1" smtClean="0"/>
              <a:t>gylcerol</a:t>
            </a:r>
            <a:r>
              <a:rPr lang="es-ES" sz="1400" b="1" dirty="0" smtClean="0"/>
              <a:t> and </a:t>
            </a:r>
            <a:r>
              <a:rPr lang="es-ES" b="1" dirty="0" smtClean="0"/>
              <a:t>………………………………………………………………………………………………………………………………………………………………………</a:t>
            </a:r>
            <a:endParaRPr lang="es-ES" b="1" dirty="0"/>
          </a:p>
        </p:txBody>
      </p:sp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Esters</a:t>
            </a:r>
            <a:endParaRPr lang="en-US" sz="2000" b="1" dirty="0">
              <a:solidFill>
                <a:schemeClr val="tx1"/>
              </a:solidFill>
            </a:endParaRPr>
          </a:p>
          <a:p>
            <a:pPr algn="ctr"/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129169" y="743300"/>
            <a:ext cx="5856002" cy="125175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 smtClean="0"/>
              <a:t>…………………………is a mixture of Methyl Esters of fatty acids.</a:t>
            </a:r>
            <a:endParaRPr lang="en-GB" sz="1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181684" y="2134197"/>
            <a:ext cx="5878874" cy="3288077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 smtClean="0"/>
              <a:t> Draw the structure of an ester made from carboxylic acid and propane-1,2,3-triol.</a:t>
            </a:r>
            <a:endParaRPr lang="en-GB" sz="14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6129169" y="2134197"/>
            <a:ext cx="5878874" cy="3288077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 smtClean="0"/>
              <a:t>Write the equation for hydrolysis reaction of fats with </a:t>
            </a:r>
            <a:r>
              <a:rPr lang="en-GB" sz="1400" b="1" dirty="0" err="1" smtClean="0"/>
              <a:t>NaOH</a:t>
            </a:r>
            <a:r>
              <a:rPr lang="en-GB" sz="1400" b="1" dirty="0" smtClean="0"/>
              <a:t>.</a:t>
            </a:r>
            <a:endParaRPr lang="en-GB" sz="1400" b="1" dirty="0" smtClean="0"/>
          </a:p>
        </p:txBody>
      </p:sp>
      <p:sp>
        <p:nvSpPr>
          <p:cNvPr id="9" name="TextBox 8"/>
          <p:cNvSpPr txBox="1"/>
          <p:nvPr/>
        </p:nvSpPr>
        <p:spPr>
          <a:xfrm>
            <a:off x="181684" y="5527029"/>
            <a:ext cx="5878873" cy="123849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 smtClean="0"/>
              <a:t>Describe two different ways of hydrolysing an ester to make an alcohol.</a:t>
            </a:r>
            <a:endParaRPr lang="en-GB" sz="14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6129170" y="5527029"/>
            <a:ext cx="5878873" cy="123849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 smtClean="0"/>
              <a:t>What does Biodiesel consist of?</a:t>
            </a:r>
            <a:endParaRPr lang="en-GB" sz="1400" b="1" dirty="0"/>
          </a:p>
        </p:txBody>
      </p:sp>
    </p:spTree>
    <p:extLst>
      <p:ext uri="{BB962C8B-B14F-4D97-AF65-F5344CB8AC3E}">
        <p14:creationId xmlns:p14="http://schemas.microsoft.com/office/powerpoint/2010/main" val="17721263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Esters</a:t>
            </a:r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156" name="TextBox 155"/>
          <p:cNvSpPr txBox="1"/>
          <p:nvPr/>
        </p:nvSpPr>
        <p:spPr>
          <a:xfrm>
            <a:off x="1486070" y="804944"/>
            <a:ext cx="8567664" cy="421029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endParaRPr lang="en-GB" sz="1400" b="1" dirty="0"/>
          </a:p>
          <a:p>
            <a:endParaRPr lang="en-GB" sz="1400" b="1" dirty="0"/>
          </a:p>
          <a:p>
            <a:endParaRPr lang="en-GB" sz="1400" b="1" dirty="0"/>
          </a:p>
          <a:p>
            <a:endParaRPr lang="en-GB" sz="1400" b="1" dirty="0"/>
          </a:p>
          <a:p>
            <a:r>
              <a:rPr lang="en-GB" sz="1400" b="1" dirty="0" smtClean="0"/>
              <a:t>Draw the structure of a fat.</a:t>
            </a:r>
            <a:endParaRPr lang="en-GB" sz="1400" b="1" dirty="0"/>
          </a:p>
        </p:txBody>
      </p:sp>
      <p:sp>
        <p:nvSpPr>
          <p:cNvPr id="158" name="TextBox 157"/>
          <p:cNvSpPr txBox="1"/>
          <p:nvPr/>
        </p:nvSpPr>
        <p:spPr>
          <a:xfrm>
            <a:off x="1486070" y="5155957"/>
            <a:ext cx="8567664" cy="155918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b="1" dirty="0" smtClean="0"/>
              <a:t> What two products do you get when you hydrolyse an oil or fat with  sodium hydroxide.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17741700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Box 39"/>
          <p:cNvSpPr txBox="1"/>
          <p:nvPr/>
        </p:nvSpPr>
        <p:spPr>
          <a:xfrm>
            <a:off x="181685" y="2410691"/>
            <a:ext cx="5878873" cy="4177144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endParaRPr lang="en-GB" sz="1600" b="1" dirty="0"/>
          </a:p>
        </p:txBody>
      </p:sp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endParaRPr lang="en-US" sz="2000" b="1" dirty="0">
              <a:solidFill>
                <a:schemeClr val="tx1"/>
              </a:solidFill>
            </a:endParaRPr>
          </a:p>
          <a:p>
            <a:pPr algn="ctr"/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04555" y="751148"/>
            <a:ext cx="5878873" cy="1493288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endParaRPr lang="en-GB" sz="16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6268376" y="751148"/>
            <a:ext cx="5741939" cy="5836687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b="1" dirty="0" smtClean="0"/>
              <a:t>When a vegetable oil is refluxed with concentrated </a:t>
            </a:r>
            <a:r>
              <a:rPr lang="en-GB" b="1" dirty="0" err="1" smtClean="0"/>
              <a:t>aqeous</a:t>
            </a:r>
            <a:r>
              <a:rPr lang="en-GB" b="1" dirty="0" smtClean="0"/>
              <a:t> sodium </a:t>
            </a:r>
            <a:r>
              <a:rPr lang="en-GB" b="1" err="1" smtClean="0"/>
              <a:t>hydroxide</a:t>
            </a:r>
            <a:r>
              <a:rPr lang="en-GB" b="1" smtClean="0"/>
              <a:t>, the </a:t>
            </a:r>
            <a:r>
              <a:rPr lang="en-GB" b="1" dirty="0" smtClean="0"/>
              <a:t>products were propane-1,2,3 –</a:t>
            </a:r>
            <a:r>
              <a:rPr lang="en-GB" b="1" dirty="0" err="1" smtClean="0"/>
              <a:t>triol</a:t>
            </a:r>
            <a:r>
              <a:rPr lang="en-GB" b="1" dirty="0" smtClean="0"/>
              <a:t> and a salt.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19230689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591</TotalTime>
  <Words>157</Words>
  <Application>Microsoft Office PowerPoint</Application>
  <PresentationFormat>Widescreen</PresentationFormat>
  <Paragraphs>22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Miss J M Booth</dc:creator>
  <cp:lastModifiedBy>Administrator</cp:lastModifiedBy>
  <cp:revision>95</cp:revision>
  <dcterms:created xsi:type="dcterms:W3CDTF">2016-03-19T16:01:33Z</dcterms:created>
  <dcterms:modified xsi:type="dcterms:W3CDTF">2020-02-17T10:31:16Z</dcterms:modified>
</cp:coreProperties>
</file>