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7" r:id="rId3"/>
    <p:sldId id="268" r:id="rId4"/>
    <p:sldId id="263" r:id="rId5"/>
    <p:sldId id="266" r:id="rId6"/>
    <p:sldId id="269" r:id="rId7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487" autoAdjust="0"/>
    <p:restoredTop sz="94660"/>
  </p:normalViewPr>
  <p:slideViewPr>
    <p:cSldViewPr>
      <p:cViewPr varScale="1">
        <p:scale>
          <a:sx n="82" d="100"/>
          <a:sy n="82" d="100"/>
        </p:scale>
        <p:origin x="-1421" y="-96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36323510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04/10/2019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9"/>
          <p:cNvSpPr txBox="1">
            <a:spLocks noChangeArrowheads="1"/>
          </p:cNvSpPr>
          <p:nvPr/>
        </p:nvSpPr>
        <p:spPr bwMode="auto">
          <a:xfrm>
            <a:off x="5745163" y="665163"/>
            <a:ext cx="38163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</p:txBody>
      </p:sp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688162"/>
            <a:ext cx="4467224" cy="114300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38093" y="688162"/>
            <a:ext cx="278608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Describe the nuclear model of an atom</a:t>
            </a:r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1) Matter and Radiation, Inside the Atom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43" name="AutoShape 43"/>
          <p:cNvSpPr>
            <a:spLocks noChangeArrowheads="1"/>
          </p:cNvSpPr>
          <p:nvPr/>
        </p:nvSpPr>
        <p:spPr bwMode="auto">
          <a:xfrm>
            <a:off x="4810124" y="688162"/>
            <a:ext cx="4643470" cy="114300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4" name="Text Box 44"/>
          <p:cNvSpPr txBox="1">
            <a:spLocks noChangeArrowheads="1"/>
          </p:cNvSpPr>
          <p:nvPr/>
        </p:nvSpPr>
        <p:spPr bwMode="auto">
          <a:xfrm>
            <a:off x="4810125" y="688162"/>
            <a:ext cx="278608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Complete the table</a:t>
            </a:r>
          </a:p>
        </p:txBody>
      </p:sp>
      <p:graphicFrame>
        <p:nvGraphicFramePr>
          <p:cNvPr id="46" name="Table 45"/>
          <p:cNvGraphicFramePr>
            <a:graphicFrameLocks noGrp="1"/>
          </p:cNvGraphicFramePr>
          <p:nvPr/>
        </p:nvGraphicFramePr>
        <p:xfrm>
          <a:off x="5595942" y="973914"/>
          <a:ext cx="2760345" cy="771144"/>
        </p:xfrm>
        <a:graphic>
          <a:graphicData uri="http://schemas.openxmlformats.org/drawingml/2006/table">
            <a:tbl>
              <a:tblPr/>
              <a:tblGrid>
                <a:gridCol w="95948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0043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0043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 b="1">
                          <a:latin typeface="Calibri"/>
                          <a:ea typeface="Calibri"/>
                          <a:cs typeface="Times New Roman"/>
                        </a:rPr>
                        <a:t>Constituent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 b="1">
                          <a:latin typeface="Calibri"/>
                          <a:ea typeface="Calibri"/>
                          <a:cs typeface="Times New Roman"/>
                        </a:rPr>
                        <a:t>Charge (C)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 b="1">
                          <a:latin typeface="Calibri"/>
                          <a:ea typeface="Calibri"/>
                          <a:cs typeface="Times New Roman"/>
                        </a:rPr>
                        <a:t>Mass (kg)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>
                          <a:latin typeface="Calibri"/>
                          <a:ea typeface="Calibri"/>
                          <a:cs typeface="Times New Roman"/>
                        </a:rPr>
                        <a:t>Proton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>
                          <a:latin typeface="Calibri"/>
                          <a:ea typeface="Calibri"/>
                          <a:cs typeface="Times New Roman"/>
                        </a:rPr>
                        <a:t>Neutron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>
                          <a:latin typeface="Calibri"/>
                          <a:ea typeface="Calibri"/>
                          <a:cs typeface="Times New Roman"/>
                        </a:rPr>
                        <a:t>Electron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7" name="AutoShape 43"/>
          <p:cNvSpPr>
            <a:spLocks noChangeArrowheads="1"/>
          </p:cNvSpPr>
          <p:nvPr/>
        </p:nvSpPr>
        <p:spPr bwMode="auto">
          <a:xfrm>
            <a:off x="238092" y="1974046"/>
            <a:ext cx="4467224" cy="178595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8" name="Text Box 44"/>
          <p:cNvSpPr txBox="1">
            <a:spLocks noChangeArrowheads="1"/>
          </p:cNvSpPr>
          <p:nvPr/>
        </p:nvSpPr>
        <p:spPr bwMode="auto">
          <a:xfrm>
            <a:off x="238093" y="1974046"/>
            <a:ext cx="428627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the notation and include the neutron in it.</a:t>
            </a: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4584" name="Object 8"/>
          <p:cNvGraphicFramePr>
            <a:graphicFrameLocks noChangeAspect="1"/>
          </p:cNvGraphicFramePr>
          <p:nvPr/>
        </p:nvGraphicFramePr>
        <p:xfrm>
          <a:off x="3381364" y="2045484"/>
          <a:ext cx="266700" cy="228600"/>
        </p:xfrm>
        <a:graphic>
          <a:graphicData uri="http://schemas.openxmlformats.org/presentationml/2006/ole">
            <p:oleObj spid="_x0000_s24591" name="Equation" r:id="rId4" imgW="266584" imgH="228501" progId="Equation.3">
              <p:embed/>
            </p:oleObj>
          </a:graphicData>
        </a:graphic>
      </p:graphicFrame>
      <p:sp>
        <p:nvSpPr>
          <p:cNvPr id="53" name="AutoShape 43"/>
          <p:cNvSpPr>
            <a:spLocks noChangeArrowheads="1"/>
          </p:cNvSpPr>
          <p:nvPr/>
        </p:nvSpPr>
        <p:spPr bwMode="auto">
          <a:xfrm>
            <a:off x="4881562" y="1974046"/>
            <a:ext cx="4572032" cy="178595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4" name="Text Box 44"/>
          <p:cNvSpPr txBox="1">
            <a:spLocks noChangeArrowheads="1"/>
          </p:cNvSpPr>
          <p:nvPr/>
        </p:nvSpPr>
        <p:spPr bwMode="auto">
          <a:xfrm>
            <a:off x="4881563" y="1974046"/>
            <a:ext cx="428627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an isotope? Use chlorine as an example</a:t>
            </a:r>
          </a:p>
        </p:txBody>
      </p:sp>
      <p:sp>
        <p:nvSpPr>
          <p:cNvPr id="57" name="AutoShape 43"/>
          <p:cNvSpPr>
            <a:spLocks noChangeArrowheads="1"/>
          </p:cNvSpPr>
          <p:nvPr/>
        </p:nvSpPr>
        <p:spPr bwMode="auto">
          <a:xfrm>
            <a:off x="238092" y="3831434"/>
            <a:ext cx="6572296" cy="135732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8" name="Text Box 44"/>
          <p:cNvSpPr txBox="1">
            <a:spLocks noChangeArrowheads="1"/>
          </p:cNvSpPr>
          <p:nvPr/>
        </p:nvSpPr>
        <p:spPr bwMode="auto">
          <a:xfrm>
            <a:off x="238093" y="3831434"/>
            <a:ext cx="42862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How can chlorine have a mass of 35.5? Use abundance in the explanation</a:t>
            </a:r>
          </a:p>
        </p:txBody>
      </p:sp>
      <p:sp>
        <p:nvSpPr>
          <p:cNvPr id="70" name="AutoShape 43"/>
          <p:cNvSpPr>
            <a:spLocks noChangeArrowheads="1"/>
          </p:cNvSpPr>
          <p:nvPr/>
        </p:nvSpPr>
        <p:spPr bwMode="auto">
          <a:xfrm>
            <a:off x="238092" y="5331632"/>
            <a:ext cx="6572296" cy="150019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71" name="Text Box 44"/>
          <p:cNvSpPr txBox="1">
            <a:spLocks noChangeArrowheads="1"/>
          </p:cNvSpPr>
          <p:nvPr/>
        </p:nvSpPr>
        <p:spPr bwMode="auto">
          <a:xfrm>
            <a:off x="238093" y="5331632"/>
            <a:ext cx="428627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meant by Specific charge? Explain and complete the table</a:t>
            </a:r>
          </a:p>
        </p:txBody>
      </p:sp>
      <p:pic>
        <p:nvPicPr>
          <p:cNvPr id="24598" name="Picture 2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6720" y="5760260"/>
            <a:ext cx="57435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4" name="AutoShape 43"/>
          <p:cNvSpPr>
            <a:spLocks noChangeArrowheads="1"/>
          </p:cNvSpPr>
          <p:nvPr/>
        </p:nvSpPr>
        <p:spPr bwMode="auto">
          <a:xfrm>
            <a:off x="6953264" y="3831434"/>
            <a:ext cx="2538398" cy="292895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75" name="Text Box 44"/>
          <p:cNvSpPr txBox="1">
            <a:spLocks noChangeArrowheads="1"/>
          </p:cNvSpPr>
          <p:nvPr/>
        </p:nvSpPr>
        <p:spPr bwMode="auto">
          <a:xfrm>
            <a:off x="7096141" y="3902872"/>
            <a:ext cx="22860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an ion? Explain using actual charge value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688162"/>
            <a:ext cx="5929354" cy="114300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38093" y="688162"/>
            <a:ext cx="278608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the strong interaction?</a:t>
            </a:r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1) Matter and Radiation, Stable and unstable nuclei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43" name="AutoShape 43"/>
          <p:cNvSpPr>
            <a:spLocks noChangeArrowheads="1"/>
          </p:cNvSpPr>
          <p:nvPr/>
        </p:nvSpPr>
        <p:spPr bwMode="auto">
          <a:xfrm>
            <a:off x="6310322" y="688162"/>
            <a:ext cx="3357586" cy="242889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4" name="Text Box 44"/>
          <p:cNvSpPr txBox="1">
            <a:spLocks noChangeArrowheads="1"/>
          </p:cNvSpPr>
          <p:nvPr/>
        </p:nvSpPr>
        <p:spPr bwMode="auto">
          <a:xfrm>
            <a:off x="6310323" y="688162"/>
            <a:ext cx="27860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the force graph shown below for proton-neutron interaction</a:t>
            </a: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4438" y="831038"/>
            <a:ext cx="1058963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AutoShape 43"/>
          <p:cNvSpPr>
            <a:spLocks noChangeArrowheads="1"/>
          </p:cNvSpPr>
          <p:nvPr/>
        </p:nvSpPr>
        <p:spPr bwMode="auto">
          <a:xfrm>
            <a:off x="238092" y="1974046"/>
            <a:ext cx="5929354" cy="114300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44"/>
          <p:cNvSpPr txBox="1">
            <a:spLocks noChangeArrowheads="1"/>
          </p:cNvSpPr>
          <p:nvPr/>
        </p:nvSpPr>
        <p:spPr bwMode="auto">
          <a:xfrm>
            <a:off x="238093" y="1974046"/>
            <a:ext cx="278608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dirty="0" smtClean="0"/>
              <a:t>the residual strong nuclear force</a:t>
            </a:r>
            <a:r>
              <a:rPr lang="en-GB" sz="1000" b="1" i="1" dirty="0" smtClean="0"/>
              <a:t>?</a:t>
            </a:r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67248" y="2045484"/>
            <a:ext cx="1428760" cy="670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53198" y="1116790"/>
            <a:ext cx="1415001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AutoShape 43"/>
          <p:cNvSpPr>
            <a:spLocks noChangeArrowheads="1"/>
          </p:cNvSpPr>
          <p:nvPr/>
        </p:nvSpPr>
        <p:spPr bwMode="auto">
          <a:xfrm>
            <a:off x="238092" y="3259930"/>
            <a:ext cx="5286412" cy="257176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6" name="Text Box 44"/>
          <p:cNvSpPr txBox="1">
            <a:spLocks noChangeArrowheads="1"/>
          </p:cNvSpPr>
          <p:nvPr/>
        </p:nvSpPr>
        <p:spPr bwMode="auto">
          <a:xfrm>
            <a:off x="238093" y="3259930"/>
            <a:ext cx="478634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For  a Proton-proton interaction, explain the graphs, A, B, and C</a:t>
            </a:r>
          </a:p>
        </p:txBody>
      </p:sp>
      <p:pic>
        <p:nvPicPr>
          <p:cNvPr id="3891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0968" y="3617120"/>
            <a:ext cx="4857784" cy="1194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" name="AutoShape 43"/>
          <p:cNvSpPr>
            <a:spLocks noChangeArrowheads="1"/>
          </p:cNvSpPr>
          <p:nvPr/>
        </p:nvSpPr>
        <p:spPr bwMode="auto">
          <a:xfrm>
            <a:off x="5667380" y="3259930"/>
            <a:ext cx="3929090" cy="335758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1" name="Text Box 44"/>
          <p:cNvSpPr txBox="1">
            <a:spLocks noChangeArrowheads="1"/>
          </p:cNvSpPr>
          <p:nvPr/>
        </p:nvSpPr>
        <p:spPr bwMode="auto">
          <a:xfrm>
            <a:off x="5810256" y="3259930"/>
            <a:ext cx="364333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Nuclear-nuclear cement.</a:t>
            </a:r>
          </a:p>
        </p:txBody>
      </p:sp>
      <p:sp>
        <p:nvSpPr>
          <p:cNvPr id="45" name="AutoShape 43"/>
          <p:cNvSpPr>
            <a:spLocks noChangeArrowheads="1"/>
          </p:cNvSpPr>
          <p:nvPr/>
        </p:nvSpPr>
        <p:spPr bwMode="auto">
          <a:xfrm>
            <a:off x="5738818" y="3474244"/>
            <a:ext cx="3714776" cy="150019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9" name="Text Box 44"/>
          <p:cNvSpPr txBox="1">
            <a:spLocks noChangeArrowheads="1"/>
          </p:cNvSpPr>
          <p:nvPr/>
        </p:nvSpPr>
        <p:spPr bwMode="auto">
          <a:xfrm>
            <a:off x="5810257" y="3545682"/>
            <a:ext cx="35719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happens when more protons are added to the nucleus?</a:t>
            </a:r>
          </a:p>
        </p:txBody>
      </p:sp>
      <p:sp>
        <p:nvSpPr>
          <p:cNvPr id="50" name="AutoShape 43"/>
          <p:cNvSpPr>
            <a:spLocks noChangeArrowheads="1"/>
          </p:cNvSpPr>
          <p:nvPr/>
        </p:nvSpPr>
        <p:spPr bwMode="auto">
          <a:xfrm>
            <a:off x="5738818" y="5045880"/>
            <a:ext cx="3714776" cy="142876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1" name="Text Box 44"/>
          <p:cNvSpPr txBox="1">
            <a:spLocks noChangeArrowheads="1"/>
          </p:cNvSpPr>
          <p:nvPr/>
        </p:nvSpPr>
        <p:spPr bwMode="auto">
          <a:xfrm>
            <a:off x="5810257" y="5117318"/>
            <a:ext cx="35719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happens when more neutrons are added to the nucleus?</a:t>
            </a:r>
          </a:p>
        </p:txBody>
      </p:sp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95612" y="5903136"/>
            <a:ext cx="776775" cy="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0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52868" y="5903136"/>
            <a:ext cx="1601792" cy="88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3" name="Picture 1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38093" y="5974574"/>
            <a:ext cx="2714643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688162"/>
            <a:ext cx="2786082" cy="50006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38093" y="688162"/>
            <a:ext cx="278608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happens when light falls on a metal?</a:t>
            </a:r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1) Matter and Radiation, Photons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2" name="AutoShape 43"/>
          <p:cNvSpPr>
            <a:spLocks noChangeArrowheads="1"/>
          </p:cNvSpPr>
          <p:nvPr/>
        </p:nvSpPr>
        <p:spPr bwMode="auto">
          <a:xfrm>
            <a:off x="238092" y="1259666"/>
            <a:ext cx="2786082" cy="171451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3" name="Text Box 44"/>
          <p:cNvSpPr txBox="1">
            <a:spLocks noChangeArrowheads="1"/>
          </p:cNvSpPr>
          <p:nvPr/>
        </p:nvSpPr>
        <p:spPr bwMode="auto">
          <a:xfrm>
            <a:off x="238093" y="1259666"/>
            <a:ext cx="27860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happen if the intensity  or </a:t>
            </a:r>
            <a:r>
              <a:rPr lang="en-GB" sz="1000" b="1" i="1" dirty="0" err="1" smtClean="0"/>
              <a:t>frquency</a:t>
            </a:r>
            <a:r>
              <a:rPr lang="en-GB" sz="1000" b="1" i="1" dirty="0" smtClean="0"/>
              <a:t> of light  is varied?</a:t>
            </a:r>
          </a:p>
        </p:txBody>
      </p:sp>
      <p:sp>
        <p:nvSpPr>
          <p:cNvPr id="34" name="AutoShape 43"/>
          <p:cNvSpPr>
            <a:spLocks noChangeArrowheads="1"/>
          </p:cNvSpPr>
          <p:nvPr/>
        </p:nvSpPr>
        <p:spPr bwMode="auto">
          <a:xfrm>
            <a:off x="238091" y="3117054"/>
            <a:ext cx="2786082" cy="178595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7" name="Text Box 44"/>
          <p:cNvSpPr txBox="1">
            <a:spLocks noChangeArrowheads="1"/>
          </p:cNvSpPr>
          <p:nvPr/>
        </p:nvSpPr>
        <p:spPr bwMode="auto">
          <a:xfrm>
            <a:off x="238092" y="3117054"/>
            <a:ext cx="27860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Why can’t it be explained if light wave a wave?</a:t>
            </a:r>
          </a:p>
        </p:txBody>
      </p:sp>
      <p:sp>
        <p:nvSpPr>
          <p:cNvPr id="38" name="AutoShape 43"/>
          <p:cNvSpPr>
            <a:spLocks noChangeArrowheads="1"/>
          </p:cNvSpPr>
          <p:nvPr/>
        </p:nvSpPr>
        <p:spPr bwMode="auto">
          <a:xfrm>
            <a:off x="3167050" y="1616856"/>
            <a:ext cx="6500858" cy="135732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2" name="Text Box 44"/>
          <p:cNvSpPr txBox="1">
            <a:spLocks noChangeArrowheads="1"/>
          </p:cNvSpPr>
          <p:nvPr/>
        </p:nvSpPr>
        <p:spPr bwMode="auto">
          <a:xfrm>
            <a:off x="3167051" y="1616856"/>
            <a:ext cx="278608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the pho-electric effect?</a:t>
            </a:r>
          </a:p>
        </p:txBody>
      </p:sp>
      <p:sp>
        <p:nvSpPr>
          <p:cNvPr id="46" name="AutoShape 43"/>
          <p:cNvSpPr>
            <a:spLocks noChangeArrowheads="1"/>
          </p:cNvSpPr>
          <p:nvPr/>
        </p:nvSpPr>
        <p:spPr bwMode="auto">
          <a:xfrm>
            <a:off x="3167048" y="688162"/>
            <a:ext cx="6500859" cy="78581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7" name="Text Box 44"/>
          <p:cNvSpPr txBox="1">
            <a:spLocks noChangeArrowheads="1"/>
          </p:cNvSpPr>
          <p:nvPr/>
        </p:nvSpPr>
        <p:spPr bwMode="auto">
          <a:xfrm>
            <a:off x="3167050" y="688162"/>
            <a:ext cx="278608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are the energy equation for a photon</a:t>
            </a:r>
          </a:p>
        </p:txBody>
      </p:sp>
      <p:sp>
        <p:nvSpPr>
          <p:cNvPr id="53" name="AutoShape 43"/>
          <p:cNvSpPr>
            <a:spLocks noChangeArrowheads="1"/>
          </p:cNvSpPr>
          <p:nvPr/>
        </p:nvSpPr>
        <p:spPr bwMode="auto">
          <a:xfrm>
            <a:off x="3167049" y="3117053"/>
            <a:ext cx="6500858" cy="64294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4" name="Text Box 44"/>
          <p:cNvSpPr txBox="1">
            <a:spLocks noChangeArrowheads="1"/>
          </p:cNvSpPr>
          <p:nvPr/>
        </p:nvSpPr>
        <p:spPr bwMode="auto">
          <a:xfrm>
            <a:off x="3167050" y="3117054"/>
            <a:ext cx="642941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dirty="0" smtClean="0"/>
              <a:t>What is the Work Function, </a:t>
            </a:r>
            <a:r>
              <a:rPr lang="en-GB" sz="1000" dirty="0" smtClean="0">
                <a:sym typeface="Symbol"/>
              </a:rPr>
              <a:t> ?</a:t>
            </a:r>
            <a:endParaRPr lang="en-GB" sz="1000" b="1" i="1" dirty="0" smtClean="0"/>
          </a:p>
        </p:txBody>
      </p:sp>
      <p:sp>
        <p:nvSpPr>
          <p:cNvPr id="56" name="AutoShape 43"/>
          <p:cNvSpPr>
            <a:spLocks noChangeArrowheads="1"/>
          </p:cNvSpPr>
          <p:nvPr/>
        </p:nvSpPr>
        <p:spPr bwMode="auto">
          <a:xfrm>
            <a:off x="3167049" y="3831433"/>
            <a:ext cx="6500858" cy="135732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7" name="Text Box 44"/>
          <p:cNvSpPr txBox="1">
            <a:spLocks noChangeArrowheads="1"/>
          </p:cNvSpPr>
          <p:nvPr/>
        </p:nvSpPr>
        <p:spPr bwMode="auto">
          <a:xfrm>
            <a:off x="3238488" y="5403070"/>
            <a:ext cx="321471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dirty="0" smtClean="0"/>
              <a:t>Explain the graph on the left</a:t>
            </a:r>
            <a:endParaRPr lang="en-GB" sz="1000" b="1" i="1" dirty="0" smtClean="0"/>
          </a:p>
        </p:txBody>
      </p:sp>
      <p:sp>
        <p:nvSpPr>
          <p:cNvPr id="59" name="AutoShape 43"/>
          <p:cNvSpPr>
            <a:spLocks noChangeArrowheads="1"/>
          </p:cNvSpPr>
          <p:nvPr/>
        </p:nvSpPr>
        <p:spPr bwMode="auto">
          <a:xfrm>
            <a:off x="3167050" y="5331632"/>
            <a:ext cx="6500858" cy="135732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pic>
        <p:nvPicPr>
          <p:cNvPr id="5018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3844" y="5188756"/>
            <a:ext cx="2073275" cy="143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9"/>
          <p:cNvSpPr txBox="1">
            <a:spLocks noChangeArrowheads="1"/>
          </p:cNvSpPr>
          <p:nvPr/>
        </p:nvSpPr>
        <p:spPr bwMode="auto">
          <a:xfrm>
            <a:off x="5745163" y="665163"/>
            <a:ext cx="38163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</p:txBody>
      </p:sp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688162"/>
            <a:ext cx="4467224" cy="114300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38093" y="688162"/>
            <a:ext cx="278608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an antiparticle?</a:t>
            </a:r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1) Matter and Radiation, Particles and Antiparticles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8" name="AutoShape 43"/>
          <p:cNvSpPr>
            <a:spLocks noChangeArrowheads="1"/>
          </p:cNvSpPr>
          <p:nvPr/>
        </p:nvSpPr>
        <p:spPr bwMode="auto">
          <a:xfrm>
            <a:off x="238092" y="1902608"/>
            <a:ext cx="4467224" cy="78581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9" name="Text Box 44"/>
          <p:cNvSpPr txBox="1">
            <a:spLocks noChangeArrowheads="1"/>
          </p:cNvSpPr>
          <p:nvPr/>
        </p:nvSpPr>
        <p:spPr bwMode="auto">
          <a:xfrm>
            <a:off x="238093" y="1902608"/>
            <a:ext cx="278608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a positron?</a:t>
            </a:r>
          </a:p>
        </p:txBody>
      </p:sp>
      <p:sp>
        <p:nvSpPr>
          <p:cNvPr id="30" name="AutoShape 43"/>
          <p:cNvSpPr>
            <a:spLocks noChangeArrowheads="1"/>
          </p:cNvSpPr>
          <p:nvPr/>
        </p:nvSpPr>
        <p:spPr bwMode="auto">
          <a:xfrm>
            <a:off x="238092" y="2831302"/>
            <a:ext cx="4467224" cy="78581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1" name="Text Box 44"/>
          <p:cNvSpPr txBox="1">
            <a:spLocks noChangeArrowheads="1"/>
          </p:cNvSpPr>
          <p:nvPr/>
        </p:nvSpPr>
        <p:spPr bwMode="auto">
          <a:xfrm>
            <a:off x="238093" y="2831302"/>
            <a:ext cx="278608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rest mass?</a:t>
            </a:r>
          </a:p>
        </p:txBody>
      </p:sp>
      <p:sp>
        <p:nvSpPr>
          <p:cNvPr id="32" name="AutoShape 43"/>
          <p:cNvSpPr>
            <a:spLocks noChangeArrowheads="1"/>
          </p:cNvSpPr>
          <p:nvPr/>
        </p:nvSpPr>
        <p:spPr bwMode="auto">
          <a:xfrm>
            <a:off x="238092" y="3759996"/>
            <a:ext cx="4467224" cy="78581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3" name="Text Box 44"/>
          <p:cNvSpPr txBox="1">
            <a:spLocks noChangeArrowheads="1"/>
          </p:cNvSpPr>
          <p:nvPr/>
        </p:nvSpPr>
        <p:spPr bwMode="auto">
          <a:xfrm>
            <a:off x="238093" y="3759996"/>
            <a:ext cx="278608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rest energy?</a:t>
            </a:r>
          </a:p>
        </p:txBody>
      </p:sp>
      <p:sp>
        <p:nvSpPr>
          <p:cNvPr id="34" name="AutoShape 43"/>
          <p:cNvSpPr>
            <a:spLocks noChangeArrowheads="1"/>
          </p:cNvSpPr>
          <p:nvPr/>
        </p:nvSpPr>
        <p:spPr bwMode="auto">
          <a:xfrm>
            <a:off x="238092" y="4617252"/>
            <a:ext cx="4467224" cy="78581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5" name="Text Box 44"/>
          <p:cNvSpPr txBox="1">
            <a:spLocks noChangeArrowheads="1"/>
          </p:cNvSpPr>
          <p:nvPr/>
        </p:nvSpPr>
        <p:spPr bwMode="auto">
          <a:xfrm>
            <a:off x="238093" y="4617252"/>
            <a:ext cx="278608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the definition of one electron volt?</a:t>
            </a:r>
          </a:p>
        </p:txBody>
      </p:sp>
      <p:sp>
        <p:nvSpPr>
          <p:cNvPr id="36" name="AutoShape 43"/>
          <p:cNvSpPr>
            <a:spLocks noChangeArrowheads="1"/>
          </p:cNvSpPr>
          <p:nvPr/>
        </p:nvSpPr>
        <p:spPr bwMode="auto">
          <a:xfrm>
            <a:off x="5024438" y="688162"/>
            <a:ext cx="4643470" cy="114300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7" name="Text Box 44"/>
          <p:cNvSpPr txBox="1">
            <a:spLocks noChangeArrowheads="1"/>
          </p:cNvSpPr>
          <p:nvPr/>
        </p:nvSpPr>
        <p:spPr bwMode="auto">
          <a:xfrm>
            <a:off x="5024439" y="688162"/>
            <a:ext cx="278608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does particle annihilation mean?</a:t>
            </a:r>
          </a:p>
        </p:txBody>
      </p:sp>
      <p:sp>
        <p:nvSpPr>
          <p:cNvPr id="38" name="AutoShape 43"/>
          <p:cNvSpPr>
            <a:spLocks noChangeArrowheads="1"/>
          </p:cNvSpPr>
          <p:nvPr/>
        </p:nvSpPr>
        <p:spPr bwMode="auto">
          <a:xfrm>
            <a:off x="5024438" y="1902608"/>
            <a:ext cx="4643470" cy="50006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44"/>
          <p:cNvSpPr txBox="1">
            <a:spLocks noChangeArrowheads="1"/>
          </p:cNvSpPr>
          <p:nvPr/>
        </p:nvSpPr>
        <p:spPr bwMode="auto">
          <a:xfrm>
            <a:off x="5024439" y="1902608"/>
            <a:ext cx="450059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Mass and energy are interchangeable. Give the equation with units.</a:t>
            </a:r>
          </a:p>
        </p:txBody>
      </p:sp>
      <p:sp>
        <p:nvSpPr>
          <p:cNvPr id="40" name="AutoShape 43"/>
          <p:cNvSpPr>
            <a:spLocks noChangeArrowheads="1"/>
          </p:cNvSpPr>
          <p:nvPr/>
        </p:nvSpPr>
        <p:spPr bwMode="auto">
          <a:xfrm>
            <a:off x="5024438" y="2474112"/>
            <a:ext cx="4643470" cy="71438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1" name="Text Box 44"/>
          <p:cNvSpPr txBox="1">
            <a:spLocks noChangeArrowheads="1"/>
          </p:cNvSpPr>
          <p:nvPr/>
        </p:nvSpPr>
        <p:spPr bwMode="auto">
          <a:xfrm>
            <a:off x="5024439" y="2474112"/>
            <a:ext cx="450059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conservation of energy</a:t>
            </a:r>
          </a:p>
        </p:txBody>
      </p:sp>
      <p:sp>
        <p:nvSpPr>
          <p:cNvPr id="42" name="AutoShape 43"/>
          <p:cNvSpPr>
            <a:spLocks noChangeArrowheads="1"/>
          </p:cNvSpPr>
          <p:nvPr/>
        </p:nvSpPr>
        <p:spPr bwMode="auto">
          <a:xfrm>
            <a:off x="5024438" y="3259930"/>
            <a:ext cx="4643470" cy="92869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5" name="Text Box 44"/>
          <p:cNvSpPr txBox="1">
            <a:spLocks noChangeArrowheads="1"/>
          </p:cNvSpPr>
          <p:nvPr/>
        </p:nvSpPr>
        <p:spPr bwMode="auto">
          <a:xfrm>
            <a:off x="5024439" y="3259930"/>
            <a:ext cx="450059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a photon? What is the energy of a photon –equation?</a:t>
            </a:r>
          </a:p>
        </p:txBody>
      </p:sp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1958" y="759600"/>
            <a:ext cx="1669079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0520" y="4260062"/>
            <a:ext cx="1573224" cy="404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AutoShape 43"/>
          <p:cNvSpPr>
            <a:spLocks noChangeArrowheads="1"/>
          </p:cNvSpPr>
          <p:nvPr/>
        </p:nvSpPr>
        <p:spPr bwMode="auto">
          <a:xfrm>
            <a:off x="5024438" y="4260062"/>
            <a:ext cx="4643470" cy="114300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0" name="Text Box 44"/>
          <p:cNvSpPr txBox="1">
            <a:spLocks noChangeArrowheads="1"/>
          </p:cNvSpPr>
          <p:nvPr/>
        </p:nvSpPr>
        <p:spPr bwMode="auto">
          <a:xfrm>
            <a:off x="5024439" y="4260062"/>
            <a:ext cx="278608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pair production?</a:t>
            </a:r>
          </a:p>
        </p:txBody>
      </p:sp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24900" y="5617384"/>
            <a:ext cx="1000132" cy="1110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AutoShape 43"/>
          <p:cNvSpPr>
            <a:spLocks noChangeArrowheads="1"/>
          </p:cNvSpPr>
          <p:nvPr/>
        </p:nvSpPr>
        <p:spPr bwMode="auto">
          <a:xfrm>
            <a:off x="238092" y="5545946"/>
            <a:ext cx="9358378" cy="128588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309530" y="5617384"/>
            <a:ext cx="614366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the diagram shown using the words kinetic energy, nucleus, recoil and magnetic field.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688162"/>
            <a:ext cx="9394858" cy="175268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1) Matter and Radiation, Forces and exchange particles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238092" y="732525"/>
            <a:ext cx="6731132" cy="1578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3213100" algn="l"/>
              </a:tabLst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There are four forces in the </a:t>
            </a:r>
            <a:r>
              <a:rPr lang="en-GB" sz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universe. Complete the sentences making sure the words from the bank are used.</a:t>
            </a: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3213100" algn="l"/>
              </a:tabLst>
            </a:pP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  <a:tabLst>
                <a:tab pos="3213100" algn="l"/>
              </a:tabLst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electromagnetic interaction </a:t>
            </a:r>
            <a:r>
              <a:rPr lang="en-GB" sz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causes___________________________________________________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  <a:tabLst>
                <a:tab pos="3213100" algn="l"/>
              </a:tabLst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gravitational interaction causes </a:t>
            </a:r>
            <a:r>
              <a:rPr lang="en-GB" sz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  <a:tabLst>
                <a:tab pos="3213100" algn="l"/>
              </a:tabLst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strong nuclear interaction causes </a:t>
            </a:r>
            <a:r>
              <a:rPr lang="en-GB" sz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15000"/>
              </a:lnSpc>
              <a:spcAft>
                <a:spcPts val="0"/>
              </a:spcAft>
              <a:buFont typeface="+mj-lt"/>
              <a:buAutoNum type="arabicParenR"/>
              <a:tabLst>
                <a:tab pos="3213100" algn="l"/>
              </a:tabLst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weak nuclear interaction does not </a:t>
            </a:r>
            <a:r>
              <a:rPr lang="en-GB" sz="1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cause ______________________________________________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29264" y="881956"/>
            <a:ext cx="2088232" cy="9361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WORD BANK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Forces, attractive, repulsive, quarks, hadrons, nuclear, weak, decay, masses, charges.</a:t>
            </a:r>
            <a:endParaRPr lang="en-GB" dirty="0">
              <a:solidFill>
                <a:schemeClr val="tx1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18769271"/>
              </p:ext>
            </p:extLst>
          </p:nvPr>
        </p:nvGraphicFramePr>
        <p:xfrm>
          <a:off x="254958" y="2827227"/>
          <a:ext cx="6480810" cy="10563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9405">
                  <a:extLst>
                    <a:ext uri="{9D8B030D-6E8A-4147-A177-3AD203B41FA5}">
                      <a16:colId xmlns:a16="http://schemas.microsoft.com/office/drawing/2014/main" xmlns="" val="1653784330"/>
                    </a:ext>
                  </a:extLst>
                </a:gridCol>
                <a:gridCol w="1057275">
                  <a:extLst>
                    <a:ext uri="{9D8B030D-6E8A-4147-A177-3AD203B41FA5}">
                      <a16:colId xmlns:a16="http://schemas.microsoft.com/office/drawing/2014/main" xmlns="" val="1784666840"/>
                    </a:ext>
                  </a:extLst>
                </a:gridCol>
                <a:gridCol w="810260">
                  <a:extLst>
                    <a:ext uri="{9D8B030D-6E8A-4147-A177-3AD203B41FA5}">
                      <a16:colId xmlns:a16="http://schemas.microsoft.com/office/drawing/2014/main" xmlns="" val="887800941"/>
                    </a:ext>
                  </a:extLst>
                </a:gridCol>
                <a:gridCol w="3023870">
                  <a:extLst>
                    <a:ext uri="{9D8B030D-6E8A-4147-A177-3AD203B41FA5}">
                      <a16:colId xmlns:a16="http://schemas.microsoft.com/office/drawing/2014/main" xmlns="" val="336070768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 dirty="0">
                          <a:effectLst/>
                        </a:rPr>
                        <a:t>Interaction/Force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>
                          <a:effectLst/>
                        </a:rPr>
                        <a:t>Range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>
                          <a:effectLst/>
                        </a:rPr>
                        <a:t>Relative Strength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73553293"/>
                  </a:ext>
                </a:extLst>
              </a:tr>
              <a:tr h="2159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>
                          <a:effectLst/>
                        </a:rPr>
                        <a:t>Strong Nuclear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40105" algn="l"/>
                        </a:tabLst>
                      </a:pPr>
                      <a:r>
                        <a:rPr lang="en-GB" sz="1100">
                          <a:effectLst/>
                        </a:rPr>
                        <a:t>1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40105" algn="l"/>
                        </a:tabLst>
                      </a:pPr>
                      <a:r>
                        <a:rPr lang="en-GB" sz="1100">
                          <a:effectLst/>
                        </a:rPr>
                        <a:t>(1)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464541045"/>
                  </a:ext>
                </a:extLst>
              </a:tr>
              <a:tr h="2159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>
                          <a:effectLst/>
                        </a:rPr>
                        <a:t>Electromagnetic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40105" algn="l"/>
                        </a:tabLst>
                      </a:pPr>
                      <a:r>
                        <a:rPr lang="en-GB" sz="1100">
                          <a:effectLst/>
                        </a:rPr>
                        <a:t>~10</a:t>
                      </a:r>
                      <a:r>
                        <a:rPr lang="en-GB" sz="1100" baseline="30000">
                          <a:effectLst/>
                        </a:rPr>
                        <a:t>–2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40105" algn="l"/>
                        </a:tabLst>
                      </a:pPr>
                      <a:r>
                        <a:rPr lang="en-GB" sz="1100">
                          <a:effectLst/>
                        </a:rPr>
                        <a:t>(0.01)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179691495"/>
                  </a:ext>
                </a:extLst>
              </a:tr>
              <a:tr h="2159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>
                          <a:effectLst/>
                        </a:rPr>
                        <a:t>Weak Nuclear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40105" algn="l"/>
                        </a:tabLst>
                      </a:pPr>
                      <a:r>
                        <a:rPr lang="en-GB" sz="1100">
                          <a:effectLst/>
                        </a:rPr>
                        <a:t>~10</a:t>
                      </a:r>
                      <a:r>
                        <a:rPr lang="en-GB" sz="1100" baseline="30000">
                          <a:effectLst/>
                        </a:rPr>
                        <a:t>–7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40105" algn="l"/>
                        </a:tabLs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159490460"/>
                  </a:ext>
                </a:extLst>
              </a:tr>
              <a:tr h="2159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 dirty="0">
                          <a:effectLst/>
                        </a:rPr>
                        <a:t>Gravitational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40105" algn="l"/>
                        </a:tabLst>
                      </a:pPr>
                      <a:r>
                        <a:rPr lang="en-GB" sz="1100">
                          <a:effectLst/>
                        </a:rPr>
                        <a:t>~10</a:t>
                      </a:r>
                      <a:r>
                        <a:rPr lang="en-GB" sz="1100" baseline="30000">
                          <a:effectLst/>
                        </a:rPr>
                        <a:t>–36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40105" algn="l"/>
                        </a:tabLs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606265969"/>
                  </a:ext>
                </a:extLst>
              </a:tr>
            </a:tbl>
          </a:graphicData>
        </a:graphic>
      </p:graphicFrame>
      <p:sp>
        <p:nvSpPr>
          <p:cNvPr id="40" name="AutoShape 43"/>
          <p:cNvSpPr>
            <a:spLocks noChangeArrowheads="1"/>
          </p:cNvSpPr>
          <p:nvPr/>
        </p:nvSpPr>
        <p:spPr bwMode="auto">
          <a:xfrm>
            <a:off x="219058" y="2538140"/>
            <a:ext cx="6606150" cy="144121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54958" y="2555312"/>
            <a:ext cx="166744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 smtClean="0">
                <a:latin typeface="+mn-lt"/>
              </a:rPr>
              <a:t>Complete the table below</a:t>
            </a:r>
            <a:endParaRPr lang="en-GB" sz="1600" dirty="0">
              <a:latin typeface="+mn-lt"/>
            </a:endParaRPr>
          </a:p>
        </p:txBody>
      </p:sp>
      <p:sp>
        <p:nvSpPr>
          <p:cNvPr id="41" name="AutoShape 43"/>
          <p:cNvSpPr>
            <a:spLocks noChangeArrowheads="1"/>
          </p:cNvSpPr>
          <p:nvPr/>
        </p:nvSpPr>
        <p:spPr bwMode="auto">
          <a:xfrm>
            <a:off x="6969224" y="2537084"/>
            <a:ext cx="2697905" cy="432153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6969224" y="2683317"/>
            <a:ext cx="24502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>
                <a:latin typeface="+mn-lt"/>
              </a:rPr>
              <a:t>What are exchange particles? Give examples.</a:t>
            </a:r>
            <a:endParaRPr lang="en-GB" sz="1600" dirty="0"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77322" y="3243119"/>
            <a:ext cx="241218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3213100" algn="l"/>
              </a:tabLst>
            </a:pPr>
            <a:r>
              <a:rPr lang="en-GB" sz="105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interactions/forces between two particles were caused by ‘virtual particles’ being exchanged between the two particles. </a:t>
            </a:r>
          </a:p>
          <a:p>
            <a:pPr>
              <a:spcAft>
                <a:spcPts val="0"/>
              </a:spcAft>
              <a:tabLst>
                <a:tab pos="3213100" algn="l"/>
              </a:tabLst>
            </a:pP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GB" sz="105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trong 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nuclear force which </a:t>
            </a:r>
            <a:r>
              <a:rPr lang="en-GB" sz="105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keep 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protons and neutrons together </a:t>
            </a:r>
            <a:r>
              <a:rPr lang="en-GB" sz="105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exchange 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particle back and forth that ‘carried’ the force and </a:t>
            </a:r>
            <a:r>
              <a:rPr lang="en-GB" sz="105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keeps 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them together. This is true of all the fundamental interactions.</a:t>
            </a:r>
          </a:p>
          <a:p>
            <a:pPr>
              <a:spcAft>
                <a:spcPts val="0"/>
              </a:spcAft>
              <a:tabLst>
                <a:tab pos="3213100" algn="l"/>
              </a:tabLst>
            </a:pP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general term for exchange particles is </a:t>
            </a:r>
            <a:r>
              <a:rPr lang="en-GB" sz="105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bosons</a:t>
            </a: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they are fundamental particles like quarks and leptons.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20018755"/>
              </p:ext>
            </p:extLst>
          </p:nvPr>
        </p:nvGraphicFramePr>
        <p:xfrm>
          <a:off x="280999" y="4393251"/>
          <a:ext cx="5680696" cy="12900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09700">
                  <a:extLst>
                    <a:ext uri="{9D8B030D-6E8A-4147-A177-3AD203B41FA5}">
                      <a16:colId xmlns:a16="http://schemas.microsoft.com/office/drawing/2014/main" xmlns="" val="1609169577"/>
                    </a:ext>
                  </a:extLst>
                </a:gridCol>
                <a:gridCol w="742021">
                  <a:extLst>
                    <a:ext uri="{9D8B030D-6E8A-4147-A177-3AD203B41FA5}">
                      <a16:colId xmlns:a16="http://schemas.microsoft.com/office/drawing/2014/main" xmlns="" val="35739439"/>
                    </a:ext>
                  </a:extLst>
                </a:gridCol>
                <a:gridCol w="367952">
                  <a:extLst>
                    <a:ext uri="{9D8B030D-6E8A-4147-A177-3AD203B41FA5}">
                      <a16:colId xmlns:a16="http://schemas.microsoft.com/office/drawing/2014/main" xmlns="" val="1136929894"/>
                    </a:ext>
                  </a:extLst>
                </a:gridCol>
                <a:gridCol w="424136">
                  <a:extLst>
                    <a:ext uri="{9D8B030D-6E8A-4147-A177-3AD203B41FA5}">
                      <a16:colId xmlns:a16="http://schemas.microsoft.com/office/drawing/2014/main" xmlns="" val="304359190"/>
                    </a:ext>
                  </a:extLst>
                </a:gridCol>
                <a:gridCol w="793152">
                  <a:extLst>
                    <a:ext uri="{9D8B030D-6E8A-4147-A177-3AD203B41FA5}">
                      <a16:colId xmlns:a16="http://schemas.microsoft.com/office/drawing/2014/main" xmlns="" val="43929197"/>
                    </a:ext>
                  </a:extLst>
                </a:gridCol>
                <a:gridCol w="1943735">
                  <a:extLst>
                    <a:ext uri="{9D8B030D-6E8A-4147-A177-3AD203B41FA5}">
                      <a16:colId xmlns:a16="http://schemas.microsoft.com/office/drawing/2014/main" xmlns="" val="119083464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>
                          <a:effectLst/>
                        </a:rPr>
                        <a:t>Interaction/Force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>
                          <a:effectLst/>
                        </a:rPr>
                        <a:t>Exchange Particle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>
                          <a:effectLst/>
                        </a:rPr>
                        <a:t>What is acts upon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898263733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>
                          <a:effectLst/>
                        </a:rPr>
                        <a:t>Strong Nuclear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789982833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>
                          <a:effectLst/>
                        </a:rPr>
                        <a:t>Electromagnetic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4"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723863245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>
                          <a:effectLst/>
                        </a:rPr>
                        <a:t>Weak Nuclear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       </a:t>
                      </a:r>
                      <a:endParaRPr lang="en-GB" dirty="0"/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186075148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213100" algn="l"/>
                        </a:tabLst>
                      </a:pPr>
                      <a:r>
                        <a:rPr lang="en-GB" sz="1100">
                          <a:effectLst/>
                        </a:rPr>
                        <a:t>Gravitational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4">
                  <a:txBody>
                    <a:bodyPr/>
                    <a:lstStyle/>
                    <a:p>
                      <a:endParaRPr lang="en-GB"/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702854695"/>
                  </a:ext>
                </a:extLst>
              </a:tr>
            </a:tbl>
          </a:graphicData>
        </a:graphic>
      </p:graphicFrame>
      <p:sp>
        <p:nvSpPr>
          <p:cNvPr id="43" name="AutoShape 43"/>
          <p:cNvSpPr>
            <a:spLocks noChangeArrowheads="1"/>
          </p:cNvSpPr>
          <p:nvPr/>
        </p:nvSpPr>
        <p:spPr bwMode="auto">
          <a:xfrm>
            <a:off x="185448" y="4122843"/>
            <a:ext cx="5919680" cy="187273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221348" y="4140015"/>
            <a:ext cx="181331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 smtClean="0">
                <a:latin typeface="+mn-lt"/>
              </a:rPr>
              <a:t>Which particle, which force?</a:t>
            </a:r>
            <a:endParaRPr lang="en-GB" sz="1600" dirty="0">
              <a:latin typeface="+mn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99956" y="6205873"/>
            <a:ext cx="36513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Planck’s Constant,</a:t>
            </a:r>
            <a:r>
              <a:rPr lang="en-GB" b="1" i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h</a:t>
            </a:r>
            <a:r>
              <a:rPr lang="en-GB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6.63 x 10</a:t>
            </a:r>
            <a:r>
              <a:rPr lang="en-GB" b="1" baseline="300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-34</a:t>
            </a:r>
            <a:r>
              <a:rPr lang="en-GB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 s</a:t>
            </a:r>
            <a:endParaRPr lang="en-GB" dirty="0">
              <a:solidFill>
                <a:srgbClr val="C00000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293198" y="5098576"/>
            <a:ext cx="2498998" cy="71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45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688162"/>
            <a:ext cx="9429816" cy="2786082"/>
          </a:xfrm>
          <a:prstGeom prst="roundRect">
            <a:avLst>
              <a:gd name="adj" fmla="val 2413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38093" y="688162"/>
            <a:ext cx="378621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do each of the interaction diagrams represent?</a:t>
            </a:r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1) Matter and Radiation, Particle interaction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2406" y="973914"/>
            <a:ext cx="4282608" cy="1075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AutoShape 43"/>
          <p:cNvSpPr>
            <a:spLocks noChangeArrowheads="1"/>
          </p:cNvSpPr>
          <p:nvPr/>
        </p:nvSpPr>
        <p:spPr bwMode="auto">
          <a:xfrm>
            <a:off x="238092" y="3688558"/>
            <a:ext cx="9429816" cy="2786082"/>
          </a:xfrm>
          <a:prstGeom prst="roundRect">
            <a:avLst>
              <a:gd name="adj" fmla="val 2413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4" name="Text Box 44"/>
          <p:cNvSpPr txBox="1">
            <a:spLocks noChangeArrowheads="1"/>
          </p:cNvSpPr>
          <p:nvPr/>
        </p:nvSpPr>
        <p:spPr bwMode="auto">
          <a:xfrm>
            <a:off x="238093" y="3688558"/>
            <a:ext cx="378621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do each of the interaction diagrams represent?</a:t>
            </a:r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2407" y="3974310"/>
            <a:ext cx="4286280" cy="1051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1605</TotalTime>
  <Words>568</Words>
  <Application>Microsoft Office PowerPoint</Application>
  <PresentationFormat>Custom</PresentationFormat>
  <Paragraphs>118</Paragraphs>
  <Slides>6</Slides>
  <Notes>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Office Theme</vt:lpstr>
      <vt:lpstr>Equation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k</cp:lastModifiedBy>
  <cp:revision>124</cp:revision>
  <dcterms:created xsi:type="dcterms:W3CDTF">2011-08-26T09:55:57Z</dcterms:created>
  <dcterms:modified xsi:type="dcterms:W3CDTF">2019-10-04T05:55:35Z</dcterms:modified>
</cp:coreProperties>
</file>