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385" autoAdjust="0"/>
    <p:restoredTop sz="94660"/>
  </p:normalViewPr>
  <p:slideViewPr>
    <p:cSldViewPr snapToGrid="0">
      <p:cViewPr varScale="1">
        <p:scale>
          <a:sx n="77" d="100"/>
          <a:sy n="77" d="100"/>
        </p:scale>
        <p:origin x="105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C30733E-D90D-4E5B-9BF3-517DC18146B4}" type="datetimeFigureOut">
              <a:rPr lang="en-GB" smtClean="0"/>
              <a:t>10/07/2020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758290-6D4D-4E36-B97F-52CFE0A001E8}" type="slidenum">
              <a:rPr lang="en-GB" smtClean="0"/>
              <a:t>‹#›</a:t>
            </a:fld>
            <a:endParaRPr lang="en-GB"/>
          </a:p>
        </p:txBody>
      </p:sp>
    </p:spTree>
    <p:extLst>
      <p:ext uri="{BB962C8B-B14F-4D97-AF65-F5344CB8AC3E}">
        <p14:creationId xmlns:p14="http://schemas.microsoft.com/office/powerpoint/2010/main" val="5354092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C30733E-D90D-4E5B-9BF3-517DC18146B4}" type="datetimeFigureOut">
              <a:rPr lang="en-GB" smtClean="0"/>
              <a:t>10/07/2020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758290-6D4D-4E36-B97F-52CFE0A001E8}" type="slidenum">
              <a:rPr lang="en-GB" smtClean="0"/>
              <a:t>‹#›</a:t>
            </a:fld>
            <a:endParaRPr lang="en-GB"/>
          </a:p>
        </p:txBody>
      </p:sp>
    </p:spTree>
    <p:extLst>
      <p:ext uri="{BB962C8B-B14F-4D97-AF65-F5344CB8AC3E}">
        <p14:creationId xmlns:p14="http://schemas.microsoft.com/office/powerpoint/2010/main" val="16131042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C30733E-D90D-4E5B-9BF3-517DC18146B4}" type="datetimeFigureOut">
              <a:rPr lang="en-GB" smtClean="0"/>
              <a:t>10/07/2020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758290-6D4D-4E36-B97F-52CFE0A001E8}" type="slidenum">
              <a:rPr lang="en-GB" smtClean="0"/>
              <a:t>‹#›</a:t>
            </a:fld>
            <a:endParaRPr lang="en-GB"/>
          </a:p>
        </p:txBody>
      </p:sp>
    </p:spTree>
    <p:extLst>
      <p:ext uri="{BB962C8B-B14F-4D97-AF65-F5344CB8AC3E}">
        <p14:creationId xmlns:p14="http://schemas.microsoft.com/office/powerpoint/2010/main" val="18524285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C30733E-D90D-4E5B-9BF3-517DC18146B4}" type="datetimeFigureOut">
              <a:rPr lang="en-GB" smtClean="0"/>
              <a:t>10/07/2020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758290-6D4D-4E36-B97F-52CFE0A001E8}" type="slidenum">
              <a:rPr lang="en-GB" smtClean="0"/>
              <a:t>‹#›</a:t>
            </a:fld>
            <a:endParaRPr lang="en-GB"/>
          </a:p>
        </p:txBody>
      </p:sp>
    </p:spTree>
    <p:extLst>
      <p:ext uri="{BB962C8B-B14F-4D97-AF65-F5344CB8AC3E}">
        <p14:creationId xmlns:p14="http://schemas.microsoft.com/office/powerpoint/2010/main" val="34335113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C30733E-D90D-4E5B-9BF3-517DC18146B4}" type="datetimeFigureOut">
              <a:rPr lang="en-GB" smtClean="0"/>
              <a:t>10/07/2020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E758290-6D4D-4E36-B97F-52CFE0A001E8}" type="slidenum">
              <a:rPr lang="en-GB" smtClean="0"/>
              <a:t>‹#›</a:t>
            </a:fld>
            <a:endParaRPr lang="en-GB"/>
          </a:p>
        </p:txBody>
      </p:sp>
    </p:spTree>
    <p:extLst>
      <p:ext uri="{BB962C8B-B14F-4D97-AF65-F5344CB8AC3E}">
        <p14:creationId xmlns:p14="http://schemas.microsoft.com/office/powerpoint/2010/main" val="21071170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C30733E-D90D-4E5B-9BF3-517DC18146B4}" type="datetimeFigureOut">
              <a:rPr lang="en-GB" smtClean="0"/>
              <a:t>10/07/2020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E758290-6D4D-4E36-B97F-52CFE0A001E8}" type="slidenum">
              <a:rPr lang="en-GB" smtClean="0"/>
              <a:t>‹#›</a:t>
            </a:fld>
            <a:endParaRPr lang="en-GB"/>
          </a:p>
        </p:txBody>
      </p:sp>
    </p:spTree>
    <p:extLst>
      <p:ext uri="{BB962C8B-B14F-4D97-AF65-F5344CB8AC3E}">
        <p14:creationId xmlns:p14="http://schemas.microsoft.com/office/powerpoint/2010/main" val="2187064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30733E-D90D-4E5B-9BF3-517DC18146B4}" type="datetimeFigureOut">
              <a:rPr lang="en-GB" smtClean="0"/>
              <a:t>10/07/2020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E758290-6D4D-4E36-B97F-52CFE0A001E8}" type="slidenum">
              <a:rPr lang="en-GB" smtClean="0"/>
              <a:t>‹#›</a:t>
            </a:fld>
            <a:endParaRPr lang="en-GB"/>
          </a:p>
        </p:txBody>
      </p:sp>
    </p:spTree>
    <p:extLst>
      <p:ext uri="{BB962C8B-B14F-4D97-AF65-F5344CB8AC3E}">
        <p14:creationId xmlns:p14="http://schemas.microsoft.com/office/powerpoint/2010/main" val="4029098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C30733E-D90D-4E5B-9BF3-517DC18146B4}" type="datetimeFigureOut">
              <a:rPr lang="en-GB" smtClean="0"/>
              <a:t>10/07/2020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758290-6D4D-4E36-B97F-52CFE0A001E8}" type="slidenum">
              <a:rPr lang="en-GB" smtClean="0"/>
              <a:t>‹#›</a:t>
            </a:fld>
            <a:endParaRPr lang="en-GB"/>
          </a:p>
        </p:txBody>
      </p:sp>
    </p:spTree>
    <p:extLst>
      <p:ext uri="{BB962C8B-B14F-4D97-AF65-F5344CB8AC3E}">
        <p14:creationId xmlns:p14="http://schemas.microsoft.com/office/powerpoint/2010/main" val="38017733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C30733E-D90D-4E5B-9BF3-517DC18146B4}" type="datetimeFigureOut">
              <a:rPr lang="en-GB" smtClean="0"/>
              <a:t>10/07/2020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758290-6D4D-4E36-B97F-52CFE0A001E8}" type="slidenum">
              <a:rPr lang="en-GB" smtClean="0"/>
              <a:t>‹#›</a:t>
            </a:fld>
            <a:endParaRPr lang="en-GB"/>
          </a:p>
        </p:txBody>
      </p:sp>
    </p:spTree>
    <p:extLst>
      <p:ext uri="{BB962C8B-B14F-4D97-AF65-F5344CB8AC3E}">
        <p14:creationId xmlns:p14="http://schemas.microsoft.com/office/powerpoint/2010/main" val="2799797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C30733E-D90D-4E5B-9BF3-517DC18146B4}" type="datetimeFigureOut">
              <a:rPr lang="en-GB" smtClean="0"/>
              <a:t>10/07/2020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758290-6D4D-4E36-B97F-52CFE0A001E8}" type="slidenum">
              <a:rPr lang="en-GB" smtClean="0"/>
              <a:t>‹#›</a:t>
            </a:fld>
            <a:endParaRPr lang="en-GB"/>
          </a:p>
        </p:txBody>
      </p:sp>
    </p:spTree>
    <p:extLst>
      <p:ext uri="{BB962C8B-B14F-4D97-AF65-F5344CB8AC3E}">
        <p14:creationId xmlns:p14="http://schemas.microsoft.com/office/powerpoint/2010/main" val="3353182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C30733E-D90D-4E5B-9BF3-517DC18146B4}" type="datetimeFigureOut">
              <a:rPr lang="en-GB" smtClean="0"/>
              <a:t>10/07/2020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758290-6D4D-4E36-B97F-52CFE0A001E8}" type="slidenum">
              <a:rPr lang="en-GB" smtClean="0"/>
              <a:t>‹#›</a:t>
            </a:fld>
            <a:endParaRPr lang="en-GB"/>
          </a:p>
        </p:txBody>
      </p:sp>
    </p:spTree>
    <p:extLst>
      <p:ext uri="{BB962C8B-B14F-4D97-AF65-F5344CB8AC3E}">
        <p14:creationId xmlns:p14="http://schemas.microsoft.com/office/powerpoint/2010/main" val="31773841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30733E-D90D-4E5B-9BF3-517DC18146B4}" type="datetimeFigureOut">
              <a:rPr lang="en-GB" smtClean="0"/>
              <a:t>10/07/2020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758290-6D4D-4E36-B97F-52CFE0A001E8}" type="slidenum">
              <a:rPr lang="en-GB" smtClean="0"/>
              <a:t>‹#›</a:t>
            </a:fld>
            <a:endParaRPr lang="en-GB"/>
          </a:p>
        </p:txBody>
      </p:sp>
    </p:spTree>
    <p:extLst>
      <p:ext uri="{BB962C8B-B14F-4D97-AF65-F5344CB8AC3E}">
        <p14:creationId xmlns:p14="http://schemas.microsoft.com/office/powerpoint/2010/main" val="37452787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6"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5.jpe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14766" y="100440"/>
            <a:ext cx="1883979" cy="382764"/>
          </a:xfrm>
          <a:prstGeom prst="rect">
            <a:avLst/>
          </a:prstGeom>
          <a:noFill/>
          <a:ln w="28575">
            <a:solidFill>
              <a:srgbClr val="00B0F0"/>
            </a:solidFill>
          </a:ln>
        </p:spPr>
        <p:txBody>
          <a:bodyPr wrap="square" rtlCol="0">
            <a:spAutoFit/>
          </a:bodyPr>
          <a:lstStyle/>
          <a:p>
            <a:r>
              <a:rPr lang="en-GB" dirty="0"/>
              <a:t>Y7 Food Safety</a:t>
            </a:r>
          </a:p>
        </p:txBody>
      </p:sp>
      <p:sp>
        <p:nvSpPr>
          <p:cNvPr id="5" name="TextBox 4"/>
          <p:cNvSpPr txBox="1"/>
          <p:nvPr/>
        </p:nvSpPr>
        <p:spPr>
          <a:xfrm>
            <a:off x="112621" y="1111785"/>
            <a:ext cx="2733658" cy="1754326"/>
          </a:xfrm>
          <a:prstGeom prst="rect">
            <a:avLst/>
          </a:prstGeom>
          <a:noFill/>
          <a:ln w="12700">
            <a:noFill/>
          </a:ln>
        </p:spPr>
        <p:txBody>
          <a:bodyPr wrap="square" rtlCol="0">
            <a:spAutoFit/>
          </a:bodyPr>
          <a:lstStyle/>
          <a:p>
            <a:pPr marL="171450" indent="-171450">
              <a:lnSpc>
                <a:spcPct val="150000"/>
              </a:lnSpc>
              <a:buFont typeface="Wingdings" panose="05000000000000000000" pitchFamily="2" charset="2"/>
              <a:buChar char="§"/>
            </a:pPr>
            <a:r>
              <a:rPr lang="en-GB" sz="1200" dirty="0"/>
              <a:t>Wash hands before handling food.</a:t>
            </a:r>
          </a:p>
          <a:p>
            <a:pPr marL="171450" indent="-171450">
              <a:lnSpc>
                <a:spcPct val="150000"/>
              </a:lnSpc>
              <a:buFont typeface="Wingdings" panose="05000000000000000000" pitchFamily="2" charset="2"/>
              <a:buChar char="§"/>
            </a:pPr>
            <a:r>
              <a:rPr lang="en-GB" sz="1200" dirty="0"/>
              <a:t>Store food in the correct place.</a:t>
            </a:r>
          </a:p>
          <a:p>
            <a:pPr marL="171450" indent="-171450">
              <a:lnSpc>
                <a:spcPct val="150000"/>
              </a:lnSpc>
              <a:buFont typeface="Wingdings" panose="05000000000000000000" pitchFamily="2" charset="2"/>
              <a:buChar char="§"/>
            </a:pPr>
            <a:r>
              <a:rPr lang="en-GB" sz="1200" dirty="0"/>
              <a:t>Use the correct colour chopping boards to avoid cross contamination.</a:t>
            </a:r>
          </a:p>
          <a:p>
            <a:pPr marL="171450" indent="-171450">
              <a:lnSpc>
                <a:spcPct val="150000"/>
              </a:lnSpc>
              <a:buFont typeface="Wingdings" panose="05000000000000000000" pitchFamily="2" charset="2"/>
              <a:buChar char="§"/>
            </a:pPr>
            <a:r>
              <a:rPr lang="en-GB" sz="1200" dirty="0"/>
              <a:t>Cover cuts with a blue plaster.</a:t>
            </a:r>
          </a:p>
          <a:p>
            <a:pPr marL="171450" indent="-171450">
              <a:lnSpc>
                <a:spcPct val="150000"/>
              </a:lnSpc>
              <a:buFont typeface="Wingdings" panose="05000000000000000000" pitchFamily="2" charset="2"/>
              <a:buChar char="§"/>
            </a:pPr>
            <a:r>
              <a:rPr lang="en-GB" sz="1200" dirty="0"/>
              <a:t>Tie back hair and wear a clean apron.</a:t>
            </a:r>
          </a:p>
        </p:txBody>
      </p:sp>
      <p:pic>
        <p:nvPicPr>
          <p:cNvPr id="6" name="Picture 5"/>
          <p:cNvPicPr>
            <a:picLocks noChangeAspect="1"/>
          </p:cNvPicPr>
          <p:nvPr/>
        </p:nvPicPr>
        <p:blipFill rotWithShape="1">
          <a:blip r:embed="rId2" cstate="email">
            <a:extLst>
              <a:ext uri="{28A0092B-C50C-407E-A947-70E740481C1C}">
                <a14:useLocalDpi xmlns:a14="http://schemas.microsoft.com/office/drawing/2010/main"/>
              </a:ext>
            </a:extLst>
          </a:blip>
          <a:srcRect l="2192" t="3403" r="1753" b="8308"/>
          <a:stretch/>
        </p:blipFill>
        <p:spPr>
          <a:xfrm>
            <a:off x="2821224" y="909921"/>
            <a:ext cx="2842164" cy="1763306"/>
          </a:xfrm>
          <a:prstGeom prst="rect">
            <a:avLst/>
          </a:prstGeom>
        </p:spPr>
      </p:pic>
      <p:sp>
        <p:nvSpPr>
          <p:cNvPr id="8" name="Rectangle 7"/>
          <p:cNvSpPr/>
          <p:nvPr/>
        </p:nvSpPr>
        <p:spPr>
          <a:xfrm>
            <a:off x="112621" y="690434"/>
            <a:ext cx="5619551" cy="2182272"/>
          </a:xfrm>
          <a:prstGeom prst="rect">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87566" y="3089968"/>
            <a:ext cx="11993598" cy="3629487"/>
          </a:xfrm>
          <a:prstGeom prst="rect">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9"/>
          <p:cNvSpPr/>
          <p:nvPr/>
        </p:nvSpPr>
        <p:spPr>
          <a:xfrm>
            <a:off x="183162" y="721327"/>
            <a:ext cx="2318876" cy="420811"/>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rPr>
              <a:t>Basic Safety and Hygiene </a:t>
            </a:r>
            <a:r>
              <a:rPr lang="en-GB" sz="1200" b="1" dirty="0" smtClean="0">
                <a:solidFill>
                  <a:schemeClr val="tx1"/>
                </a:solidFill>
              </a:rPr>
              <a:t>Rules</a:t>
            </a:r>
            <a:endParaRPr lang="en-GB" sz="1200" b="1" dirty="0">
              <a:solidFill>
                <a:schemeClr val="tx1"/>
              </a:solidFill>
            </a:endParaRPr>
          </a:p>
        </p:txBody>
      </p:sp>
      <p:pic>
        <p:nvPicPr>
          <p:cNvPr id="11" name="Picture 10"/>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921806" y="3408771"/>
            <a:ext cx="1817282" cy="2515373"/>
          </a:xfrm>
          <a:prstGeom prst="rect">
            <a:avLst/>
          </a:prstGeom>
        </p:spPr>
      </p:pic>
      <p:sp>
        <p:nvSpPr>
          <p:cNvPr id="13" name="Right Arrow 12"/>
          <p:cNvSpPr/>
          <p:nvPr/>
        </p:nvSpPr>
        <p:spPr>
          <a:xfrm rot="19962887">
            <a:off x="3462349" y="3941405"/>
            <a:ext cx="533137" cy="248173"/>
          </a:xfrm>
          <a:prstGeom prst="rightArrow">
            <a:avLst/>
          </a:prstGeom>
          <a:solidFill>
            <a:schemeClr val="accent4">
              <a:lumMod val="20000"/>
              <a:lumOff val="80000"/>
            </a:scheme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14" name="Right Arrow 13"/>
          <p:cNvSpPr/>
          <p:nvPr/>
        </p:nvSpPr>
        <p:spPr>
          <a:xfrm rot="1502654">
            <a:off x="3437155" y="4573608"/>
            <a:ext cx="533137" cy="248173"/>
          </a:xfrm>
          <a:prstGeom prst="rightArrow">
            <a:avLst/>
          </a:prstGeom>
          <a:solidFill>
            <a:schemeClr val="accent4">
              <a:lumMod val="20000"/>
              <a:lumOff val="80000"/>
            </a:scheme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15" name="Right Arrow 14"/>
          <p:cNvSpPr/>
          <p:nvPr/>
        </p:nvSpPr>
        <p:spPr>
          <a:xfrm rot="11997047">
            <a:off x="1067430" y="3956287"/>
            <a:ext cx="533137" cy="248173"/>
          </a:xfrm>
          <a:prstGeom prst="rightArrow">
            <a:avLst/>
          </a:prstGeom>
          <a:solidFill>
            <a:schemeClr val="accent4">
              <a:lumMod val="20000"/>
              <a:lumOff val="80000"/>
            </a:scheme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16" name="Right Arrow 15"/>
          <p:cNvSpPr/>
          <p:nvPr/>
        </p:nvSpPr>
        <p:spPr>
          <a:xfrm rot="9137889">
            <a:off x="1083886" y="4556442"/>
            <a:ext cx="533137" cy="248173"/>
          </a:xfrm>
          <a:prstGeom prst="rightArrow">
            <a:avLst/>
          </a:prstGeom>
          <a:solidFill>
            <a:schemeClr val="accent4">
              <a:lumMod val="20000"/>
              <a:lumOff val="80000"/>
            </a:scheme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pic>
        <p:nvPicPr>
          <p:cNvPr id="17" name="Picture 1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22949" y="4914080"/>
            <a:ext cx="1592683" cy="1056017"/>
          </a:xfrm>
          <a:prstGeom prst="rect">
            <a:avLst/>
          </a:prstGeom>
        </p:spPr>
      </p:pic>
      <p:pic>
        <p:nvPicPr>
          <p:cNvPr id="18" name="Picture 1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flipH="1">
            <a:off x="203324" y="3309682"/>
            <a:ext cx="749632" cy="982936"/>
          </a:xfrm>
          <a:prstGeom prst="rect">
            <a:avLst/>
          </a:prstGeom>
        </p:spPr>
      </p:pic>
      <p:sp>
        <p:nvSpPr>
          <p:cNvPr id="19" name="Rectangle 18"/>
          <p:cNvSpPr/>
          <p:nvPr/>
        </p:nvSpPr>
        <p:spPr>
          <a:xfrm>
            <a:off x="769539" y="3240916"/>
            <a:ext cx="1164518" cy="600164"/>
          </a:xfrm>
          <a:prstGeom prst="rect">
            <a:avLst/>
          </a:prstGeom>
        </p:spPr>
        <p:txBody>
          <a:bodyPr wrap="square">
            <a:spAutoFit/>
          </a:bodyPr>
          <a:lstStyle/>
          <a:p>
            <a:pPr algn="ctr"/>
            <a:r>
              <a:rPr lang="en-GB" sz="1100" b="1" dirty="0">
                <a:solidFill>
                  <a:srgbClr val="00B0F0"/>
                </a:solidFill>
                <a:ea typeface="Calibri" panose="020F0502020204030204" pitchFamily="34" charset="0"/>
                <a:cs typeface="Calibri" panose="020F0502020204030204" pitchFamily="34" charset="0"/>
              </a:rPr>
              <a:t>Fruit –</a:t>
            </a:r>
            <a:r>
              <a:rPr lang="en-GB" sz="1100" dirty="0">
                <a:solidFill>
                  <a:srgbClr val="00B0F0"/>
                </a:solidFill>
                <a:ea typeface="Calibri" panose="020F0502020204030204" pitchFamily="34" charset="0"/>
                <a:cs typeface="Calibri" panose="020F0502020204030204" pitchFamily="34" charset="0"/>
              </a:rPr>
              <a:t> </a:t>
            </a:r>
            <a:r>
              <a:rPr lang="en-GB" sz="1100" dirty="0">
                <a:solidFill>
                  <a:srgbClr val="000000"/>
                </a:solidFill>
                <a:ea typeface="Calibri" panose="020F0502020204030204" pitchFamily="34" charset="0"/>
                <a:cs typeface="Calibri" panose="020F0502020204030204" pitchFamily="34" charset="0"/>
              </a:rPr>
              <a:t>Should be stored in a fruit bowl to ripen. </a:t>
            </a:r>
            <a:endParaRPr lang="en-US" sz="1100" dirty="0"/>
          </a:p>
        </p:txBody>
      </p:sp>
      <p:sp>
        <p:nvSpPr>
          <p:cNvPr id="20" name="Rounded Rectangle 19"/>
          <p:cNvSpPr/>
          <p:nvPr/>
        </p:nvSpPr>
        <p:spPr>
          <a:xfrm>
            <a:off x="1565483" y="4043978"/>
            <a:ext cx="1964425" cy="730830"/>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21" name="Rectangle 20"/>
          <p:cNvSpPr/>
          <p:nvPr/>
        </p:nvSpPr>
        <p:spPr>
          <a:xfrm>
            <a:off x="1565483" y="4018768"/>
            <a:ext cx="2056166" cy="769441"/>
          </a:xfrm>
          <a:prstGeom prst="rect">
            <a:avLst/>
          </a:prstGeom>
        </p:spPr>
        <p:txBody>
          <a:bodyPr wrap="square">
            <a:spAutoFit/>
          </a:bodyPr>
          <a:lstStyle/>
          <a:p>
            <a:pPr algn="ctr"/>
            <a:r>
              <a:rPr lang="en-GB" sz="1100" b="1" dirty="0"/>
              <a:t>Food Storage</a:t>
            </a:r>
          </a:p>
          <a:p>
            <a:pPr algn="ctr"/>
            <a:r>
              <a:rPr lang="en-GB" sz="1100" dirty="0"/>
              <a:t>Different foods need to be stored in different places to slow down the growth of bacteria</a:t>
            </a:r>
            <a:r>
              <a:rPr lang="en-GB" sz="1100" b="1" dirty="0"/>
              <a:t>.</a:t>
            </a:r>
            <a:endParaRPr lang="en-GB" sz="1100" dirty="0"/>
          </a:p>
        </p:txBody>
      </p:sp>
      <p:sp>
        <p:nvSpPr>
          <p:cNvPr id="22" name="Rectangle 21"/>
          <p:cNvSpPr/>
          <p:nvPr/>
        </p:nvSpPr>
        <p:spPr>
          <a:xfrm>
            <a:off x="1917410" y="3282220"/>
            <a:ext cx="1972469" cy="600164"/>
          </a:xfrm>
          <a:prstGeom prst="rect">
            <a:avLst/>
          </a:prstGeom>
        </p:spPr>
        <p:txBody>
          <a:bodyPr wrap="square">
            <a:spAutoFit/>
          </a:bodyPr>
          <a:lstStyle/>
          <a:p>
            <a:pPr algn="ctr"/>
            <a:r>
              <a:rPr lang="en-GB" sz="1100" b="1" dirty="0">
                <a:solidFill>
                  <a:srgbClr val="00B0F0"/>
                </a:solidFill>
                <a:ea typeface="Calibri" panose="020F0502020204030204" pitchFamily="34" charset="0"/>
                <a:cs typeface="Calibri" panose="020F0502020204030204" pitchFamily="34" charset="0"/>
              </a:rPr>
              <a:t>Fridge (dairy foods, meat, fish, salad) –</a:t>
            </a:r>
            <a:r>
              <a:rPr lang="en-GB" sz="1100" dirty="0">
                <a:solidFill>
                  <a:srgbClr val="00B0F0"/>
                </a:solidFill>
                <a:ea typeface="Calibri" panose="020F0502020204030204" pitchFamily="34" charset="0"/>
                <a:cs typeface="Calibri" panose="020F0502020204030204" pitchFamily="34" charset="0"/>
              </a:rPr>
              <a:t> </a:t>
            </a:r>
            <a:r>
              <a:rPr lang="en-GB" sz="1100" dirty="0">
                <a:solidFill>
                  <a:srgbClr val="000000"/>
                </a:solidFill>
                <a:ea typeface="Calibri" panose="020F0502020204030204" pitchFamily="34" charset="0"/>
                <a:cs typeface="Calibri" panose="020F0502020204030204" pitchFamily="34" charset="0"/>
              </a:rPr>
              <a:t>A fridge temperature should be between 0 and 5°C</a:t>
            </a:r>
            <a:endParaRPr lang="en-US" sz="1100" dirty="0"/>
          </a:p>
        </p:txBody>
      </p:sp>
      <p:sp>
        <p:nvSpPr>
          <p:cNvPr id="23" name="Rectangle 22"/>
          <p:cNvSpPr/>
          <p:nvPr/>
        </p:nvSpPr>
        <p:spPr>
          <a:xfrm>
            <a:off x="6177772" y="3540998"/>
            <a:ext cx="1789579" cy="1446550"/>
          </a:xfrm>
          <a:prstGeom prst="rect">
            <a:avLst/>
          </a:prstGeom>
        </p:spPr>
        <p:txBody>
          <a:bodyPr wrap="square">
            <a:spAutoFit/>
          </a:bodyPr>
          <a:lstStyle/>
          <a:p>
            <a:pPr algn="ctr"/>
            <a:r>
              <a:rPr lang="en-GB" sz="1100" b="1" dirty="0">
                <a:solidFill>
                  <a:srgbClr val="00B0F0"/>
                </a:solidFill>
              </a:rPr>
              <a:t>Warmth, Moisture, Food</a:t>
            </a:r>
            <a:r>
              <a:rPr lang="en-GB" sz="1100" dirty="0">
                <a:solidFill>
                  <a:srgbClr val="00B0F0"/>
                </a:solidFill>
              </a:rPr>
              <a:t>, </a:t>
            </a:r>
            <a:r>
              <a:rPr lang="en-GB" sz="1100" b="1" dirty="0">
                <a:solidFill>
                  <a:srgbClr val="00B0F0"/>
                </a:solidFill>
              </a:rPr>
              <a:t>Time </a:t>
            </a:r>
            <a:r>
              <a:rPr lang="en-GB" sz="1100" dirty="0"/>
              <a:t>and</a:t>
            </a:r>
            <a:r>
              <a:rPr lang="en-GB" sz="1100" b="1" dirty="0">
                <a:solidFill>
                  <a:srgbClr val="00B0F0"/>
                </a:solidFill>
              </a:rPr>
              <a:t> PH Balance. </a:t>
            </a:r>
          </a:p>
          <a:p>
            <a:pPr algn="ctr"/>
            <a:r>
              <a:rPr lang="en-GB" sz="1100" dirty="0"/>
              <a:t>This is why storing food in the correct place is so important. If food is not stored correctly bacteria will grow and cause food poisoning.  </a:t>
            </a:r>
            <a:endParaRPr lang="en-US" sz="1100" b="1" dirty="0">
              <a:solidFill>
                <a:srgbClr val="00B0F0"/>
              </a:solidFill>
            </a:endParaRPr>
          </a:p>
        </p:txBody>
      </p:sp>
      <p:pic>
        <p:nvPicPr>
          <p:cNvPr id="24" name="Picture 23"/>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933863" y="5003917"/>
            <a:ext cx="2016794" cy="1618266"/>
          </a:xfrm>
          <a:prstGeom prst="rect">
            <a:avLst/>
          </a:prstGeom>
        </p:spPr>
      </p:pic>
      <p:sp>
        <p:nvSpPr>
          <p:cNvPr id="25" name="Rounded Rectangle 24"/>
          <p:cNvSpPr/>
          <p:nvPr/>
        </p:nvSpPr>
        <p:spPr>
          <a:xfrm>
            <a:off x="5707117" y="3208336"/>
            <a:ext cx="2751717" cy="263874"/>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26" name="Right Arrow 25"/>
          <p:cNvSpPr/>
          <p:nvPr/>
        </p:nvSpPr>
        <p:spPr>
          <a:xfrm rot="10800000">
            <a:off x="5663389" y="4242254"/>
            <a:ext cx="562381" cy="239333"/>
          </a:xfrm>
          <a:prstGeom prst="rightArrow">
            <a:avLst/>
          </a:prstGeom>
          <a:solidFill>
            <a:schemeClr val="accent4">
              <a:lumMod val="20000"/>
              <a:lumOff val="80000"/>
            </a:scheme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27" name="Rectangle 26"/>
          <p:cNvSpPr/>
          <p:nvPr/>
        </p:nvSpPr>
        <p:spPr>
          <a:xfrm>
            <a:off x="3015789" y="4904711"/>
            <a:ext cx="1045561" cy="938719"/>
          </a:xfrm>
          <a:prstGeom prst="rect">
            <a:avLst/>
          </a:prstGeom>
        </p:spPr>
        <p:txBody>
          <a:bodyPr wrap="square">
            <a:spAutoFit/>
          </a:bodyPr>
          <a:lstStyle/>
          <a:p>
            <a:pPr algn="r"/>
            <a:r>
              <a:rPr lang="en-GB" sz="1100" b="1" dirty="0">
                <a:solidFill>
                  <a:srgbClr val="00B0F0"/>
                </a:solidFill>
                <a:ea typeface="Calibri" panose="020F0502020204030204" pitchFamily="34" charset="0"/>
                <a:cs typeface="Calibri" panose="020F0502020204030204" pitchFamily="34" charset="0"/>
              </a:rPr>
              <a:t>Freezer –</a:t>
            </a:r>
            <a:r>
              <a:rPr lang="en-GB" sz="1100" dirty="0">
                <a:solidFill>
                  <a:srgbClr val="00B0F0"/>
                </a:solidFill>
                <a:ea typeface="Calibri" panose="020F0502020204030204" pitchFamily="34" charset="0"/>
                <a:cs typeface="Calibri" panose="020F0502020204030204" pitchFamily="34" charset="0"/>
              </a:rPr>
              <a:t> </a:t>
            </a:r>
            <a:r>
              <a:rPr lang="en-GB" sz="1100" dirty="0">
                <a:solidFill>
                  <a:srgbClr val="000000"/>
                </a:solidFill>
                <a:ea typeface="Calibri" panose="020F0502020204030204" pitchFamily="34" charset="0"/>
                <a:cs typeface="Calibri" panose="020F0502020204030204" pitchFamily="34" charset="0"/>
              </a:rPr>
              <a:t>A freezer should be -18°C or below.</a:t>
            </a:r>
            <a:endParaRPr lang="en-US" sz="1100" dirty="0"/>
          </a:p>
          <a:p>
            <a:pPr algn="r"/>
            <a:endParaRPr lang="en-US" sz="1100" dirty="0"/>
          </a:p>
        </p:txBody>
      </p:sp>
      <p:sp>
        <p:nvSpPr>
          <p:cNvPr id="28" name="Rectangle 27"/>
          <p:cNvSpPr/>
          <p:nvPr/>
        </p:nvSpPr>
        <p:spPr>
          <a:xfrm>
            <a:off x="25692" y="4904711"/>
            <a:ext cx="1156111" cy="1446550"/>
          </a:xfrm>
          <a:prstGeom prst="rect">
            <a:avLst/>
          </a:prstGeom>
        </p:spPr>
        <p:txBody>
          <a:bodyPr wrap="square">
            <a:spAutoFit/>
          </a:bodyPr>
          <a:lstStyle/>
          <a:p>
            <a:pPr algn="ctr"/>
            <a:r>
              <a:rPr lang="en-GB" sz="1100" b="1" dirty="0">
                <a:solidFill>
                  <a:srgbClr val="00B0F0"/>
                </a:solidFill>
                <a:ea typeface="Calibri" panose="020F0502020204030204" pitchFamily="34" charset="0"/>
                <a:cs typeface="Calibri" panose="020F0502020204030204" pitchFamily="34" charset="0"/>
              </a:rPr>
              <a:t>Ambient foods (bread, cereals, pasta etc) –</a:t>
            </a:r>
            <a:r>
              <a:rPr lang="en-GB" sz="1100" dirty="0">
                <a:solidFill>
                  <a:srgbClr val="00B0F0"/>
                </a:solidFill>
                <a:ea typeface="Calibri" panose="020F0502020204030204" pitchFamily="34" charset="0"/>
                <a:cs typeface="Calibri" panose="020F0502020204030204" pitchFamily="34" charset="0"/>
              </a:rPr>
              <a:t> </a:t>
            </a:r>
            <a:r>
              <a:rPr lang="en-GB" sz="1100" dirty="0">
                <a:solidFill>
                  <a:srgbClr val="000000"/>
                </a:solidFill>
                <a:ea typeface="Calibri" panose="020F0502020204030204" pitchFamily="34" charset="0"/>
                <a:cs typeface="Calibri" panose="020F0502020204030204" pitchFamily="34" charset="0"/>
              </a:rPr>
              <a:t>should be stored in a cool, dry, dark place (cupboard or bread bin)</a:t>
            </a:r>
            <a:endParaRPr lang="en-US" sz="1100" dirty="0"/>
          </a:p>
        </p:txBody>
      </p:sp>
      <p:sp>
        <p:nvSpPr>
          <p:cNvPr id="29" name="Rectangle 28"/>
          <p:cNvSpPr/>
          <p:nvPr/>
        </p:nvSpPr>
        <p:spPr>
          <a:xfrm>
            <a:off x="5707117" y="3210600"/>
            <a:ext cx="2813591" cy="261610"/>
          </a:xfrm>
          <a:prstGeom prst="rect">
            <a:avLst/>
          </a:prstGeom>
        </p:spPr>
        <p:txBody>
          <a:bodyPr wrap="none">
            <a:spAutoFit/>
          </a:bodyPr>
          <a:lstStyle/>
          <a:p>
            <a:r>
              <a:rPr lang="en-GB" sz="1100" b="1" dirty="0"/>
              <a:t>What Conditions Do Bacteria Need To Grow?</a:t>
            </a:r>
          </a:p>
        </p:txBody>
      </p:sp>
      <p:pic>
        <p:nvPicPr>
          <p:cNvPr id="30" name="Picture 29"/>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9457501" y="3657028"/>
            <a:ext cx="1188742" cy="763746"/>
          </a:xfrm>
          <a:prstGeom prst="rect">
            <a:avLst/>
          </a:prstGeom>
        </p:spPr>
      </p:pic>
      <p:pic>
        <p:nvPicPr>
          <p:cNvPr id="31" name="Picture 30"/>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8582582" y="3371344"/>
            <a:ext cx="853767" cy="949236"/>
          </a:xfrm>
          <a:prstGeom prst="rect">
            <a:avLst/>
          </a:prstGeom>
        </p:spPr>
      </p:pic>
      <p:sp>
        <p:nvSpPr>
          <p:cNvPr id="32" name="Rounded Rectangle 31"/>
          <p:cNvSpPr/>
          <p:nvPr/>
        </p:nvSpPr>
        <p:spPr>
          <a:xfrm>
            <a:off x="9551039" y="3222179"/>
            <a:ext cx="2373278" cy="267393"/>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33" name="Rectangle 32"/>
          <p:cNvSpPr/>
          <p:nvPr/>
        </p:nvSpPr>
        <p:spPr>
          <a:xfrm>
            <a:off x="9554655" y="3210600"/>
            <a:ext cx="2186817" cy="261610"/>
          </a:xfrm>
          <a:prstGeom prst="rect">
            <a:avLst/>
          </a:prstGeom>
        </p:spPr>
        <p:txBody>
          <a:bodyPr wrap="none">
            <a:spAutoFit/>
          </a:bodyPr>
          <a:lstStyle/>
          <a:p>
            <a:r>
              <a:rPr lang="en-GB" sz="1100" b="1" dirty="0"/>
              <a:t>Signs of Bacteria Growing on Food</a:t>
            </a:r>
          </a:p>
        </p:txBody>
      </p:sp>
      <p:pic>
        <p:nvPicPr>
          <p:cNvPr id="34" name="Picture 33"/>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10682094" y="3642955"/>
            <a:ext cx="443468" cy="1002068"/>
          </a:xfrm>
          <a:prstGeom prst="rect">
            <a:avLst/>
          </a:prstGeom>
        </p:spPr>
      </p:pic>
      <p:pic>
        <p:nvPicPr>
          <p:cNvPr id="35" name="Picture 34"/>
          <p:cNvPicPr>
            <a:picLocks noChangeAspect="1"/>
          </p:cNvPicPr>
          <p:nvPr/>
        </p:nvPicPr>
        <p:blipFill rotWithShape="1">
          <a:blip r:embed="rId10" cstate="email">
            <a:extLst>
              <a:ext uri="{28A0092B-C50C-407E-A947-70E740481C1C}">
                <a14:useLocalDpi xmlns:a14="http://schemas.microsoft.com/office/drawing/2010/main"/>
              </a:ext>
            </a:extLst>
          </a:blip>
          <a:srcRect/>
          <a:stretch/>
        </p:blipFill>
        <p:spPr>
          <a:xfrm>
            <a:off x="11269639" y="3645238"/>
            <a:ext cx="692117" cy="693946"/>
          </a:xfrm>
          <a:prstGeom prst="rect">
            <a:avLst/>
          </a:prstGeom>
        </p:spPr>
      </p:pic>
      <p:sp>
        <p:nvSpPr>
          <p:cNvPr id="36" name="Rectangle 35"/>
          <p:cNvSpPr/>
          <p:nvPr/>
        </p:nvSpPr>
        <p:spPr>
          <a:xfrm>
            <a:off x="9059126" y="4205415"/>
            <a:ext cx="569387" cy="261610"/>
          </a:xfrm>
          <a:prstGeom prst="rect">
            <a:avLst/>
          </a:prstGeom>
        </p:spPr>
        <p:txBody>
          <a:bodyPr wrap="none">
            <a:spAutoFit/>
          </a:bodyPr>
          <a:lstStyle/>
          <a:p>
            <a:r>
              <a:rPr lang="en-GB" sz="1100" b="1" dirty="0">
                <a:solidFill>
                  <a:srgbClr val="00B0F0"/>
                </a:solidFill>
                <a:ea typeface="Calibri" panose="020F0502020204030204" pitchFamily="34" charset="0"/>
                <a:cs typeface="Calibri" panose="020F0502020204030204" pitchFamily="34" charset="0"/>
              </a:rPr>
              <a:t>Mould</a:t>
            </a:r>
            <a:endParaRPr lang="en-GB" sz="1100" dirty="0"/>
          </a:p>
        </p:txBody>
      </p:sp>
      <p:sp>
        <p:nvSpPr>
          <p:cNvPr id="37" name="Rectangle 36"/>
          <p:cNvSpPr/>
          <p:nvPr/>
        </p:nvSpPr>
        <p:spPr>
          <a:xfrm>
            <a:off x="11183848" y="4339184"/>
            <a:ext cx="819455" cy="261610"/>
          </a:xfrm>
          <a:prstGeom prst="rect">
            <a:avLst/>
          </a:prstGeom>
        </p:spPr>
        <p:txBody>
          <a:bodyPr wrap="none">
            <a:spAutoFit/>
          </a:bodyPr>
          <a:lstStyle/>
          <a:p>
            <a:r>
              <a:rPr lang="en-GB" sz="1100" b="1" dirty="0">
                <a:solidFill>
                  <a:srgbClr val="00B0F0"/>
                </a:solidFill>
                <a:ea typeface="Calibri" panose="020F0502020204030204" pitchFamily="34" charset="0"/>
                <a:cs typeface="Calibri" panose="020F0502020204030204" pitchFamily="34" charset="0"/>
              </a:rPr>
              <a:t>Bad Smells</a:t>
            </a:r>
            <a:endParaRPr lang="en-GB" sz="1100" dirty="0"/>
          </a:p>
        </p:txBody>
      </p:sp>
      <p:sp>
        <p:nvSpPr>
          <p:cNvPr id="38" name="Rectangle 37"/>
          <p:cNvSpPr/>
          <p:nvPr/>
        </p:nvSpPr>
        <p:spPr>
          <a:xfrm>
            <a:off x="10055289" y="4419553"/>
            <a:ext cx="710451" cy="261610"/>
          </a:xfrm>
          <a:prstGeom prst="rect">
            <a:avLst/>
          </a:prstGeom>
        </p:spPr>
        <p:txBody>
          <a:bodyPr wrap="none">
            <a:spAutoFit/>
          </a:bodyPr>
          <a:lstStyle/>
          <a:p>
            <a:r>
              <a:rPr lang="en-GB" sz="1100" b="1" dirty="0">
                <a:solidFill>
                  <a:srgbClr val="00B0F0"/>
                </a:solidFill>
                <a:ea typeface="Calibri" panose="020F0502020204030204" pitchFamily="34" charset="0"/>
                <a:cs typeface="Calibri" panose="020F0502020204030204" pitchFamily="34" charset="0"/>
              </a:rPr>
              <a:t>Sourness</a:t>
            </a:r>
            <a:endParaRPr lang="en-GB" sz="1100" dirty="0"/>
          </a:p>
        </p:txBody>
      </p:sp>
      <p:pic>
        <p:nvPicPr>
          <p:cNvPr id="40" name="Picture 39"/>
          <p:cNvPicPr>
            <a:picLocks noChangeAspect="1"/>
          </p:cNvPicPr>
          <p:nvPr/>
        </p:nvPicPr>
        <p:blipFill rotWithShape="1">
          <a:blip r:embed="rId11" cstate="email">
            <a:extLst>
              <a:ext uri="{28A0092B-C50C-407E-A947-70E740481C1C}">
                <a14:useLocalDpi xmlns:a14="http://schemas.microsoft.com/office/drawing/2010/main"/>
              </a:ext>
            </a:extLst>
          </a:blip>
          <a:srcRect/>
          <a:stretch/>
        </p:blipFill>
        <p:spPr>
          <a:xfrm>
            <a:off x="8938088" y="5637936"/>
            <a:ext cx="995010" cy="972718"/>
          </a:xfrm>
          <a:prstGeom prst="rect">
            <a:avLst/>
          </a:prstGeom>
        </p:spPr>
      </p:pic>
      <p:pic>
        <p:nvPicPr>
          <p:cNvPr id="41" name="Picture 40"/>
          <p:cNvPicPr>
            <a:picLocks noChangeAspect="1"/>
          </p:cNvPicPr>
          <p:nvPr/>
        </p:nvPicPr>
        <p:blipFill rotWithShape="1">
          <a:blip r:embed="rId12" cstate="email">
            <a:extLst>
              <a:ext uri="{28A0092B-C50C-407E-A947-70E740481C1C}">
                <a14:useLocalDpi xmlns:a14="http://schemas.microsoft.com/office/drawing/2010/main"/>
              </a:ext>
            </a:extLst>
          </a:blip>
          <a:srcRect/>
          <a:stretch/>
        </p:blipFill>
        <p:spPr>
          <a:xfrm>
            <a:off x="10359883" y="5805870"/>
            <a:ext cx="1087889" cy="858256"/>
          </a:xfrm>
          <a:prstGeom prst="rect">
            <a:avLst/>
          </a:prstGeom>
        </p:spPr>
      </p:pic>
      <p:sp>
        <p:nvSpPr>
          <p:cNvPr id="42" name="Rounded Rectangle 41"/>
          <p:cNvSpPr/>
          <p:nvPr/>
        </p:nvSpPr>
        <p:spPr>
          <a:xfrm>
            <a:off x="8406035" y="4724913"/>
            <a:ext cx="1340093" cy="267393"/>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43" name="Rectangle 42"/>
          <p:cNvSpPr/>
          <p:nvPr/>
        </p:nvSpPr>
        <p:spPr>
          <a:xfrm>
            <a:off x="8430588" y="4724913"/>
            <a:ext cx="1257075" cy="261610"/>
          </a:xfrm>
          <a:prstGeom prst="rect">
            <a:avLst/>
          </a:prstGeom>
        </p:spPr>
        <p:txBody>
          <a:bodyPr wrap="none">
            <a:spAutoFit/>
          </a:bodyPr>
          <a:lstStyle/>
          <a:p>
            <a:r>
              <a:rPr lang="en-GB" sz="1100" b="1" dirty="0"/>
              <a:t>Enzymic Browning</a:t>
            </a:r>
          </a:p>
        </p:txBody>
      </p:sp>
      <p:sp>
        <p:nvSpPr>
          <p:cNvPr id="44" name="Rectangle 43"/>
          <p:cNvSpPr/>
          <p:nvPr/>
        </p:nvSpPr>
        <p:spPr>
          <a:xfrm>
            <a:off x="8281968" y="4969161"/>
            <a:ext cx="3679788" cy="769441"/>
          </a:xfrm>
          <a:prstGeom prst="rect">
            <a:avLst/>
          </a:prstGeom>
        </p:spPr>
        <p:txBody>
          <a:bodyPr wrap="square">
            <a:spAutoFit/>
          </a:bodyPr>
          <a:lstStyle/>
          <a:p>
            <a:r>
              <a:rPr lang="en-GB" sz="1100" dirty="0">
                <a:ea typeface="Calibri" panose="020F0502020204030204" pitchFamily="34" charset="0"/>
                <a:cs typeface="Calibri" panose="020F0502020204030204" pitchFamily="34" charset="0"/>
              </a:rPr>
              <a:t>Foods such as </a:t>
            </a:r>
            <a:r>
              <a:rPr lang="en-GB" sz="1100" b="1" dirty="0">
                <a:solidFill>
                  <a:srgbClr val="00B0F0"/>
                </a:solidFill>
                <a:ea typeface="Calibri" panose="020F0502020204030204" pitchFamily="34" charset="0"/>
                <a:cs typeface="Calibri" panose="020F0502020204030204" pitchFamily="34" charset="0"/>
              </a:rPr>
              <a:t>apples, pears and potatoes </a:t>
            </a:r>
            <a:r>
              <a:rPr lang="en-GB" sz="1100" dirty="0">
                <a:ea typeface="Calibri" panose="020F0502020204030204" pitchFamily="34" charset="0"/>
                <a:cs typeface="Calibri" panose="020F0502020204030204" pitchFamily="34" charset="0"/>
              </a:rPr>
              <a:t>will turn brown when peeled, </a:t>
            </a:r>
            <a:r>
              <a:rPr lang="en-GB" sz="1100" dirty="0"/>
              <a:t>because oxygen reacts with the enzymes in the food. They are still safe to eat but you can prevent this by using an acid like lemon juice or covering in water.</a:t>
            </a:r>
            <a:endParaRPr lang="en-US" sz="1100" dirty="0"/>
          </a:p>
        </p:txBody>
      </p:sp>
      <p:grpSp>
        <p:nvGrpSpPr>
          <p:cNvPr id="45" name="Group 44"/>
          <p:cNvGrpSpPr/>
          <p:nvPr/>
        </p:nvGrpSpPr>
        <p:grpSpPr>
          <a:xfrm>
            <a:off x="5933863" y="781407"/>
            <a:ext cx="2456596" cy="1890729"/>
            <a:chOff x="4374187" y="4991970"/>
            <a:chExt cx="2456596" cy="1890729"/>
          </a:xfrm>
        </p:grpSpPr>
        <p:pic>
          <p:nvPicPr>
            <p:cNvPr id="46" name="Picture 45"/>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5690424" y="5298910"/>
              <a:ext cx="1140359" cy="1546471"/>
            </a:xfrm>
            <a:prstGeom prst="rect">
              <a:avLst/>
            </a:prstGeom>
          </p:spPr>
        </p:pic>
        <p:pic>
          <p:nvPicPr>
            <p:cNvPr id="47" name="Picture 46"/>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4374187" y="5761518"/>
              <a:ext cx="1252828" cy="1121181"/>
            </a:xfrm>
            <a:prstGeom prst="rect">
              <a:avLst/>
            </a:prstGeom>
          </p:spPr>
        </p:pic>
        <p:sp>
          <p:nvSpPr>
            <p:cNvPr id="48" name="Rounded Rectangle 47"/>
            <p:cNvSpPr/>
            <p:nvPr/>
          </p:nvSpPr>
          <p:spPr>
            <a:xfrm>
              <a:off x="4567184" y="5013740"/>
              <a:ext cx="2127049" cy="223938"/>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49" name="TextBox 48"/>
            <p:cNvSpPr txBox="1"/>
            <p:nvPr/>
          </p:nvSpPr>
          <p:spPr>
            <a:xfrm>
              <a:off x="4510996" y="4991970"/>
              <a:ext cx="2243496" cy="261610"/>
            </a:xfrm>
            <a:prstGeom prst="rect">
              <a:avLst/>
            </a:prstGeom>
            <a:noFill/>
          </p:spPr>
          <p:txBody>
            <a:bodyPr wrap="square" rtlCol="0">
              <a:spAutoFit/>
            </a:bodyPr>
            <a:lstStyle/>
            <a:p>
              <a:pPr algn="ctr"/>
              <a:r>
                <a:rPr lang="en-GB" sz="1100" b="1" dirty="0"/>
                <a:t>Colour Coded Chopping Boards</a:t>
              </a:r>
            </a:p>
          </p:txBody>
        </p:sp>
        <p:sp>
          <p:nvSpPr>
            <p:cNvPr id="50" name="Rectangle 49"/>
            <p:cNvSpPr/>
            <p:nvPr/>
          </p:nvSpPr>
          <p:spPr>
            <a:xfrm>
              <a:off x="4398233" y="5224692"/>
              <a:ext cx="1331997" cy="810478"/>
            </a:xfrm>
            <a:prstGeom prst="rect">
              <a:avLst/>
            </a:prstGeom>
          </p:spPr>
          <p:txBody>
            <a:bodyPr wrap="square">
              <a:spAutoFit/>
            </a:bodyPr>
            <a:lstStyle/>
            <a:p>
              <a:pPr algn="ctr">
                <a:lnSpc>
                  <a:spcPts val="1400"/>
                </a:lnSpc>
              </a:pPr>
              <a:r>
                <a:rPr lang="en-GB" sz="1100" dirty="0"/>
                <a:t>Stops </a:t>
              </a:r>
              <a:r>
                <a:rPr lang="en-GB" sz="1100" b="1" dirty="0">
                  <a:solidFill>
                    <a:srgbClr val="00B0F0"/>
                  </a:solidFill>
                </a:rPr>
                <a:t>bacteria </a:t>
              </a:r>
              <a:r>
                <a:rPr lang="en-GB" sz="1100" dirty="0"/>
                <a:t>spreading  &amp; causing </a:t>
              </a:r>
              <a:r>
                <a:rPr lang="en-GB" sz="1100" b="1" dirty="0">
                  <a:solidFill>
                    <a:srgbClr val="00B0F0"/>
                  </a:solidFill>
                </a:rPr>
                <a:t>food poisoning.</a:t>
              </a:r>
              <a:endParaRPr lang="en-GB" altLang="en-US" sz="1100" b="1" dirty="0">
                <a:solidFill>
                  <a:srgbClr val="00B0F0"/>
                </a:solidFill>
                <a:cs typeface="Arial" pitchFamily="34" charset="0"/>
              </a:endParaRPr>
            </a:p>
          </p:txBody>
        </p:sp>
      </p:grpSp>
      <p:pic>
        <p:nvPicPr>
          <p:cNvPr id="51" name="Picture 50"/>
          <p:cNvPicPr>
            <a:picLocks noChangeAspect="1"/>
          </p:cNvPicPr>
          <p:nvPr/>
        </p:nvPicPr>
        <p:blipFill rotWithShape="1">
          <a:blip r:embed="rId15"/>
          <a:srcRect l="5604" t="30997" r="5172" b="16829"/>
          <a:stretch/>
        </p:blipFill>
        <p:spPr>
          <a:xfrm>
            <a:off x="8442997" y="805320"/>
            <a:ext cx="3603711" cy="1514604"/>
          </a:xfrm>
          <a:prstGeom prst="rect">
            <a:avLst/>
          </a:prstGeom>
        </p:spPr>
      </p:pic>
      <p:sp>
        <p:nvSpPr>
          <p:cNvPr id="52" name="Rectangle 51"/>
          <p:cNvSpPr/>
          <p:nvPr/>
        </p:nvSpPr>
        <p:spPr>
          <a:xfrm>
            <a:off x="5866031" y="690434"/>
            <a:ext cx="6210710" cy="2182272"/>
          </a:xfrm>
          <a:prstGeom prst="rect">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p:cNvSpPr txBox="1"/>
          <p:nvPr/>
        </p:nvSpPr>
        <p:spPr>
          <a:xfrm>
            <a:off x="48612" y="2853002"/>
            <a:ext cx="609600" cy="276999"/>
          </a:xfrm>
          <a:prstGeom prst="rect">
            <a:avLst/>
          </a:prstGeom>
          <a:noFill/>
        </p:spPr>
        <p:txBody>
          <a:bodyPr wrap="square" rtlCol="0">
            <a:spAutoFit/>
          </a:bodyPr>
          <a:lstStyle/>
          <a:p>
            <a:r>
              <a:rPr lang="en-GB" sz="1200" b="1" dirty="0" smtClean="0"/>
              <a:t>Task 3</a:t>
            </a:r>
            <a:endParaRPr lang="en-GB" sz="1200" b="1" dirty="0"/>
          </a:p>
        </p:txBody>
      </p:sp>
      <p:sp>
        <p:nvSpPr>
          <p:cNvPr id="54" name="TextBox 53"/>
          <p:cNvSpPr txBox="1"/>
          <p:nvPr/>
        </p:nvSpPr>
        <p:spPr>
          <a:xfrm>
            <a:off x="5765872" y="457345"/>
            <a:ext cx="609600" cy="276999"/>
          </a:xfrm>
          <a:prstGeom prst="rect">
            <a:avLst/>
          </a:prstGeom>
          <a:noFill/>
        </p:spPr>
        <p:txBody>
          <a:bodyPr wrap="square" rtlCol="0">
            <a:spAutoFit/>
          </a:bodyPr>
          <a:lstStyle/>
          <a:p>
            <a:r>
              <a:rPr lang="en-GB" sz="1200" b="1" dirty="0" smtClean="0"/>
              <a:t>Task 2</a:t>
            </a:r>
            <a:endParaRPr lang="en-GB" sz="1200" b="1" dirty="0"/>
          </a:p>
        </p:txBody>
      </p:sp>
      <p:sp>
        <p:nvSpPr>
          <p:cNvPr id="55" name="TextBox 54"/>
          <p:cNvSpPr txBox="1"/>
          <p:nvPr/>
        </p:nvSpPr>
        <p:spPr>
          <a:xfrm>
            <a:off x="49303" y="485611"/>
            <a:ext cx="609600" cy="276999"/>
          </a:xfrm>
          <a:prstGeom prst="rect">
            <a:avLst/>
          </a:prstGeom>
          <a:noFill/>
        </p:spPr>
        <p:txBody>
          <a:bodyPr wrap="square" rtlCol="0">
            <a:spAutoFit/>
          </a:bodyPr>
          <a:lstStyle/>
          <a:p>
            <a:r>
              <a:rPr lang="en-GB" sz="1200" b="1" dirty="0" smtClean="0"/>
              <a:t>Task 1</a:t>
            </a:r>
            <a:endParaRPr lang="en-GB" sz="1200" b="1" dirty="0"/>
          </a:p>
        </p:txBody>
      </p:sp>
      <p:sp>
        <p:nvSpPr>
          <p:cNvPr id="56" name="Rectangle 55"/>
          <p:cNvSpPr/>
          <p:nvPr/>
        </p:nvSpPr>
        <p:spPr>
          <a:xfrm>
            <a:off x="2821224" y="148441"/>
            <a:ext cx="9608994" cy="273473"/>
          </a:xfrm>
          <a:prstGeom prst="rect">
            <a:avLst/>
          </a:prstGeom>
        </p:spPr>
        <p:txBody>
          <a:bodyPr wrap="square">
            <a:spAutoFit/>
          </a:bodyPr>
          <a:lstStyle/>
          <a:p>
            <a:pPr>
              <a:lnSpc>
                <a:spcPct val="107000"/>
              </a:lnSpc>
              <a:spcAft>
                <a:spcPts val="0"/>
              </a:spcAft>
            </a:pPr>
            <a:r>
              <a:rPr lang="en-GB" sz="1100" b="1" dirty="0">
                <a:solidFill>
                  <a:schemeClr val="accent5">
                    <a:lumMod val="75000"/>
                  </a:schemeClr>
                </a:solidFill>
                <a:latin typeface="Arial" panose="020B0604020202020204" pitchFamily="34" charset="0"/>
                <a:ea typeface="Calibri" panose="020F0502020204030204" pitchFamily="34" charset="0"/>
                <a:cs typeface="Times New Roman" panose="02020603050405020304" pitchFamily="18" charset="0"/>
              </a:rPr>
              <a:t>Task: 1-3 Learn/cover/write and self-check, </a:t>
            </a:r>
            <a:r>
              <a:rPr lang="en-GB" sz="1100" b="1" dirty="0" smtClean="0">
                <a:solidFill>
                  <a:schemeClr val="accent5">
                    <a:lumMod val="75000"/>
                  </a:schemeClr>
                </a:solidFill>
                <a:latin typeface="Arial" panose="020B0604020202020204" pitchFamily="34" charset="0"/>
                <a:ea typeface="Calibri" panose="020F0502020204030204" pitchFamily="34" charset="0"/>
                <a:cs typeface="Times New Roman" panose="02020603050405020304" pitchFamily="18" charset="0"/>
              </a:rPr>
              <a:t>basic safety and hygiene, colour coded chopping boards/keywords and food storage/bacteria.</a:t>
            </a:r>
            <a:endParaRPr lang="en-GB" sz="1100" dirty="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7" name="Picture 56" descr="Harrow High School LOGO"/>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2177267" y="93943"/>
            <a:ext cx="293399" cy="363402"/>
          </a:xfrm>
          <a:prstGeom prst="rect">
            <a:avLst/>
          </a:prstGeom>
          <a:noFill/>
          <a:ln>
            <a:noFill/>
          </a:ln>
          <a:effectLst/>
          <a:extLst/>
        </p:spPr>
      </p:pic>
    </p:spTree>
    <p:extLst>
      <p:ext uri="{BB962C8B-B14F-4D97-AF65-F5344CB8AC3E}">
        <p14:creationId xmlns:p14="http://schemas.microsoft.com/office/powerpoint/2010/main" val="27415602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TotalTime>
  <Words>282</Words>
  <Application>Microsoft Office PowerPoint</Application>
  <PresentationFormat>Widescreen</PresentationFormat>
  <Paragraphs>28</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Times New Roman</vt:lpstr>
      <vt:lpstr>Wingdings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Administrator</cp:lastModifiedBy>
  <cp:revision>5</cp:revision>
  <dcterms:created xsi:type="dcterms:W3CDTF">2020-07-09T19:43:05Z</dcterms:created>
  <dcterms:modified xsi:type="dcterms:W3CDTF">2020-07-10T10:54:40Z</dcterms:modified>
</cp:coreProperties>
</file>