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3" r:id="rId2"/>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p:scale>
          <a:sx n="90" d="100"/>
          <a:sy n="90" d="100"/>
        </p:scale>
        <p:origin x="612" y="-528"/>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672377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758160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DC1290-F901-4454-9054-162EEA91BBA2}"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008137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DC1290-F901-4454-9054-162EEA91BBA2}"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744125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DC1290-F901-4454-9054-162EEA91BBA2}" type="datetimeFigureOut">
              <a:rPr lang="en-GB" smtClean="0"/>
              <a:t>11/05/2020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009793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DC1290-F901-4454-9054-162EEA91BBA2}" type="datetimeFigureOut">
              <a:rPr lang="en-GB" smtClean="0"/>
              <a:t>11/05/2020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808857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DC1290-F901-4454-9054-162EEA91BBA2}" type="datetimeFigureOut">
              <a:rPr lang="en-GB" smtClean="0"/>
              <a:t>11/05/2020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3062767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1436528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FDC1290-F901-4454-9054-162EEA91BBA2}" type="datetimeFigureOut">
              <a:rPr lang="en-GB" smtClean="0"/>
              <a:t>11/05/2020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96285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2137439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DC1290-F901-4454-9054-162EEA91BBA2}" type="datetimeFigureOut">
              <a:rPr lang="en-GB" smtClean="0"/>
              <a:t>11/05/2020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92C8D3-0049-4EDD-98BD-E497F3A9EEC7}" type="slidenum">
              <a:rPr lang="en-GB" smtClean="0"/>
              <a:t>‹#›</a:t>
            </a:fld>
            <a:endParaRPr lang="en-GB"/>
          </a:p>
        </p:txBody>
      </p:sp>
    </p:spTree>
    <p:extLst>
      <p:ext uri="{BB962C8B-B14F-4D97-AF65-F5344CB8AC3E}">
        <p14:creationId xmlns:p14="http://schemas.microsoft.com/office/powerpoint/2010/main" val="4078161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DC1290-F901-4454-9054-162EEA91BBA2}" type="datetimeFigureOut">
              <a:rPr lang="en-GB" smtClean="0"/>
              <a:t>11/05/2020</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92C8D3-0049-4EDD-98BD-E497F3A9EEC7}" type="slidenum">
              <a:rPr lang="en-GB" smtClean="0"/>
              <a:t>‹#›</a:t>
            </a:fld>
            <a:endParaRPr lang="en-GB"/>
          </a:p>
        </p:txBody>
      </p:sp>
    </p:spTree>
    <p:extLst>
      <p:ext uri="{BB962C8B-B14F-4D97-AF65-F5344CB8AC3E}">
        <p14:creationId xmlns:p14="http://schemas.microsoft.com/office/powerpoint/2010/main" val="1172253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0" y="0"/>
            <a:ext cx="4549800" cy="369332"/>
          </a:xfrm>
          <a:prstGeom prst="rect">
            <a:avLst/>
          </a:prstGeom>
          <a:solidFill>
            <a:schemeClr val="bg1"/>
          </a:solidFill>
        </p:spPr>
        <p:txBody>
          <a:bodyPr wrap="square" rtlCol="0">
            <a:spAutoFit/>
          </a:bodyPr>
          <a:lstStyle/>
          <a:p>
            <a:pPr algn="ctr"/>
            <a:r>
              <a:rPr lang="en-GB" b="1" dirty="0" smtClean="0">
                <a:effectLst>
                  <a:outerShdw blurRad="38100" dist="38100" dir="2700000" algn="tl">
                    <a:srgbClr val="000000">
                      <a:alpha val="43137"/>
                    </a:srgbClr>
                  </a:outerShdw>
                </a:effectLst>
              </a:rPr>
              <a:t>Geography of the World</a:t>
            </a:r>
            <a:endParaRPr lang="en-GB" b="1" dirty="0">
              <a:effectLst>
                <a:outerShdw blurRad="38100" dist="38100" dir="2700000" algn="tl">
                  <a:srgbClr val="000000">
                    <a:alpha val="43137"/>
                  </a:srgbClr>
                </a:outerShdw>
              </a:effectLst>
            </a:endParaRPr>
          </a:p>
        </p:txBody>
      </p:sp>
      <p:sp>
        <p:nvSpPr>
          <p:cNvPr id="6" name="Rectangle 5">
            <a:extLst>
              <a:ext uri="{FF2B5EF4-FFF2-40B4-BE49-F238E27FC236}">
                <a16:creationId xmlns:a16="http://schemas.microsoft.com/office/drawing/2014/main" id="{5E94C006-58AD-4D2F-963A-19A363D81041}"/>
              </a:ext>
            </a:extLst>
          </p:cNvPr>
          <p:cNvSpPr/>
          <p:nvPr/>
        </p:nvSpPr>
        <p:spPr>
          <a:xfrm>
            <a:off x="6000929" y="5105701"/>
            <a:ext cx="3890995" cy="1752297"/>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b="1" u="sng" dirty="0" smtClean="0">
                <a:solidFill>
                  <a:schemeClr val="tx1"/>
                </a:solidFill>
              </a:rPr>
              <a:t>Homework</a:t>
            </a:r>
          </a:p>
          <a:p>
            <a:pPr algn="ctr"/>
            <a:endParaRPr lang="en-GB" sz="1200" dirty="0">
              <a:solidFill>
                <a:schemeClr val="tx1"/>
              </a:solidFill>
            </a:endParaRPr>
          </a:p>
          <a:p>
            <a:pPr algn="ctr"/>
            <a:r>
              <a:rPr lang="en-GB" sz="1200" dirty="0" smtClean="0">
                <a:solidFill>
                  <a:schemeClr val="tx1"/>
                </a:solidFill>
              </a:rPr>
              <a:t>Task </a:t>
            </a:r>
            <a:r>
              <a:rPr lang="en-GB" sz="1200" dirty="0">
                <a:solidFill>
                  <a:schemeClr val="tx1"/>
                </a:solidFill>
              </a:rPr>
              <a:t>1: </a:t>
            </a:r>
            <a:r>
              <a:rPr lang="en-GB" sz="1200" dirty="0" smtClean="0">
                <a:solidFill>
                  <a:schemeClr val="tx1"/>
                </a:solidFill>
              </a:rPr>
              <a:t>read / cover / write  </a:t>
            </a:r>
            <a:r>
              <a:rPr lang="en-GB" sz="1200" dirty="0">
                <a:solidFill>
                  <a:schemeClr val="tx1"/>
                </a:solidFill>
              </a:rPr>
              <a:t>the information from section 1</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2: read / cover / write  the information from section 2</a:t>
            </a:r>
            <a:endParaRPr lang="en-GB" sz="1200" dirty="0" smtClean="0">
              <a:solidFill>
                <a:schemeClr val="tx1"/>
              </a:solidFill>
            </a:endParaRPr>
          </a:p>
          <a:p>
            <a:pPr algn="ctr"/>
            <a:endParaRPr lang="en-GB" sz="1200" dirty="0">
              <a:solidFill>
                <a:schemeClr val="tx1"/>
              </a:solidFill>
            </a:endParaRPr>
          </a:p>
          <a:p>
            <a:pPr algn="ctr"/>
            <a:r>
              <a:rPr lang="en-GB" sz="1200" dirty="0">
                <a:solidFill>
                  <a:schemeClr val="tx1"/>
                </a:solidFill>
              </a:rPr>
              <a:t>Task 3: read / cover / write  the information from section </a:t>
            </a:r>
            <a:r>
              <a:rPr lang="en-GB" sz="1200" dirty="0" smtClean="0">
                <a:solidFill>
                  <a:schemeClr val="tx1"/>
                </a:solidFill>
              </a:rPr>
              <a:t>3</a:t>
            </a:r>
            <a:endParaRPr lang="en-GB" sz="1200" dirty="0">
              <a:solidFill>
                <a:schemeClr val="tx1"/>
              </a:solidFill>
            </a:endParaRPr>
          </a:p>
        </p:txBody>
      </p:sp>
      <p:sp>
        <p:nvSpPr>
          <p:cNvPr id="3" name="Rectangle 2"/>
          <p:cNvSpPr/>
          <p:nvPr/>
        </p:nvSpPr>
        <p:spPr>
          <a:xfrm>
            <a:off x="12085" y="369332"/>
            <a:ext cx="5078527" cy="2883358"/>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marL="228600" indent="-228600" algn="just">
              <a:buAutoNum type="arabicParenR"/>
            </a:pPr>
            <a:r>
              <a:rPr lang="en-GB" sz="1200" b="1" u="sng" dirty="0" smtClean="0">
                <a:solidFill>
                  <a:schemeClr val="tx1"/>
                </a:solidFill>
              </a:rPr>
              <a:t>Plastic Pollution</a:t>
            </a:r>
            <a:endParaRPr lang="en-GB" sz="1200" b="1" u="sng" dirty="0" smtClean="0">
              <a:solidFill>
                <a:schemeClr val="tx1"/>
              </a:solidFill>
            </a:endParaRPr>
          </a:p>
          <a:p>
            <a:pPr algn="just"/>
            <a:r>
              <a:rPr lang="en-GB" sz="1200" dirty="0" smtClean="0">
                <a:solidFill>
                  <a:schemeClr val="tx1"/>
                </a:solidFill>
              </a:rPr>
              <a:t>This refers to the collection of plastics and associated particles which has negative effects for human life and animals.</a:t>
            </a:r>
            <a:endParaRPr lang="en-GB" sz="1200" dirty="0" smtClean="0">
              <a:solidFill>
                <a:schemeClr val="tx1"/>
              </a:solidFill>
            </a:endParaRPr>
          </a:p>
          <a:p>
            <a:pPr algn="just"/>
            <a:endParaRPr lang="en-GB" sz="1100" dirty="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just"/>
            <a:endParaRPr lang="en-US" sz="1100" dirty="0">
              <a:solidFill>
                <a:schemeClr val="tx1"/>
              </a:solidFill>
            </a:endParaRPr>
          </a:p>
          <a:p>
            <a:pPr algn="just"/>
            <a:endParaRPr lang="en-US" sz="1100" dirty="0">
              <a:solidFill>
                <a:schemeClr val="tx1"/>
              </a:solidFill>
            </a:endParaRPr>
          </a:p>
          <a:p>
            <a:pPr algn="just"/>
            <a:endParaRPr lang="en-US" sz="1100" dirty="0" smtClean="0">
              <a:solidFill>
                <a:schemeClr val="tx1"/>
              </a:solidFill>
            </a:endParaRPr>
          </a:p>
          <a:p>
            <a:pPr algn="ctr"/>
            <a:endParaRPr lang="en-GB" sz="1200" dirty="0"/>
          </a:p>
        </p:txBody>
      </p:sp>
      <p:graphicFrame>
        <p:nvGraphicFramePr>
          <p:cNvPr id="7" name="Table 6"/>
          <p:cNvGraphicFramePr>
            <a:graphicFrameLocks noGrp="1"/>
          </p:cNvGraphicFramePr>
          <p:nvPr>
            <p:extLst>
              <p:ext uri="{D42A27DB-BD31-4B8C-83A1-F6EECF244321}">
                <p14:modId xmlns:p14="http://schemas.microsoft.com/office/powerpoint/2010/main" val="191852027"/>
              </p:ext>
            </p:extLst>
          </p:nvPr>
        </p:nvGraphicFramePr>
        <p:xfrm>
          <a:off x="21648" y="1097265"/>
          <a:ext cx="5068965" cy="2524756"/>
        </p:xfrm>
        <a:graphic>
          <a:graphicData uri="http://schemas.openxmlformats.org/drawingml/2006/table">
            <a:tbl>
              <a:tblPr firstRow="1" bandRow="1">
                <a:tableStyleId>{5C22544A-7EE6-4342-B048-85BDC9FD1C3A}</a:tableStyleId>
              </a:tblPr>
              <a:tblGrid>
                <a:gridCol w="1049506">
                  <a:extLst>
                    <a:ext uri="{9D8B030D-6E8A-4147-A177-3AD203B41FA5}">
                      <a16:colId xmlns:a16="http://schemas.microsoft.com/office/drawing/2014/main" val="3530290176"/>
                    </a:ext>
                  </a:extLst>
                </a:gridCol>
                <a:gridCol w="4019459">
                  <a:extLst>
                    <a:ext uri="{9D8B030D-6E8A-4147-A177-3AD203B41FA5}">
                      <a16:colId xmlns:a16="http://schemas.microsoft.com/office/drawing/2014/main" val="2317653454"/>
                    </a:ext>
                  </a:extLst>
                </a:gridCol>
              </a:tblGrid>
              <a:tr h="768404">
                <a:tc>
                  <a:txBody>
                    <a:bodyPr/>
                    <a:lstStyle/>
                    <a:p>
                      <a:pPr algn="just"/>
                      <a:r>
                        <a:rPr lang="en-US" sz="1200" b="0" dirty="0" smtClean="0">
                          <a:solidFill>
                            <a:schemeClr val="tx1"/>
                          </a:solidFill>
                          <a:latin typeface="+mn-lt"/>
                        </a:rPr>
                        <a:t>Plastic Packaging</a:t>
                      </a:r>
                      <a:endParaRPr lang="en-US" sz="1200" b="0" dirty="0" smtClean="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solidFill>
                            <a:schemeClr val="tx1"/>
                          </a:solidFill>
                          <a:latin typeface="+mn-lt"/>
                        </a:rPr>
                        <a:t>One of</a:t>
                      </a:r>
                      <a:r>
                        <a:rPr lang="en-GB" sz="1200" b="0" baseline="0" dirty="0" smtClean="0">
                          <a:solidFill>
                            <a:schemeClr val="tx1"/>
                          </a:solidFill>
                          <a:latin typeface="+mn-lt"/>
                        </a:rPr>
                        <a:t> the largest uses of Plastics, these wrap our food, clothes and other items before purchase. Especially in the case of food, this is needed to keep products fresh.</a:t>
                      </a:r>
                      <a:endParaRPr lang="en-GB" sz="1200" b="0" dirty="0" smtClean="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987948">
                <a:tc>
                  <a:txBody>
                    <a:bodyPr/>
                    <a:lstStyle/>
                    <a:p>
                      <a:pPr algn="just"/>
                      <a:r>
                        <a:rPr lang="en-GB" sz="1200" b="0" dirty="0" err="1" smtClean="0">
                          <a:latin typeface="+mn-lt"/>
                        </a:rPr>
                        <a:t>Microplastics</a:t>
                      </a:r>
                      <a:endParaRPr lang="en-GB" sz="1200" b="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solidFill>
                            <a:schemeClr val="tx1"/>
                          </a:solidFill>
                          <a:latin typeface="+mn-lt"/>
                        </a:rPr>
                        <a:t>These are small</a:t>
                      </a:r>
                      <a:r>
                        <a:rPr lang="en-GB" sz="1200" b="0" baseline="0" dirty="0" smtClean="0">
                          <a:solidFill>
                            <a:schemeClr val="tx1"/>
                          </a:solidFill>
                          <a:latin typeface="+mn-lt"/>
                        </a:rPr>
                        <a:t> fragments of plastics which are less than 5mm in size. Some examples are microfibers found in clothes and others are items which have become smaller through being processed or thrown away, like plastic bags. </a:t>
                      </a:r>
                      <a:endParaRPr lang="en-GB" sz="1200" b="0" dirty="0" smtClean="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768404">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latin typeface="+mn-lt"/>
                          <a:cs typeface="Calibri" panose="020F0502020204030204" pitchFamily="34" charset="0"/>
                        </a:rPr>
                        <a:t>Biological</a:t>
                      </a:r>
                      <a:r>
                        <a:rPr lang="en-GB" sz="1200" b="0" baseline="0" dirty="0" smtClean="0">
                          <a:solidFill>
                            <a:schemeClr val="tx1"/>
                          </a:solidFill>
                          <a:latin typeface="+mn-lt"/>
                          <a:cs typeface="Calibri" panose="020F0502020204030204" pitchFamily="34" charset="0"/>
                        </a:rPr>
                        <a:t> Integration</a:t>
                      </a:r>
                      <a:endParaRPr lang="en-GB" sz="1200" b="0" dirty="0" smtClean="0">
                        <a:solidFill>
                          <a:schemeClr val="tx1"/>
                        </a:solidFill>
                        <a:latin typeface="+mn-lt"/>
                        <a:cs typeface="Calibri" panose="020F0502020204030204" pitchFamily="34" charset="0"/>
                      </a:endParaRPr>
                    </a:p>
                    <a:p>
                      <a:pPr algn="just"/>
                      <a:endParaRPr lang="en-GB" sz="1200" b="0" dirty="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GB" sz="1200" b="0" dirty="0" smtClean="0">
                          <a:latin typeface="+mn-lt"/>
                        </a:rPr>
                        <a:t>This describes how some of these</a:t>
                      </a:r>
                      <a:r>
                        <a:rPr lang="en-GB" sz="1200" b="0" baseline="0" dirty="0" smtClean="0">
                          <a:latin typeface="+mn-lt"/>
                        </a:rPr>
                        <a:t> small plastics are digested by some animal species (especially fish and crustaceans) and sometimes found in their </a:t>
                      </a:r>
                      <a:r>
                        <a:rPr lang="en-GB" sz="1200" b="0" baseline="0" smtClean="0">
                          <a:latin typeface="+mn-lt"/>
                        </a:rPr>
                        <a:t>respiratory tracts.</a:t>
                      </a:r>
                      <a:endParaRPr lang="en-GB" sz="1200" b="0" dirty="0" smtClean="0">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77782179"/>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478250298"/>
              </p:ext>
            </p:extLst>
          </p:nvPr>
        </p:nvGraphicFramePr>
        <p:xfrm>
          <a:off x="5090614" y="1041380"/>
          <a:ext cx="4839131" cy="2754628"/>
        </p:xfrm>
        <a:graphic>
          <a:graphicData uri="http://schemas.openxmlformats.org/drawingml/2006/table">
            <a:tbl>
              <a:tblPr firstRow="1" bandRow="1">
                <a:tableStyleId>{5C22544A-7EE6-4342-B048-85BDC9FD1C3A}</a:tableStyleId>
              </a:tblPr>
              <a:tblGrid>
                <a:gridCol w="1585214">
                  <a:extLst>
                    <a:ext uri="{9D8B030D-6E8A-4147-A177-3AD203B41FA5}">
                      <a16:colId xmlns:a16="http://schemas.microsoft.com/office/drawing/2014/main" val="3530290176"/>
                    </a:ext>
                  </a:extLst>
                </a:gridCol>
                <a:gridCol w="3253917">
                  <a:extLst>
                    <a:ext uri="{9D8B030D-6E8A-4147-A177-3AD203B41FA5}">
                      <a16:colId xmlns:a16="http://schemas.microsoft.com/office/drawing/2014/main" val="2317653454"/>
                    </a:ext>
                  </a:extLst>
                </a:gridCol>
              </a:tblGrid>
              <a:tr h="848291">
                <a:tc>
                  <a:txBody>
                    <a:bodyPr/>
                    <a:lstStyle/>
                    <a:p>
                      <a:pPr algn="just"/>
                      <a:r>
                        <a:rPr lang="en-GB" sz="1200" b="1" dirty="0" smtClean="0">
                          <a:solidFill>
                            <a:schemeClr val="tx1"/>
                          </a:solidFill>
                        </a:rPr>
                        <a:t>Environmental</a:t>
                      </a:r>
                      <a:r>
                        <a:rPr lang="en-GB" sz="1200" b="1" baseline="0" dirty="0" smtClean="0">
                          <a:solidFill>
                            <a:schemeClr val="tx1"/>
                          </a:solidFill>
                        </a:rPr>
                        <a:t> impacts</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smtClean="0">
                          <a:solidFill>
                            <a:schemeClr val="tx1"/>
                          </a:solidFill>
                        </a:rPr>
                        <a:t>The rise in sea levels across the world as more and more glaciers melt should see an increase</a:t>
                      </a:r>
                      <a:r>
                        <a:rPr lang="en-GB" sz="1200" b="0" baseline="0" dirty="0" smtClean="0">
                          <a:solidFill>
                            <a:schemeClr val="tx1"/>
                          </a:solidFill>
                        </a:rPr>
                        <a:t> in flooding events with low lying countries especially prone to these disasters.</a:t>
                      </a:r>
                      <a:endParaRPr lang="en-GB" sz="12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709150">
                <a:tc>
                  <a:txBody>
                    <a:bodyPr/>
                    <a:lstStyle/>
                    <a:p>
                      <a:pPr algn="just"/>
                      <a:r>
                        <a:rPr lang="en-US" sz="1200" b="1" dirty="0" smtClean="0">
                          <a:solidFill>
                            <a:schemeClr val="tx1"/>
                          </a:solidFill>
                        </a:rPr>
                        <a:t>Social impacts</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Migration is likely to become more common as</a:t>
                      </a:r>
                      <a:r>
                        <a:rPr lang="en-GB" sz="1200" b="0" baseline="0" dirty="0" smtClean="0">
                          <a:solidFill>
                            <a:schemeClr val="tx1"/>
                          </a:solidFill>
                        </a:rPr>
                        <a:t> countries anticipating and experiencing a change in their conditions find more families leaving to less affected areas across the world.</a:t>
                      </a:r>
                      <a:endParaRPr lang="en-GB" sz="12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1083377">
                <a:tc>
                  <a:txBody>
                    <a:bodyPr/>
                    <a:lstStyle/>
                    <a:p>
                      <a:pPr algn="just"/>
                      <a:r>
                        <a:rPr lang="en-US" sz="1200" b="1" dirty="0" smtClean="0">
                          <a:solidFill>
                            <a:schemeClr val="tx1"/>
                          </a:solidFill>
                        </a:rPr>
                        <a:t>Economic Impacts</a:t>
                      </a: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Farming</a:t>
                      </a:r>
                      <a:r>
                        <a:rPr lang="en-GB" sz="1200" b="0" baseline="0" dirty="0" smtClean="0">
                          <a:solidFill>
                            <a:schemeClr val="tx1"/>
                          </a:solidFill>
                        </a:rPr>
                        <a:t> is one industry likely to change significantly as temperature alter and certain crops and fruits can no longer be grown. In some areas like sub-Saharan Africa there’s likely to be less rainfall too.</a:t>
                      </a:r>
                      <a:endParaRPr lang="en-GB" sz="12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1409155071"/>
              </p:ext>
            </p:extLst>
          </p:nvPr>
        </p:nvGraphicFramePr>
        <p:xfrm>
          <a:off x="21649" y="4490456"/>
          <a:ext cx="5969718" cy="2468880"/>
        </p:xfrm>
        <a:graphic>
          <a:graphicData uri="http://schemas.openxmlformats.org/drawingml/2006/table">
            <a:tbl>
              <a:tblPr firstRow="1" bandRow="1">
                <a:tableStyleId>{5C22544A-7EE6-4342-B048-85BDC9FD1C3A}</a:tableStyleId>
              </a:tblPr>
              <a:tblGrid>
                <a:gridCol w="1322313">
                  <a:extLst>
                    <a:ext uri="{9D8B030D-6E8A-4147-A177-3AD203B41FA5}">
                      <a16:colId xmlns:a16="http://schemas.microsoft.com/office/drawing/2014/main" val="3530290176"/>
                    </a:ext>
                  </a:extLst>
                </a:gridCol>
                <a:gridCol w="4647405">
                  <a:extLst>
                    <a:ext uri="{9D8B030D-6E8A-4147-A177-3AD203B41FA5}">
                      <a16:colId xmlns:a16="http://schemas.microsoft.com/office/drawing/2014/main" val="2317653454"/>
                    </a:ext>
                  </a:extLst>
                </a:gridCol>
              </a:tblGrid>
              <a:tr h="789181">
                <a:tc>
                  <a:txBody>
                    <a:bodyPr/>
                    <a:lstStyle/>
                    <a:p>
                      <a:r>
                        <a:rPr lang="en-US" sz="1200" b="1" dirty="0" smtClean="0">
                          <a:solidFill>
                            <a:schemeClr val="tx1"/>
                          </a:solidFill>
                        </a:rPr>
                        <a:t>Rise of Asia</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Economies like China’s have been described as the workshop of the world as they manufacture more and more items for export. This is raising the wealth of China so that it is on course to overtake America as the world’s largest economy by the end of the century.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75901165"/>
                  </a:ext>
                </a:extLst>
              </a:tr>
              <a:tr h="789181">
                <a:tc>
                  <a:txBody>
                    <a:bodyPr/>
                    <a:lstStyle/>
                    <a:p>
                      <a:r>
                        <a:rPr lang="en-US" sz="1200" b="1" dirty="0" smtClean="0">
                          <a:solidFill>
                            <a:schemeClr val="tx1"/>
                          </a:solidFill>
                        </a:rPr>
                        <a:t>Renewable Energy</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As coal, oil and gas supplies deplete over the next century, cleaner energy sources are set to become more important</a:t>
                      </a:r>
                      <a:r>
                        <a:rPr lang="en-GB" sz="1200" b="0" baseline="0" dirty="0" smtClean="0">
                          <a:solidFill>
                            <a:schemeClr val="tx1"/>
                          </a:solidFill>
                        </a:rPr>
                        <a:t> </a:t>
                      </a:r>
                      <a:r>
                        <a:rPr lang="en-GB" sz="1200" b="0" dirty="0" smtClean="0">
                          <a:solidFill>
                            <a:schemeClr val="tx1"/>
                          </a:solidFill>
                        </a:rPr>
                        <a:t>Wind farms, Hydroelectric dams and Solar Panels should all become more common in all countries but especially HICs.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0771773"/>
                  </a:ext>
                </a:extLst>
              </a:tr>
              <a:tr h="789181">
                <a:tc>
                  <a:txBody>
                    <a:bodyPr/>
                    <a:lstStyle/>
                    <a:p>
                      <a:pPr algn="just"/>
                      <a:r>
                        <a:rPr lang="en-US" sz="1200" b="1" dirty="0" smtClean="0">
                          <a:solidFill>
                            <a:schemeClr val="tx1"/>
                          </a:solidFill>
                        </a:rPr>
                        <a:t>Rise of Automation </a:t>
                      </a:r>
                    </a:p>
                    <a:p>
                      <a:pPr algn="just"/>
                      <a:endParaRPr lang="en-US" sz="1200" b="1"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indent="0" algn="just">
                        <a:buFont typeface="Arial" panose="020B0604020202020204" pitchFamily="34" charset="0"/>
                        <a:buNone/>
                      </a:pPr>
                      <a:r>
                        <a:rPr lang="en-GB" sz="1200" b="0" dirty="0" smtClean="0">
                          <a:solidFill>
                            <a:schemeClr val="tx1"/>
                          </a:solidFill>
                        </a:rPr>
                        <a:t>With smarter computers, companies are looking to give more and more jobs to machines who they don’t need to pay.</a:t>
                      </a:r>
                      <a:r>
                        <a:rPr lang="en-GB" sz="1200" b="0" baseline="0" dirty="0" smtClean="0">
                          <a:solidFill>
                            <a:schemeClr val="tx1"/>
                          </a:solidFill>
                        </a:rPr>
                        <a:t> </a:t>
                      </a:r>
                      <a:r>
                        <a:rPr lang="en-GB" sz="1200" b="0" dirty="0" smtClean="0">
                          <a:solidFill>
                            <a:schemeClr val="tx1"/>
                          </a:solidFill>
                        </a:rPr>
                        <a:t>The effect of this could be to raise unemployment levels across the world; computers could become lawyers, doctors and even teachers.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9976048"/>
                  </a:ext>
                </a:extLst>
              </a:tr>
            </a:tbl>
          </a:graphicData>
        </a:graphic>
      </p:graphicFrame>
      <p:sp>
        <p:nvSpPr>
          <p:cNvPr id="11" name="Rectangle 10"/>
          <p:cNvSpPr/>
          <p:nvPr/>
        </p:nvSpPr>
        <p:spPr>
          <a:xfrm>
            <a:off x="12085" y="3796008"/>
            <a:ext cx="5979282" cy="681863"/>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200" b="1" u="sng" dirty="0" smtClean="0"/>
          </a:p>
          <a:p>
            <a:pPr algn="ctr"/>
            <a:r>
              <a:rPr lang="en-GB" sz="1200" b="1" u="sng" dirty="0" smtClean="0"/>
              <a:t>2) </a:t>
            </a:r>
            <a:r>
              <a:rPr lang="en-GB" sz="1200" b="1" u="sng" dirty="0"/>
              <a:t>Changing Global Politics of the next Century</a:t>
            </a:r>
          </a:p>
          <a:p>
            <a:pPr algn="just"/>
            <a:r>
              <a:rPr lang="en-GB" sz="1200" dirty="0" smtClean="0"/>
              <a:t>As the world changes we expect the following trends to become more apparent</a:t>
            </a:r>
            <a:r>
              <a:rPr lang="en-GB" sz="1100" dirty="0" smtClean="0"/>
              <a:t>.</a:t>
            </a:r>
            <a:endParaRPr lang="en-GB" sz="1100" dirty="0"/>
          </a:p>
          <a:p>
            <a:pPr algn="just"/>
            <a:endParaRPr lang="en-GB" sz="1100" dirty="0"/>
          </a:p>
        </p:txBody>
      </p:sp>
      <p:sp>
        <p:nvSpPr>
          <p:cNvPr id="12" name="Rectangle 11"/>
          <p:cNvSpPr/>
          <p:nvPr/>
        </p:nvSpPr>
        <p:spPr>
          <a:xfrm>
            <a:off x="5090613" y="19909"/>
            <a:ext cx="4801312" cy="102147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200" b="1" u="sng" dirty="0" smtClean="0"/>
          </a:p>
          <a:p>
            <a:pPr algn="ctr"/>
            <a:r>
              <a:rPr lang="en-GB" sz="1200" b="1" u="sng" dirty="0" smtClean="0"/>
              <a:t>3) Global </a:t>
            </a:r>
            <a:r>
              <a:rPr lang="en-GB" sz="1200" b="1" u="sng" dirty="0"/>
              <a:t>climate </a:t>
            </a:r>
            <a:r>
              <a:rPr lang="en-GB" sz="1200" b="1" u="sng" dirty="0" smtClean="0"/>
              <a:t>change</a:t>
            </a:r>
          </a:p>
          <a:p>
            <a:pPr algn="ctr"/>
            <a:endParaRPr lang="en-GB" sz="1200" dirty="0" smtClean="0"/>
          </a:p>
          <a:p>
            <a:pPr algn="ctr"/>
            <a:r>
              <a:rPr lang="en-GB" sz="1200" dirty="0" smtClean="0"/>
              <a:t>This </a:t>
            </a:r>
            <a:r>
              <a:rPr lang="en-GB" sz="1200" dirty="0"/>
              <a:t>is the shift in average weather that could manifest in more extreme weather events and an uneven rise in global temperatures across the </a:t>
            </a:r>
            <a:r>
              <a:rPr lang="en-GB" sz="1200" dirty="0" smtClean="0"/>
              <a:t>world</a:t>
            </a:r>
          </a:p>
          <a:p>
            <a:pPr algn="just"/>
            <a:endParaRPr lang="en-GB" sz="1100" dirty="0"/>
          </a:p>
        </p:txBody>
      </p:sp>
      <p:sp>
        <p:nvSpPr>
          <p:cNvPr id="13" name="Rectangle 12">
            <a:extLst>
              <a:ext uri="{FF2B5EF4-FFF2-40B4-BE49-F238E27FC236}">
                <a16:creationId xmlns:a16="http://schemas.microsoft.com/office/drawing/2014/main" id="{5E94C006-58AD-4D2F-963A-19A363D81041}"/>
              </a:ext>
            </a:extLst>
          </p:cNvPr>
          <p:cNvSpPr/>
          <p:nvPr/>
        </p:nvSpPr>
        <p:spPr>
          <a:xfrm>
            <a:off x="6000930" y="3796008"/>
            <a:ext cx="3900558" cy="1309694"/>
          </a:xfrm>
          <a:prstGeom prst="rect">
            <a:avLst/>
          </a:prstGeom>
          <a:solidFill>
            <a:schemeClr val="bg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1200" b="1" dirty="0" smtClean="0">
                <a:solidFill>
                  <a:schemeClr val="tx1"/>
                </a:solidFill>
              </a:rPr>
              <a:t>Remember:</a:t>
            </a:r>
          </a:p>
          <a:p>
            <a:pPr algn="ctr"/>
            <a:endParaRPr lang="en-GB" sz="1200" dirty="0">
              <a:solidFill>
                <a:schemeClr val="tx1"/>
              </a:solidFill>
            </a:endParaRPr>
          </a:p>
          <a:p>
            <a:pPr algn="ctr"/>
            <a:r>
              <a:rPr lang="en-GB" sz="1200" i="1" dirty="0" smtClean="0">
                <a:solidFill>
                  <a:schemeClr val="tx1"/>
                </a:solidFill>
              </a:rPr>
              <a:t>Economics </a:t>
            </a:r>
            <a:r>
              <a:rPr lang="en-GB" sz="1200" dirty="0" smtClean="0">
                <a:solidFill>
                  <a:schemeClr val="tx1"/>
                </a:solidFill>
              </a:rPr>
              <a:t>is about Money / </a:t>
            </a:r>
            <a:r>
              <a:rPr lang="en-GB" sz="1200" i="1" dirty="0" smtClean="0">
                <a:solidFill>
                  <a:schemeClr val="tx1"/>
                </a:solidFill>
              </a:rPr>
              <a:t>Social</a:t>
            </a:r>
            <a:r>
              <a:rPr lang="en-GB" sz="1200" dirty="0" smtClean="0">
                <a:solidFill>
                  <a:schemeClr val="tx1"/>
                </a:solidFill>
              </a:rPr>
              <a:t> is about people / </a:t>
            </a:r>
            <a:r>
              <a:rPr lang="en-GB" sz="1200" i="1" dirty="0" smtClean="0">
                <a:solidFill>
                  <a:schemeClr val="tx1"/>
                </a:solidFill>
              </a:rPr>
              <a:t>Environmental </a:t>
            </a:r>
            <a:r>
              <a:rPr lang="en-GB" sz="1200" dirty="0" smtClean="0">
                <a:solidFill>
                  <a:schemeClr val="tx1"/>
                </a:solidFill>
              </a:rPr>
              <a:t>is about our surroundings</a:t>
            </a:r>
            <a:endParaRPr lang="en-GB" sz="1200" dirty="0">
              <a:solidFill>
                <a:schemeClr val="tx1"/>
              </a:solidFill>
            </a:endParaRPr>
          </a:p>
        </p:txBody>
      </p:sp>
    </p:spTree>
    <p:extLst>
      <p:ext uri="{BB962C8B-B14F-4D97-AF65-F5344CB8AC3E}">
        <p14:creationId xmlns:p14="http://schemas.microsoft.com/office/powerpoint/2010/main" val="38622392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365</TotalTime>
  <Words>492</Words>
  <Application>Microsoft Office PowerPoint</Application>
  <PresentationFormat>A4 Paper (210x297 mm)</PresentationFormat>
  <Paragraphs>49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Benjamin Newbury</dc:creator>
  <cp:lastModifiedBy>Administrator</cp:lastModifiedBy>
  <cp:revision>114</cp:revision>
  <cp:lastPrinted>2017-10-05T15:52:19Z</cp:lastPrinted>
  <dcterms:created xsi:type="dcterms:W3CDTF">2016-08-23T18:34:33Z</dcterms:created>
  <dcterms:modified xsi:type="dcterms:W3CDTF">2020-05-11T00:55:17Z</dcterms:modified>
</cp:coreProperties>
</file>