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3.xml" ContentType="application/vnd.openxmlformats-officedocument.theme+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4.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5.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theme/theme6.xml" ContentType="application/vnd.openxmlformats-officedocument.theme+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theme/theme7.xml" ContentType="application/vnd.openxmlformats-officedocument.theme+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theme/theme8.xml" ContentType="application/vnd.openxmlformats-officedocument.theme+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5" r:id="rId1"/>
    <p:sldMasterId id="2147483687" r:id="rId2"/>
    <p:sldMasterId id="2147483704" r:id="rId3"/>
    <p:sldMasterId id="2147483716" r:id="rId4"/>
    <p:sldMasterId id="2147483733" r:id="rId5"/>
    <p:sldMasterId id="2147483745" r:id="rId6"/>
    <p:sldMasterId id="2147483762" r:id="rId7"/>
    <p:sldMasterId id="2147483774" r:id="rId8"/>
    <p:sldMasterId id="2147483791" r:id="rId9"/>
  </p:sldMasterIdLst>
  <p:notesMasterIdLst>
    <p:notesMasterId r:id="rId24"/>
  </p:notesMasterIdLst>
  <p:sldIdLst>
    <p:sldId id="274" r:id="rId10"/>
    <p:sldId id="258" r:id="rId11"/>
    <p:sldId id="259" r:id="rId12"/>
    <p:sldId id="260" r:id="rId13"/>
    <p:sldId id="261" r:id="rId14"/>
    <p:sldId id="262" r:id="rId15"/>
    <p:sldId id="273" r:id="rId16"/>
    <p:sldId id="264" r:id="rId17"/>
    <p:sldId id="265" r:id="rId18"/>
    <p:sldId id="266" r:id="rId19"/>
    <p:sldId id="267" r:id="rId20"/>
    <p:sldId id="269" r:id="rId21"/>
    <p:sldId id="270" r:id="rId22"/>
    <p:sldId id="271" r:id="rId23"/>
  </p:sldIdLst>
  <p:sldSz cx="12801600" cy="9601200" type="A3"/>
  <p:notesSz cx="6858000" cy="9144000"/>
  <p:defaultText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lare Buffham" initials="CB" lastIdx="5"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58"/>
    <p:restoredTop sz="92876"/>
  </p:normalViewPr>
  <p:slideViewPr>
    <p:cSldViewPr snapToGrid="0" snapToObjects="1">
      <p:cViewPr varScale="1">
        <p:scale>
          <a:sx n="65" d="100"/>
          <a:sy n="65" d="100"/>
        </p:scale>
        <p:origin x="94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2.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slide" Target="slides/slide7.xml"/><Relationship Id="rId20" Type="http://schemas.openxmlformats.org/officeDocument/2006/relationships/slide" Target="slides/slide11.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24"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theme" Target="theme/theme1.xml"/><Relationship Id="rId10" Type="http://schemas.openxmlformats.org/officeDocument/2006/relationships/slide" Target="slides/slide1.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1E492C9-B55A-1F4F-9AFE-46C3C2199AFF}" type="datetimeFigureOut">
              <a:rPr lang="en-GB" smtClean="0"/>
              <a:t>17/07/2019</a:t>
            </a:fld>
            <a:endParaRPr lang="en-GB"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1B3C7-D27E-3848-B356-B3E625A9DB30}" type="slidenum">
              <a:rPr lang="en-GB" smtClean="0"/>
              <a:t>‹#›</a:t>
            </a:fld>
            <a:endParaRPr lang="en-GB" dirty="0"/>
          </a:p>
        </p:txBody>
      </p:sp>
    </p:spTree>
    <p:extLst>
      <p:ext uri="{BB962C8B-B14F-4D97-AF65-F5344CB8AC3E}">
        <p14:creationId xmlns:p14="http://schemas.microsoft.com/office/powerpoint/2010/main" val="17320837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4D1B3C7-D27E-3848-B356-B3E625A9DB30}" type="slidenum">
              <a:rPr lang="en-GB" smtClean="0"/>
              <a:t>7</a:t>
            </a:fld>
            <a:endParaRPr lang="en-GB" dirty="0"/>
          </a:p>
        </p:txBody>
      </p:sp>
    </p:spTree>
    <p:extLst>
      <p:ext uri="{BB962C8B-B14F-4D97-AF65-F5344CB8AC3E}">
        <p14:creationId xmlns:p14="http://schemas.microsoft.com/office/powerpoint/2010/main" val="11939303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a:prstGeom prst="rect">
            <a:avLst/>
          </a:prstGeo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a:prstGeom prst="rect">
            <a:avLst/>
          </a:prstGeo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idx="1"/>
          </p:nvPr>
        </p:nvSpPr>
        <p:spPr>
          <a:xfrm>
            <a:off x="880110" y="2555875"/>
            <a:ext cx="1104138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a:prstGeom prst="rect">
            <a:avLst/>
          </a:prstGeo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a:prstGeom prst="rect">
            <a:avLst/>
          </a:prstGeo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a:prstGeom prst="rect">
            <a:avLst/>
          </a:prstGeo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9" name="Slide Number Placeholder 8"/>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a:prstGeom prst="rect">
            <a:avLst/>
          </a:prstGeo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a:prstGeom prst="rect">
            <a:avLst/>
          </a:prstGeo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a:prstGeom prst="rect">
            <a:avLst/>
          </a:prstGeo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smtClean="0"/>
              <a:t>Click icon to add picture</a:t>
            </a:r>
            <a:endParaRPr lang="en-GB" dirty="0"/>
          </a:p>
        </p:txBody>
      </p:sp>
      <p:sp>
        <p:nvSpPr>
          <p:cNvPr id="4" name="Text Placeholder 3"/>
          <p:cNvSpPr>
            <a:spLocks noGrp="1"/>
          </p:cNvSpPr>
          <p:nvPr>
            <p:ph type="body" sz="half" idx="2"/>
          </p:nvPr>
        </p:nvSpPr>
        <p:spPr>
          <a:xfrm>
            <a:off x="882334" y="2880360"/>
            <a:ext cx="4129405" cy="5336223"/>
          </a:xfrm>
          <a:prstGeom prst="rect">
            <a:avLst/>
          </a:prstGeo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7" name="Slide Number Placeholder 6"/>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80110" y="511176"/>
            <a:ext cx="11041380" cy="1855788"/>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80110" y="2555875"/>
            <a:ext cx="11041380" cy="60918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80110" y="8898891"/>
            <a:ext cx="2880360" cy="511175"/>
          </a:xfrm>
          <a:prstGeom prst="rect">
            <a:avLst/>
          </a:prstGeom>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a:xfrm>
            <a:off x="4252382" y="8919635"/>
            <a:ext cx="4320540" cy="511175"/>
          </a:xfrm>
          <a:prstGeom prst="rect">
            <a:avLst/>
          </a:prstGeom>
        </p:spPr>
        <p:txBody>
          <a:bodyPr/>
          <a:lstStyle/>
          <a:p>
            <a:endParaRPr lang="en-GB" dirty="0"/>
          </a:p>
        </p:txBody>
      </p:sp>
      <p:sp>
        <p:nvSpPr>
          <p:cNvPr id="6" name="Slide Number Placeholder 5"/>
          <p:cNvSpPr>
            <a:spLocks noGrp="1"/>
          </p:cNvSpPr>
          <p:nvPr>
            <p:ph type="sldNum" sz="quarter" idx="12"/>
          </p:nvPr>
        </p:nvSpPr>
        <p:spPr>
          <a:xfrm>
            <a:off x="9064838" y="891074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84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4"/>
            <a:ext cx="11041380" cy="3993832"/>
          </a:xfrm>
        </p:spPr>
        <p:txBody>
          <a:bodyPr anchor="b"/>
          <a:lstStyle>
            <a:lvl1pPr>
              <a:defRPr sz="8400"/>
            </a:lvl1pPr>
          </a:lstStyle>
          <a:p>
            <a:r>
              <a:rPr lang="en-US" smtClean="0"/>
              <a:t>Click to edit Master title style</a:t>
            </a:r>
            <a:endParaRPr lang="en-GB"/>
          </a:p>
        </p:txBody>
      </p:sp>
      <p:sp>
        <p:nvSpPr>
          <p:cNvPr id="3" name="Text Placeholder 2"/>
          <p:cNvSpPr>
            <a:spLocks noGrp="1"/>
          </p:cNvSpPr>
          <p:nvPr>
            <p:ph type="body" idx="1"/>
          </p:nvPr>
        </p:nvSpPr>
        <p:spPr>
          <a:xfrm>
            <a:off x="873443" y="6425249"/>
            <a:ext cx="11041380" cy="2100262"/>
          </a:xfrm>
        </p:spPr>
        <p:txBody>
          <a:bodyPr/>
          <a:lstStyle>
            <a:lvl1pPr marL="0" indent="0">
              <a:buNone/>
              <a:defRPr sz="3360">
                <a:solidFill>
                  <a:schemeClr val="tx1">
                    <a:tint val="75000"/>
                  </a:schemeClr>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8011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507480" y="2555875"/>
            <a:ext cx="541401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2333" y="511176"/>
            <a:ext cx="11041380" cy="1855788"/>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82334" y="2353628"/>
            <a:ext cx="5416232"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2334" y="3507105"/>
            <a:ext cx="5416232"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480810" y="2353628"/>
            <a:ext cx="5442903"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0" y="3507105"/>
            <a:ext cx="5442903"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Content Placeholder 2"/>
          <p:cNvSpPr>
            <a:spLocks noGrp="1"/>
          </p:cNvSpPr>
          <p:nvPr>
            <p:ph idx="1"/>
          </p:nvPr>
        </p:nvSpPr>
        <p:spPr>
          <a:xfrm>
            <a:off x="5442903" y="1382396"/>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2334" y="640080"/>
            <a:ext cx="4129405" cy="2240280"/>
          </a:xfrm>
        </p:spPr>
        <p:txBody>
          <a:bodyPr anchor="b"/>
          <a:lstStyle>
            <a:lvl1pPr>
              <a:defRPr sz="4480"/>
            </a:lvl1pPr>
          </a:lstStyle>
          <a:p>
            <a:r>
              <a:rPr lang="en-US" smtClean="0"/>
              <a:t>Click to edit Master title style</a:t>
            </a:r>
            <a:endParaRPr lang="en-GB"/>
          </a:p>
        </p:txBody>
      </p:sp>
      <p:sp>
        <p:nvSpPr>
          <p:cNvPr id="3" name="Picture Placeholder 2"/>
          <p:cNvSpPr>
            <a:spLocks noGrp="1"/>
          </p:cNvSpPr>
          <p:nvPr>
            <p:ph type="pic" idx="1"/>
          </p:nvPr>
        </p:nvSpPr>
        <p:spPr>
          <a:xfrm>
            <a:off x="5442903" y="1382396"/>
            <a:ext cx="6480810" cy="6823075"/>
          </a:xfrm>
        </p:spPr>
        <p:txBody>
          <a:bodyPr/>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2334" y="2880360"/>
            <a:ext cx="4129405"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06767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0200" y="1571308"/>
            <a:ext cx="9601200" cy="3342640"/>
          </a:xfrm>
        </p:spPr>
        <p:txBody>
          <a:bodyPr anchor="b"/>
          <a:lstStyle>
            <a:lvl1pPr algn="ctr">
              <a:defRPr sz="6300"/>
            </a:lvl1pPr>
          </a:lstStyle>
          <a:p>
            <a:r>
              <a:rPr lang="en-US" smtClean="0"/>
              <a:t>Click to edit Master title style</a:t>
            </a:r>
            <a:endParaRPr lang="en-GB"/>
          </a:p>
        </p:txBody>
      </p:sp>
      <p:sp>
        <p:nvSpPr>
          <p:cNvPr id="3" name="Subtitle 2"/>
          <p:cNvSpPr>
            <a:spLocks noGrp="1"/>
          </p:cNvSpPr>
          <p:nvPr>
            <p:ph type="subTitle" idx="1"/>
          </p:nvPr>
        </p:nvSpPr>
        <p:spPr>
          <a:xfrm>
            <a:off x="1600200" y="5042853"/>
            <a:ext cx="9601200" cy="2318067"/>
          </a:xfrm>
        </p:spPr>
        <p:txBody>
          <a:bodyPr/>
          <a:lstStyle>
            <a:lvl1pPr marL="0" indent="0" algn="ctr">
              <a:buNone/>
              <a:defRPr sz="2520"/>
            </a:lvl1pPr>
            <a:lvl2pPr marL="480060" indent="0" algn="ctr">
              <a:buNone/>
              <a:defRPr sz="2100"/>
            </a:lvl2pPr>
            <a:lvl3pPr marL="960120" indent="0" algn="ctr">
              <a:buNone/>
              <a:defRPr sz="1890"/>
            </a:lvl3pPr>
            <a:lvl4pPr marL="1440180" indent="0" algn="ctr">
              <a:buNone/>
              <a:defRPr sz="1680"/>
            </a:lvl4pPr>
            <a:lvl5pPr marL="1920240" indent="0" algn="ctr">
              <a:buNone/>
              <a:defRPr sz="1680"/>
            </a:lvl5pPr>
            <a:lvl6pPr marL="2400300" indent="0" algn="ctr">
              <a:buNone/>
              <a:defRPr sz="1680"/>
            </a:lvl6pPr>
            <a:lvl7pPr marL="2880360" indent="0" algn="ctr">
              <a:buNone/>
              <a:defRPr sz="1680"/>
            </a:lvl7pPr>
            <a:lvl8pPr marL="3360420" indent="0" algn="ctr">
              <a:buNone/>
              <a:defRPr sz="1680"/>
            </a:lvl8pPr>
            <a:lvl9pPr marL="3840480" indent="0" algn="ctr">
              <a:buNone/>
              <a:defRPr sz="168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3360"/>
            </a:lvl1pPr>
          </a:lstStyle>
          <a:p>
            <a:r>
              <a:rPr lang="en-US" smtClean="0"/>
              <a:t>Click to edit Master title style</a:t>
            </a:r>
            <a:endParaRPr lang="en-GB"/>
          </a:p>
        </p:txBody>
      </p:sp>
      <p:sp>
        <p:nvSpPr>
          <p:cNvPr id="3" name="Picture Placeholder 2"/>
          <p:cNvSpPr>
            <a:spLocks noGrp="1"/>
          </p:cNvSpPr>
          <p:nvPr>
            <p:ph type="pic" idx="1"/>
          </p:nvPr>
        </p:nvSpPr>
        <p:spPr>
          <a:xfrm>
            <a:off x="5442347" y="1382397"/>
            <a:ext cx="6480810" cy="6823075"/>
          </a:xfrm>
        </p:spPr>
        <p:txBody>
          <a:bodyPr/>
          <a:lstStyle>
            <a:lvl1pPr marL="0" indent="0">
              <a:buNone/>
              <a:defRPr sz="3360"/>
            </a:lvl1pPr>
            <a:lvl2pPr marL="480060" indent="0">
              <a:buNone/>
              <a:defRPr sz="2940"/>
            </a:lvl2pPr>
            <a:lvl3pPr marL="960120" indent="0">
              <a:buNone/>
              <a:defRPr sz="2520"/>
            </a:lvl3pPr>
            <a:lvl4pPr marL="1440180" indent="0">
              <a:buNone/>
              <a:defRPr sz="2100"/>
            </a:lvl4pPr>
            <a:lvl5pPr marL="1920240" indent="0">
              <a:buNone/>
              <a:defRPr sz="2100"/>
            </a:lvl5pPr>
            <a:lvl6pPr marL="2400300" indent="0">
              <a:buNone/>
              <a:defRPr sz="2100"/>
            </a:lvl6pPr>
            <a:lvl7pPr marL="2880360" indent="0">
              <a:buNone/>
              <a:defRPr sz="2100"/>
            </a:lvl7pPr>
            <a:lvl8pPr marL="3360420" indent="0">
              <a:buNone/>
              <a:defRPr sz="2100"/>
            </a:lvl8pPr>
            <a:lvl9pPr marL="3840480" indent="0">
              <a:buNone/>
              <a:defRPr sz="2100"/>
            </a:lvl9pPr>
          </a:lstStyle>
          <a:p>
            <a:r>
              <a:rPr lang="en-US" dirty="0" smtClean="0"/>
              <a:t>Drag picture to placeholder or click icon to add</a:t>
            </a:r>
            <a:endParaRPr lang="en-GB"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1680"/>
            </a:lvl1pPr>
            <a:lvl2pPr marL="480060" indent="0">
              <a:buNone/>
              <a:defRPr sz="1470"/>
            </a:lvl2pPr>
            <a:lvl3pPr marL="960120" indent="0">
              <a:buNone/>
              <a:defRPr sz="1260"/>
            </a:lvl3pPr>
            <a:lvl4pPr marL="1440180" indent="0">
              <a:buNone/>
              <a:defRPr sz="1050"/>
            </a:lvl4pPr>
            <a:lvl5pPr marL="1920240" indent="0">
              <a:buNone/>
              <a:defRPr sz="1050"/>
            </a:lvl5pPr>
            <a:lvl6pPr marL="2400300" indent="0">
              <a:buNone/>
              <a:defRPr sz="1050"/>
            </a:lvl6pPr>
            <a:lvl7pPr marL="2880360" indent="0">
              <a:buNone/>
              <a:defRPr sz="1050"/>
            </a:lvl7pPr>
            <a:lvl8pPr marL="3360420" indent="0">
              <a:buNone/>
              <a:defRPr sz="1050"/>
            </a:lvl8pPr>
            <a:lvl9pPr marL="3840480" indent="0">
              <a:buNone/>
              <a:defRPr sz="10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7840" y="1760220"/>
            <a:ext cx="11841480" cy="1049020"/>
          </a:xfrm>
        </p:spPr>
        <p:txBody>
          <a:bodyPr/>
          <a:lstStyle>
            <a:lvl1pPr algn="l">
              <a:defRPr/>
            </a:lvl1pPr>
          </a:lstStyle>
          <a:p>
            <a:r>
              <a:rPr lang="en-US" smtClean="0"/>
              <a:t>Click to edit Master title style</a:t>
            </a:r>
            <a:endParaRPr lang="en-US" dirty="0"/>
          </a:p>
        </p:txBody>
      </p:sp>
      <p:sp>
        <p:nvSpPr>
          <p:cNvPr id="3" name="Content Placeholder 2"/>
          <p:cNvSpPr>
            <a:spLocks noGrp="1"/>
          </p:cNvSpPr>
          <p:nvPr>
            <p:ph idx="1"/>
          </p:nvPr>
        </p:nvSpPr>
        <p:spPr>
          <a:xfrm>
            <a:off x="497840" y="2987040"/>
            <a:ext cx="11841480" cy="583184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40080" y="8898896"/>
            <a:ext cx="2987040" cy="511175"/>
          </a:xfrm>
          <a:prstGeom prst="rect">
            <a:avLst/>
          </a:prstGeom>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a:xfrm>
            <a:off x="4373880" y="8898896"/>
            <a:ext cx="4053840" cy="511175"/>
          </a:xfrm>
          <a:prstGeom prst="rect">
            <a:avLst/>
          </a:prstGeom>
        </p:spPr>
        <p:txBody>
          <a:bodyPr/>
          <a:lstStyle/>
          <a:p>
            <a:endParaRPr lang="en-GB" dirty="0"/>
          </a:p>
        </p:txBody>
      </p:sp>
      <p:sp>
        <p:nvSpPr>
          <p:cNvPr id="4" name="Slide Number Placeholder 3"/>
          <p:cNvSpPr>
            <a:spLocks noGrp="1"/>
          </p:cNvSpPr>
          <p:nvPr>
            <p:ph type="sldNum" sz="quarter" idx="12"/>
          </p:nvPr>
        </p:nvSpPr>
        <p:spPr>
          <a:xfrm>
            <a:off x="9174480" y="8898896"/>
            <a:ext cx="298704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tx" preserve="1">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640080" y="128911"/>
            <a:ext cx="11521440" cy="2111375"/>
          </a:xfrm>
          <a:prstGeom prst="rect">
            <a:avLst/>
          </a:prstGeom>
        </p:spPr>
        <p:txBody>
          <a:bodyPr lIns="0" tIns="0" rIns="0" bIns="0">
            <a:noAutofit/>
          </a:bodyPr>
          <a:lstStyle>
            <a:lvl1pPr>
              <a:defRPr sz="6195">
                <a:latin typeface="Gill Sans"/>
                <a:ea typeface="Gill Sans"/>
                <a:cs typeface="Gill Sans"/>
                <a:sym typeface="Gill Sans"/>
              </a:defRPr>
            </a:lvl1pPr>
          </a:lstStyle>
          <a:p>
            <a:pPr lvl="0">
              <a:defRPr sz="1800"/>
            </a:pPr>
            <a:r>
              <a:rPr lang="en-US" sz="6195" smtClean="0"/>
              <a:t>Click to edit Master title style</a:t>
            </a:r>
            <a:endParaRPr sz="6195"/>
          </a:p>
        </p:txBody>
      </p:sp>
      <p:sp>
        <p:nvSpPr>
          <p:cNvPr id="7" name="Shape 7"/>
          <p:cNvSpPr>
            <a:spLocks noGrp="1"/>
          </p:cNvSpPr>
          <p:nvPr>
            <p:ph type="body" idx="1"/>
          </p:nvPr>
        </p:nvSpPr>
        <p:spPr>
          <a:xfrm>
            <a:off x="640080" y="2240280"/>
            <a:ext cx="11521440" cy="7360920"/>
          </a:xfrm>
          <a:prstGeom prst="rect">
            <a:avLst/>
          </a:prstGeom>
        </p:spPr>
        <p:txBody>
          <a:bodyPr>
            <a:noAutofit/>
          </a:bodyPr>
          <a:lstStyle>
            <a:lvl1pPr marL="0" indent="0" algn="ctr">
              <a:spcBef>
                <a:spcPts val="3465"/>
              </a:spcBef>
              <a:buSzTx/>
              <a:buFontTx/>
              <a:buNone/>
              <a:defRPr>
                <a:latin typeface="Gill Sans"/>
                <a:ea typeface="Gill Sans"/>
                <a:cs typeface="Gill Sans"/>
                <a:sym typeface="Gill Sans"/>
              </a:defRPr>
            </a:lvl1pPr>
            <a:lvl2pPr marL="0" indent="336708" algn="ctr">
              <a:spcBef>
                <a:spcPts val="3465"/>
              </a:spcBef>
              <a:buSzTx/>
              <a:buFontTx/>
              <a:buNone/>
              <a:defRPr>
                <a:latin typeface="Gill Sans"/>
                <a:ea typeface="Gill Sans"/>
                <a:cs typeface="Gill Sans"/>
                <a:sym typeface="Gill Sans"/>
              </a:defRPr>
            </a:lvl2pPr>
            <a:lvl3pPr marL="0" indent="673418" algn="ctr">
              <a:spcBef>
                <a:spcPts val="3465"/>
              </a:spcBef>
              <a:buSzTx/>
              <a:buFontTx/>
              <a:buNone/>
              <a:defRPr>
                <a:latin typeface="Gill Sans"/>
                <a:ea typeface="Gill Sans"/>
                <a:cs typeface="Gill Sans"/>
                <a:sym typeface="Gill Sans"/>
              </a:defRPr>
            </a:lvl3pPr>
            <a:lvl4pPr marL="0" indent="1011793" algn="ctr">
              <a:spcBef>
                <a:spcPts val="3465"/>
              </a:spcBef>
              <a:buSzTx/>
              <a:buFontTx/>
              <a:buNone/>
              <a:defRPr>
                <a:latin typeface="Gill Sans"/>
                <a:ea typeface="Gill Sans"/>
                <a:cs typeface="Gill Sans"/>
                <a:sym typeface="Gill Sans"/>
              </a:defRPr>
            </a:lvl4pPr>
            <a:lvl5pPr marL="0" indent="1348501" algn="ctr">
              <a:spcBef>
                <a:spcPts val="3465"/>
              </a:spcBef>
              <a:buSzTx/>
              <a:buFontTx/>
              <a:buNone/>
              <a:defRPr>
                <a:latin typeface="Gill Sans"/>
                <a:ea typeface="Gill Sans"/>
                <a:cs typeface="Gill Sans"/>
                <a:sym typeface="Gill Sans"/>
              </a:defRPr>
            </a:lvl5pPr>
          </a:lstStyle>
          <a:p>
            <a:pPr lvl="0">
              <a:defRPr sz="1800"/>
            </a:pPr>
            <a:r>
              <a:rPr lang="en-US" sz="3150" smtClean="0"/>
              <a:t>Click to edit Master text styles</a:t>
            </a:r>
          </a:p>
          <a:p>
            <a:pPr lvl="1">
              <a:defRPr sz="1800"/>
            </a:pPr>
            <a:r>
              <a:rPr lang="en-US" sz="3150" smtClean="0"/>
              <a:t>Second level</a:t>
            </a:r>
          </a:p>
          <a:p>
            <a:pPr lvl="2">
              <a:defRPr sz="1800"/>
            </a:pPr>
            <a:r>
              <a:rPr lang="en-US" sz="3150" smtClean="0"/>
              <a:t>Third level</a:t>
            </a:r>
          </a:p>
          <a:p>
            <a:pPr lvl="3">
              <a:defRPr sz="1800"/>
            </a:pPr>
            <a:r>
              <a:rPr lang="en-US" sz="3150" smtClean="0"/>
              <a:t>Fourth level</a:t>
            </a:r>
          </a:p>
          <a:p>
            <a:pPr lvl="4">
              <a:defRPr sz="1800"/>
            </a:pPr>
            <a:r>
              <a:rPr lang="en-US" sz="3150" smtClean="0"/>
              <a:t>Fifth level</a:t>
            </a:r>
            <a:endParaRPr sz="3150"/>
          </a:p>
        </p:txBody>
      </p:sp>
    </p:spTree>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91160" y="2982599"/>
            <a:ext cx="12001500" cy="2058035"/>
          </a:xfrm>
          <a:prstGeom prst="rect">
            <a:avLst/>
          </a:prstGeom>
        </p:spPr>
        <p:txBody>
          <a:bodyPr/>
          <a:lstStyle/>
          <a:p>
            <a:r>
              <a:rPr lang="en-US" smtClean="0"/>
              <a:t>Click to edit Master title style</a:t>
            </a:r>
            <a:endParaRPr lang="en-US" dirty="0"/>
          </a:p>
        </p:txBody>
      </p:sp>
      <p:sp>
        <p:nvSpPr>
          <p:cNvPr id="3" name="Subtitle 2"/>
          <p:cNvSpPr>
            <a:spLocks noGrp="1"/>
          </p:cNvSpPr>
          <p:nvPr>
            <p:ph type="subTitle" idx="1"/>
          </p:nvPr>
        </p:nvSpPr>
        <p:spPr>
          <a:xfrm>
            <a:off x="391160" y="5440680"/>
            <a:ext cx="12001500" cy="2453640"/>
          </a:xfrm>
          <a:prstGeom prst="rect">
            <a:avLst/>
          </a:prstGeom>
        </p:spPr>
        <p:txBody>
          <a:bodyPr/>
          <a:lstStyle>
            <a:lvl1pPr marL="0" indent="0" algn="ctr">
              <a:buNone/>
              <a:defRPr>
                <a:solidFill>
                  <a:schemeClr val="tx1">
                    <a:tint val="75000"/>
                  </a:schemeClr>
                </a:solidFill>
                <a:latin typeface="News Gothic MT"/>
                <a:cs typeface="News Gothic MT"/>
              </a:defRPr>
            </a:lvl1pPr>
            <a:lvl2pPr marL="640065" indent="0" algn="ctr">
              <a:buNone/>
              <a:defRPr>
                <a:solidFill>
                  <a:schemeClr val="tx1">
                    <a:tint val="75000"/>
                  </a:schemeClr>
                </a:solidFill>
              </a:defRPr>
            </a:lvl2pPr>
            <a:lvl3pPr marL="1280129" indent="0" algn="ctr">
              <a:buNone/>
              <a:defRPr>
                <a:solidFill>
                  <a:schemeClr val="tx1">
                    <a:tint val="75000"/>
                  </a:schemeClr>
                </a:solidFill>
              </a:defRPr>
            </a:lvl3pPr>
            <a:lvl4pPr marL="1920192" indent="0" algn="ctr">
              <a:buNone/>
              <a:defRPr>
                <a:solidFill>
                  <a:schemeClr val="tx1">
                    <a:tint val="75000"/>
                  </a:schemeClr>
                </a:solidFill>
              </a:defRPr>
            </a:lvl4pPr>
            <a:lvl5pPr marL="2560256" indent="0" algn="ctr">
              <a:buNone/>
              <a:defRPr>
                <a:solidFill>
                  <a:schemeClr val="tx1">
                    <a:tint val="75000"/>
                  </a:schemeClr>
                </a:solidFill>
              </a:defRPr>
            </a:lvl5pPr>
            <a:lvl6pPr marL="3200320" indent="0" algn="ctr">
              <a:buNone/>
              <a:defRPr>
                <a:solidFill>
                  <a:schemeClr val="tx1">
                    <a:tint val="75000"/>
                  </a:schemeClr>
                </a:solidFill>
              </a:defRPr>
            </a:lvl6pPr>
            <a:lvl7pPr marL="3840385" indent="0" algn="ctr">
              <a:buNone/>
              <a:defRPr>
                <a:solidFill>
                  <a:schemeClr val="tx1">
                    <a:tint val="75000"/>
                  </a:schemeClr>
                </a:solidFill>
              </a:defRPr>
            </a:lvl7pPr>
            <a:lvl8pPr marL="4480448" indent="0" algn="ctr">
              <a:buNone/>
              <a:defRPr>
                <a:solidFill>
                  <a:schemeClr val="tx1">
                    <a:tint val="75000"/>
                  </a:schemeClr>
                </a:solidFill>
              </a:defRPr>
            </a:lvl8pPr>
            <a:lvl9pPr marL="5120513" indent="0" algn="ctr">
              <a:buNone/>
              <a:defRPr>
                <a:solidFill>
                  <a:schemeClr val="tx1">
                    <a:tint val="75000"/>
                  </a:schemeClr>
                </a:solidFill>
              </a:defRPr>
            </a:lvl9pPr>
          </a:lstStyle>
          <a:p>
            <a:r>
              <a:rPr lang="en-US" smtClean="0"/>
              <a:t>Click to edit Master subtitle style</a:t>
            </a:r>
            <a:endParaRPr lang="en-US" dirty="0"/>
          </a:p>
        </p:txBody>
      </p:sp>
    </p:spTree>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1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2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3_Default">
    <p:spTree>
      <p:nvGrpSpPr>
        <p:cNvPr id="1" name=""/>
        <p:cNvGrpSpPr/>
        <p:nvPr/>
      </p:nvGrpSpPr>
      <p:grpSpPr>
        <a:xfrm>
          <a:off x="0" y="0"/>
          <a:ext cx="0" cy="0"/>
          <a:chOff x="0" y="0"/>
          <a:chExt cx="0" cy="0"/>
        </a:xfrm>
      </p:grpSpPr>
    </p:spTree>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1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2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Tree>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80110" y="8898895"/>
            <a:ext cx="2880360" cy="511175"/>
          </a:xfrm>
          <a:prstGeom prst="rect">
            <a:avLst/>
          </a:prstGeom>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a:xfrm>
            <a:off x="4240530" y="8898895"/>
            <a:ext cx="4320540" cy="511175"/>
          </a:xfrm>
          <a:prstGeom prst="rect">
            <a:avLst/>
          </a:prstGeom>
        </p:spPr>
        <p:txBody>
          <a:bodyPr/>
          <a:lstStyle/>
          <a:p>
            <a:endParaRPr lang="en-GB" dirty="0"/>
          </a:p>
        </p:txBody>
      </p:sp>
      <p:sp>
        <p:nvSpPr>
          <p:cNvPr id="5" name="Slide Number Placeholder 4"/>
          <p:cNvSpPr>
            <a:spLocks noGrp="1"/>
          </p:cNvSpPr>
          <p:nvPr>
            <p:ph type="sldNum" sz="quarter" idx="12"/>
          </p:nvPr>
        </p:nvSpPr>
        <p:spPr>
          <a:xfrm>
            <a:off x="9041130" y="8898895"/>
            <a:ext cx="2880360" cy="511175"/>
          </a:xfrm>
          <a:prstGeom prst="rect">
            <a:avLst/>
          </a:prstGeom>
        </p:spPr>
        <p:txBody>
          <a:bodyPr/>
          <a:lstStyle/>
          <a:p>
            <a:fld id="{402CBB9E-F5D3-6E40-A939-4B2058AA44B4}" type="slidenum">
              <a:rPr lang="en-GB" smtClean="0"/>
              <a:t>‹#›</a:t>
            </a:fld>
            <a:endParaRPr lang="en-GB" dirty="0"/>
          </a:p>
        </p:txBody>
      </p:sp>
    </p:spTree>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US" smtClean="0"/>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US" smtClean="0"/>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US" smtClean="0"/>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US" dirty="0" smtClean="0"/>
              <a:t>Drag picture to placeholder or click icon to add</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595F713-2110-964B-A68E-481EBA276186}" type="datetimeFigureOut">
              <a:rPr lang="en-GB" smtClean="0"/>
              <a:t>17/07/2019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tif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image" Target="../media/image3.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4.JP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3.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6.xml"/><Relationship Id="rId13" Type="http://schemas.openxmlformats.org/officeDocument/2006/relationships/slideLayout" Target="../slideLayouts/slideLayout51.xml"/><Relationship Id="rId18" Type="http://schemas.openxmlformats.org/officeDocument/2006/relationships/image" Target="../media/image3.jpg"/><Relationship Id="rId3" Type="http://schemas.openxmlformats.org/officeDocument/2006/relationships/slideLayout" Target="../slideLayouts/slideLayout41.xml"/><Relationship Id="rId7" Type="http://schemas.openxmlformats.org/officeDocument/2006/relationships/slideLayout" Target="../slideLayouts/slideLayout45.xml"/><Relationship Id="rId12" Type="http://schemas.openxmlformats.org/officeDocument/2006/relationships/slideLayout" Target="../slideLayouts/slideLayout50.xml"/><Relationship Id="rId17" Type="http://schemas.openxmlformats.org/officeDocument/2006/relationships/theme" Target="../theme/theme4.xml"/><Relationship Id="rId2" Type="http://schemas.openxmlformats.org/officeDocument/2006/relationships/slideLayout" Target="../slideLayouts/slideLayout40.xml"/><Relationship Id="rId16" Type="http://schemas.openxmlformats.org/officeDocument/2006/relationships/slideLayout" Target="../slideLayouts/slideLayout54.xml"/><Relationship Id="rId1" Type="http://schemas.openxmlformats.org/officeDocument/2006/relationships/slideLayout" Target="../slideLayouts/slideLayout39.xml"/><Relationship Id="rId6" Type="http://schemas.openxmlformats.org/officeDocument/2006/relationships/slideLayout" Target="../slideLayouts/slideLayout44.xml"/><Relationship Id="rId11" Type="http://schemas.openxmlformats.org/officeDocument/2006/relationships/slideLayout" Target="../slideLayouts/slideLayout49.xml"/><Relationship Id="rId5" Type="http://schemas.openxmlformats.org/officeDocument/2006/relationships/slideLayout" Target="../slideLayouts/slideLayout43.xml"/><Relationship Id="rId15" Type="http://schemas.openxmlformats.org/officeDocument/2006/relationships/slideLayout" Target="../slideLayouts/slideLayout53.xml"/><Relationship Id="rId10" Type="http://schemas.openxmlformats.org/officeDocument/2006/relationships/slideLayout" Target="../slideLayouts/slideLayout48.xml"/><Relationship Id="rId19" Type="http://schemas.openxmlformats.org/officeDocument/2006/relationships/image" Target="../media/image4.JPG"/><Relationship Id="rId4" Type="http://schemas.openxmlformats.org/officeDocument/2006/relationships/slideLayout" Target="../slideLayouts/slideLayout42.xml"/><Relationship Id="rId9" Type="http://schemas.openxmlformats.org/officeDocument/2006/relationships/slideLayout" Target="../slideLayouts/slideLayout47.xml"/><Relationship Id="rId14" Type="http://schemas.openxmlformats.org/officeDocument/2006/relationships/slideLayout" Target="../slideLayouts/slideLayout5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2.xml"/><Relationship Id="rId3" Type="http://schemas.openxmlformats.org/officeDocument/2006/relationships/slideLayout" Target="../slideLayouts/slideLayout57.xml"/><Relationship Id="rId7" Type="http://schemas.openxmlformats.org/officeDocument/2006/relationships/slideLayout" Target="../slideLayouts/slideLayout61.xml"/><Relationship Id="rId12" Type="http://schemas.openxmlformats.org/officeDocument/2006/relationships/theme" Target="../theme/theme5.xml"/><Relationship Id="rId2" Type="http://schemas.openxmlformats.org/officeDocument/2006/relationships/slideLayout" Target="../slideLayouts/slideLayout56.xml"/><Relationship Id="rId1" Type="http://schemas.openxmlformats.org/officeDocument/2006/relationships/slideLayout" Target="../slideLayouts/slideLayout55.xml"/><Relationship Id="rId6" Type="http://schemas.openxmlformats.org/officeDocument/2006/relationships/slideLayout" Target="../slideLayouts/slideLayout60.xml"/><Relationship Id="rId11" Type="http://schemas.openxmlformats.org/officeDocument/2006/relationships/slideLayout" Target="../slideLayouts/slideLayout65.xml"/><Relationship Id="rId5" Type="http://schemas.openxmlformats.org/officeDocument/2006/relationships/slideLayout" Target="../slideLayouts/slideLayout59.xml"/><Relationship Id="rId10" Type="http://schemas.openxmlformats.org/officeDocument/2006/relationships/slideLayout" Target="../slideLayouts/slideLayout64.xml"/><Relationship Id="rId4" Type="http://schemas.openxmlformats.org/officeDocument/2006/relationships/slideLayout" Target="../slideLayouts/slideLayout58.xml"/><Relationship Id="rId9" Type="http://schemas.openxmlformats.org/officeDocument/2006/relationships/slideLayout" Target="../slideLayouts/slideLayout6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3.xml"/><Relationship Id="rId13" Type="http://schemas.openxmlformats.org/officeDocument/2006/relationships/slideLayout" Target="../slideLayouts/slideLayout78.xml"/><Relationship Id="rId18" Type="http://schemas.openxmlformats.org/officeDocument/2006/relationships/image" Target="../media/image3.jpg"/><Relationship Id="rId3" Type="http://schemas.openxmlformats.org/officeDocument/2006/relationships/slideLayout" Target="../slideLayouts/slideLayout68.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theme" Target="../theme/theme6.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10" Type="http://schemas.openxmlformats.org/officeDocument/2006/relationships/slideLayout" Target="../slideLayouts/slideLayout75.xml"/><Relationship Id="rId19" Type="http://schemas.openxmlformats.org/officeDocument/2006/relationships/image" Target="../media/image4.JPG"/><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9.xml"/><Relationship Id="rId3" Type="http://schemas.openxmlformats.org/officeDocument/2006/relationships/slideLayout" Target="../slideLayouts/slideLayout84.xml"/><Relationship Id="rId7" Type="http://schemas.openxmlformats.org/officeDocument/2006/relationships/slideLayout" Target="../slideLayouts/slideLayout88.xml"/><Relationship Id="rId12" Type="http://schemas.openxmlformats.org/officeDocument/2006/relationships/theme" Target="../theme/theme7.xml"/><Relationship Id="rId2" Type="http://schemas.openxmlformats.org/officeDocument/2006/relationships/slideLayout" Target="../slideLayouts/slideLayout83.xml"/><Relationship Id="rId1" Type="http://schemas.openxmlformats.org/officeDocument/2006/relationships/slideLayout" Target="../slideLayouts/slideLayout82.xml"/><Relationship Id="rId6" Type="http://schemas.openxmlformats.org/officeDocument/2006/relationships/slideLayout" Target="../slideLayouts/slideLayout87.xml"/><Relationship Id="rId11" Type="http://schemas.openxmlformats.org/officeDocument/2006/relationships/slideLayout" Target="../slideLayouts/slideLayout92.xml"/><Relationship Id="rId5" Type="http://schemas.openxmlformats.org/officeDocument/2006/relationships/slideLayout" Target="../slideLayouts/slideLayout86.xml"/><Relationship Id="rId10" Type="http://schemas.openxmlformats.org/officeDocument/2006/relationships/slideLayout" Target="../slideLayouts/slideLayout91.xml"/><Relationship Id="rId4" Type="http://schemas.openxmlformats.org/officeDocument/2006/relationships/slideLayout" Target="../slideLayouts/slideLayout85.xml"/><Relationship Id="rId9" Type="http://schemas.openxmlformats.org/officeDocument/2006/relationships/slideLayout" Target="../slideLayouts/slideLayout90.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00.xml"/><Relationship Id="rId13" Type="http://schemas.openxmlformats.org/officeDocument/2006/relationships/slideLayout" Target="../slideLayouts/slideLayout105.xml"/><Relationship Id="rId18" Type="http://schemas.openxmlformats.org/officeDocument/2006/relationships/image" Target="../media/image3.jpg"/><Relationship Id="rId3" Type="http://schemas.openxmlformats.org/officeDocument/2006/relationships/slideLayout" Target="../slideLayouts/slideLayout95.xml"/><Relationship Id="rId7" Type="http://schemas.openxmlformats.org/officeDocument/2006/relationships/slideLayout" Target="../slideLayouts/slideLayout99.xml"/><Relationship Id="rId12" Type="http://schemas.openxmlformats.org/officeDocument/2006/relationships/slideLayout" Target="../slideLayouts/slideLayout104.xml"/><Relationship Id="rId17" Type="http://schemas.openxmlformats.org/officeDocument/2006/relationships/theme" Target="../theme/theme8.xml"/><Relationship Id="rId2" Type="http://schemas.openxmlformats.org/officeDocument/2006/relationships/slideLayout" Target="../slideLayouts/slideLayout94.xml"/><Relationship Id="rId16" Type="http://schemas.openxmlformats.org/officeDocument/2006/relationships/slideLayout" Target="../slideLayouts/slideLayout108.xml"/><Relationship Id="rId1" Type="http://schemas.openxmlformats.org/officeDocument/2006/relationships/slideLayout" Target="../slideLayouts/slideLayout93.xml"/><Relationship Id="rId6" Type="http://schemas.openxmlformats.org/officeDocument/2006/relationships/slideLayout" Target="../slideLayouts/slideLayout98.xml"/><Relationship Id="rId11" Type="http://schemas.openxmlformats.org/officeDocument/2006/relationships/slideLayout" Target="../slideLayouts/slideLayout103.xml"/><Relationship Id="rId5" Type="http://schemas.openxmlformats.org/officeDocument/2006/relationships/slideLayout" Target="../slideLayouts/slideLayout97.xml"/><Relationship Id="rId15" Type="http://schemas.openxmlformats.org/officeDocument/2006/relationships/slideLayout" Target="../slideLayouts/slideLayout107.xml"/><Relationship Id="rId10" Type="http://schemas.openxmlformats.org/officeDocument/2006/relationships/slideLayout" Target="../slideLayouts/slideLayout102.xml"/><Relationship Id="rId19" Type="http://schemas.openxmlformats.org/officeDocument/2006/relationships/image" Target="../media/image4.JPG"/><Relationship Id="rId4" Type="http://schemas.openxmlformats.org/officeDocument/2006/relationships/slideLayout" Target="../slideLayouts/slideLayout96.xml"/><Relationship Id="rId9" Type="http://schemas.openxmlformats.org/officeDocument/2006/relationships/slideLayout" Target="../slideLayouts/slideLayout101.xml"/><Relationship Id="rId14" Type="http://schemas.openxmlformats.org/officeDocument/2006/relationships/slideLayout" Target="../slideLayouts/slideLayout106.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16.xml"/><Relationship Id="rId13" Type="http://schemas.openxmlformats.org/officeDocument/2006/relationships/image" Target="../media/image1.png"/><Relationship Id="rId3" Type="http://schemas.openxmlformats.org/officeDocument/2006/relationships/slideLayout" Target="../slideLayouts/slideLayout111.xml"/><Relationship Id="rId7" Type="http://schemas.openxmlformats.org/officeDocument/2006/relationships/slideLayout" Target="../slideLayouts/slideLayout115.xml"/><Relationship Id="rId12" Type="http://schemas.openxmlformats.org/officeDocument/2006/relationships/theme" Target="../theme/theme9.xml"/><Relationship Id="rId2" Type="http://schemas.openxmlformats.org/officeDocument/2006/relationships/slideLayout" Target="../slideLayouts/slideLayout110.xml"/><Relationship Id="rId1" Type="http://schemas.openxmlformats.org/officeDocument/2006/relationships/slideLayout" Target="../slideLayouts/slideLayout109.xml"/><Relationship Id="rId6" Type="http://schemas.openxmlformats.org/officeDocument/2006/relationships/slideLayout" Target="../slideLayouts/slideLayout114.xml"/><Relationship Id="rId11" Type="http://schemas.openxmlformats.org/officeDocument/2006/relationships/slideLayout" Target="../slideLayouts/slideLayout119.xml"/><Relationship Id="rId5" Type="http://schemas.openxmlformats.org/officeDocument/2006/relationships/slideLayout" Target="../slideLayouts/slideLayout113.xml"/><Relationship Id="rId10" Type="http://schemas.openxmlformats.org/officeDocument/2006/relationships/slideLayout" Target="../slideLayouts/slideLayout118.xml"/><Relationship Id="rId4" Type="http://schemas.openxmlformats.org/officeDocument/2006/relationships/slideLayout" Target="../slideLayouts/slideLayout112.xml"/><Relationship Id="rId9" Type="http://schemas.openxmlformats.org/officeDocument/2006/relationships/slideLayout" Target="../slideLayouts/slideLayout117.xml"/><Relationship Id="rId14" Type="http://schemas.openxmlformats.org/officeDocument/2006/relationships/image" Target="../media/image2.tiff"/></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9" name="Picture 8"/>
          <p:cNvPicPr>
            <a:picLocks noChangeAspect="1"/>
          </p:cNvPicPr>
          <p:nvPr userDrawn="1"/>
        </p:nvPicPr>
        <p:blipFill>
          <a:blip r:embed="rId14"/>
          <a:stretch>
            <a:fillRect/>
          </a:stretch>
        </p:blipFill>
        <p:spPr>
          <a:xfrm>
            <a:off x="12090400" y="1"/>
            <a:ext cx="711200" cy="523335"/>
          </a:xfrm>
          <a:prstGeom prst="rect">
            <a:avLst/>
          </a:prstGeom>
        </p:spPr>
      </p:pic>
      <p:sp>
        <p:nvSpPr>
          <p:cNvPr id="10" name="Rectangle 9"/>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51499971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41095788"/>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 id="2147483703"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588245605"/>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76656094"/>
      </p:ext>
    </p:extLst>
  </p:cSld>
  <p:clrMap bg1="lt1" tx1="dk1" bg2="lt2" tx2="dk2" accent1="accent1" accent2="accent2" accent3="accent3" accent4="accent4" accent5="accent5" accent6="accent6" hlink="hlink" folHlink="folHlink"/>
  <p:sldLayoutIdLst>
    <p:sldLayoutId id="2147483717" r:id="rId1"/>
    <p:sldLayoutId id="2147483718" r:id="rId2"/>
    <p:sldLayoutId id="2147483719" r:id="rId3"/>
    <p:sldLayoutId id="2147483720" r:id="rId4"/>
    <p:sldLayoutId id="2147483721" r:id="rId5"/>
    <p:sldLayoutId id="2147483722" r:id="rId6"/>
    <p:sldLayoutId id="2147483723" r:id="rId7"/>
    <p:sldLayoutId id="2147483724" r:id="rId8"/>
    <p:sldLayoutId id="2147483725" r:id="rId9"/>
    <p:sldLayoutId id="2147483726" r:id="rId10"/>
    <p:sldLayoutId id="2147483727" r:id="rId11"/>
    <p:sldLayoutId id="2147483728" r:id="rId12"/>
    <p:sldLayoutId id="2147483729" r:id="rId13"/>
    <p:sldLayoutId id="2147483730" r:id="rId14"/>
    <p:sldLayoutId id="2147483731" r:id="rId15"/>
    <p:sldLayoutId id="2147483732"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1646343970"/>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 id="2147483741" r:id="rId8"/>
    <p:sldLayoutId id="2147483742" r:id="rId9"/>
    <p:sldLayoutId id="2147483743" r:id="rId10"/>
    <p:sldLayoutId id="2147483744"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79584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 id="2147483759" r:id="rId14"/>
    <p:sldLayoutId id="2147483760" r:id="rId15"/>
    <p:sldLayoutId id="2147483761"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6"/>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80110" y="8898891"/>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1"/>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1"/>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722927262"/>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260">
                <a:solidFill>
                  <a:schemeClr val="tx1">
                    <a:tint val="75000"/>
                  </a:schemeClr>
                </a:solidFill>
              </a:defRPr>
            </a:lvl1pPr>
          </a:lstStyle>
          <a:p>
            <a:fld id="{B595F713-2110-964B-A68E-481EBA276186}" type="datetimeFigureOut">
              <a:rPr lang="en-GB" smtClean="0"/>
              <a:t>17/07/2019</a:t>
            </a:fld>
            <a:endParaRPr lang="en-GB"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26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260">
                <a:solidFill>
                  <a:schemeClr val="tx1">
                    <a:tint val="75000"/>
                  </a:schemeClr>
                </a:solidFill>
              </a:defRPr>
            </a:lvl1pPr>
          </a:lstStyle>
          <a:p>
            <a:fld id="{402CBB9E-F5D3-6E40-A939-4B2058AA44B4}" type="slidenum">
              <a:rPr lang="en-GB" smtClean="0"/>
              <a:t>‹#›</a:t>
            </a:fld>
            <a:endParaRPr lang="en-GB" dirty="0"/>
          </a:p>
        </p:txBody>
      </p:sp>
      <p:pic>
        <p:nvPicPr>
          <p:cNvPr id="7" name="Picture 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1327559" y="23621"/>
            <a:ext cx="1441665" cy="1428907"/>
          </a:xfrm>
          <a:prstGeom prst="rect">
            <a:avLst/>
          </a:prstGeom>
        </p:spPr>
      </p:pic>
      <p:pic>
        <p:nvPicPr>
          <p:cNvPr id="8" name="Picture 7"/>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32377" y="23621"/>
            <a:ext cx="3542158" cy="1164156"/>
          </a:xfrm>
          <a:prstGeom prst="rect">
            <a:avLst/>
          </a:prstGeom>
        </p:spPr>
      </p:pic>
      <p:sp>
        <p:nvSpPr>
          <p:cNvPr id="9" name="Rectangle 8"/>
          <p:cNvSpPr/>
          <p:nvPr/>
        </p:nvSpPr>
        <p:spPr>
          <a:xfrm>
            <a:off x="0" y="9185482"/>
            <a:ext cx="12801600" cy="316970"/>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r>
              <a:rPr lang="en-GB" sz="1260" dirty="0">
                <a:latin typeface="Arial" panose="020B0604020202020204" pitchFamily="34" charset="0"/>
                <a:cs typeface="Arial" panose="020B0604020202020204" pitchFamily="34" charset="0"/>
              </a:rPr>
              <a:t>better hope – brighter</a:t>
            </a:r>
            <a:r>
              <a:rPr lang="en-GB" sz="1260" baseline="0" dirty="0">
                <a:latin typeface="Arial" panose="020B0604020202020204" pitchFamily="34" charset="0"/>
                <a:cs typeface="Arial" panose="020B0604020202020204" pitchFamily="34" charset="0"/>
              </a:rPr>
              <a:t> future</a:t>
            </a:r>
            <a:endParaRPr lang="en-GB" sz="126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3501355"/>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6" r:id="rId12"/>
    <p:sldLayoutId id="2147483787" r:id="rId13"/>
    <p:sldLayoutId id="2147483788" r:id="rId14"/>
    <p:sldLayoutId id="2147483789" r:id="rId15"/>
    <p:sldLayoutId id="2147483790" r:id="rId16"/>
  </p:sldLayoutIdLst>
  <p:txStyles>
    <p:titleStyle>
      <a:lvl1pPr algn="l" defTabSz="960120" rtl="0" eaLnBrk="1" latinLnBrk="0" hangingPunct="1">
        <a:lnSpc>
          <a:spcPct val="90000"/>
        </a:lnSpc>
        <a:spcBef>
          <a:spcPct val="0"/>
        </a:spcBef>
        <a:buNone/>
        <a:defRPr sz="4620" kern="1200">
          <a:solidFill>
            <a:schemeClr val="tx1"/>
          </a:solidFill>
          <a:latin typeface="+mj-lt"/>
          <a:ea typeface="+mj-ea"/>
          <a:cs typeface="+mj-cs"/>
        </a:defRPr>
      </a:lvl1pPr>
    </p:titleStyle>
    <p:bodyStyle>
      <a:lvl1pPr marL="240030" indent="-240030" algn="l" defTabSz="960120" rtl="0" eaLnBrk="1" latinLnBrk="0" hangingPunct="1">
        <a:lnSpc>
          <a:spcPct val="90000"/>
        </a:lnSpc>
        <a:spcBef>
          <a:spcPts val="1050"/>
        </a:spcBef>
        <a:buFont typeface="Arial" panose="020B0604020202020204" pitchFamily="34" charset="0"/>
        <a:buChar char="•"/>
        <a:defRPr sz="2940" kern="1200">
          <a:solidFill>
            <a:schemeClr val="tx1"/>
          </a:solidFill>
          <a:latin typeface="+mn-lt"/>
          <a:ea typeface="+mn-ea"/>
          <a:cs typeface="+mn-cs"/>
        </a:defRPr>
      </a:lvl1pPr>
      <a:lvl2pPr marL="720090" indent="-240030" algn="l" defTabSz="960120" rtl="0" eaLnBrk="1" latinLnBrk="0" hangingPunct="1">
        <a:lnSpc>
          <a:spcPct val="90000"/>
        </a:lnSpc>
        <a:spcBef>
          <a:spcPts val="525"/>
        </a:spcBef>
        <a:buFont typeface="Arial" panose="020B0604020202020204" pitchFamily="34" charset="0"/>
        <a:buChar char="•"/>
        <a:defRPr sz="2520" kern="1200">
          <a:solidFill>
            <a:schemeClr val="tx1"/>
          </a:solidFill>
          <a:latin typeface="+mn-lt"/>
          <a:ea typeface="+mn-ea"/>
          <a:cs typeface="+mn-cs"/>
        </a:defRPr>
      </a:lvl2pPr>
      <a:lvl3pPr marL="1200150" indent="-240030" algn="l" defTabSz="960120" rtl="0" eaLnBrk="1" latinLnBrk="0" hangingPunct="1">
        <a:lnSpc>
          <a:spcPct val="90000"/>
        </a:lnSpc>
        <a:spcBef>
          <a:spcPts val="525"/>
        </a:spcBef>
        <a:buFont typeface="Arial" panose="020B0604020202020204" pitchFamily="34" charset="0"/>
        <a:buChar char="•"/>
        <a:defRPr sz="2100" kern="1200">
          <a:solidFill>
            <a:schemeClr val="tx1"/>
          </a:solidFill>
          <a:latin typeface="+mn-lt"/>
          <a:ea typeface="+mn-ea"/>
          <a:cs typeface="+mn-cs"/>
        </a:defRPr>
      </a:lvl3pPr>
      <a:lvl4pPr marL="16802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4pPr>
      <a:lvl5pPr marL="216027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5pPr>
      <a:lvl6pPr marL="264033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6pPr>
      <a:lvl7pPr marL="312039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7pPr>
      <a:lvl8pPr marL="360045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8pPr>
      <a:lvl9pPr marL="4080510" indent="-240030" algn="l" defTabSz="960120" rtl="0" eaLnBrk="1" latinLnBrk="0" hangingPunct="1">
        <a:lnSpc>
          <a:spcPct val="90000"/>
        </a:lnSpc>
        <a:spcBef>
          <a:spcPts val="525"/>
        </a:spcBef>
        <a:buFont typeface="Arial" panose="020B0604020202020204" pitchFamily="34" charset="0"/>
        <a:buChar char="•"/>
        <a:defRPr sz="1890" kern="1200">
          <a:solidFill>
            <a:schemeClr val="tx1"/>
          </a:solidFill>
          <a:latin typeface="+mn-lt"/>
          <a:ea typeface="+mn-ea"/>
          <a:cs typeface="+mn-cs"/>
        </a:defRPr>
      </a:lvl9pPr>
    </p:bodyStyle>
    <p:otherStyle>
      <a:defPPr>
        <a:defRPr lang="en-US"/>
      </a:defPPr>
      <a:lvl1pPr marL="0" algn="l" defTabSz="960120" rtl="0" eaLnBrk="1" latinLnBrk="0" hangingPunct="1">
        <a:defRPr sz="1890" kern="1200">
          <a:solidFill>
            <a:schemeClr val="tx1"/>
          </a:solidFill>
          <a:latin typeface="+mn-lt"/>
          <a:ea typeface="+mn-ea"/>
          <a:cs typeface="+mn-cs"/>
        </a:defRPr>
      </a:lvl1pPr>
      <a:lvl2pPr marL="480060" algn="l" defTabSz="960120" rtl="0" eaLnBrk="1" latinLnBrk="0" hangingPunct="1">
        <a:defRPr sz="1890" kern="1200">
          <a:solidFill>
            <a:schemeClr val="tx1"/>
          </a:solidFill>
          <a:latin typeface="+mn-lt"/>
          <a:ea typeface="+mn-ea"/>
          <a:cs typeface="+mn-cs"/>
        </a:defRPr>
      </a:lvl2pPr>
      <a:lvl3pPr marL="960120" algn="l" defTabSz="960120" rtl="0" eaLnBrk="1" latinLnBrk="0" hangingPunct="1">
        <a:defRPr sz="1890" kern="1200">
          <a:solidFill>
            <a:schemeClr val="tx1"/>
          </a:solidFill>
          <a:latin typeface="+mn-lt"/>
          <a:ea typeface="+mn-ea"/>
          <a:cs typeface="+mn-cs"/>
        </a:defRPr>
      </a:lvl3pPr>
      <a:lvl4pPr marL="1440180" algn="l" defTabSz="960120" rtl="0" eaLnBrk="1" latinLnBrk="0" hangingPunct="1">
        <a:defRPr sz="1890" kern="1200">
          <a:solidFill>
            <a:schemeClr val="tx1"/>
          </a:solidFill>
          <a:latin typeface="+mn-lt"/>
          <a:ea typeface="+mn-ea"/>
          <a:cs typeface="+mn-cs"/>
        </a:defRPr>
      </a:lvl4pPr>
      <a:lvl5pPr marL="1920240" algn="l" defTabSz="960120" rtl="0" eaLnBrk="1" latinLnBrk="0" hangingPunct="1">
        <a:defRPr sz="1890" kern="1200">
          <a:solidFill>
            <a:schemeClr val="tx1"/>
          </a:solidFill>
          <a:latin typeface="+mn-lt"/>
          <a:ea typeface="+mn-ea"/>
          <a:cs typeface="+mn-cs"/>
        </a:defRPr>
      </a:lvl5pPr>
      <a:lvl6pPr marL="2400300" algn="l" defTabSz="960120" rtl="0" eaLnBrk="1" latinLnBrk="0" hangingPunct="1">
        <a:defRPr sz="1890" kern="1200">
          <a:solidFill>
            <a:schemeClr val="tx1"/>
          </a:solidFill>
          <a:latin typeface="+mn-lt"/>
          <a:ea typeface="+mn-ea"/>
          <a:cs typeface="+mn-cs"/>
        </a:defRPr>
      </a:lvl6pPr>
      <a:lvl7pPr marL="2880360" algn="l" defTabSz="960120" rtl="0" eaLnBrk="1" latinLnBrk="0" hangingPunct="1">
        <a:defRPr sz="1890" kern="1200">
          <a:solidFill>
            <a:schemeClr val="tx1"/>
          </a:solidFill>
          <a:latin typeface="+mn-lt"/>
          <a:ea typeface="+mn-ea"/>
          <a:cs typeface="+mn-cs"/>
        </a:defRPr>
      </a:lvl7pPr>
      <a:lvl8pPr marL="3360420" algn="l" defTabSz="960120" rtl="0" eaLnBrk="1" latinLnBrk="0" hangingPunct="1">
        <a:defRPr sz="1890" kern="1200">
          <a:solidFill>
            <a:schemeClr val="tx1"/>
          </a:solidFill>
          <a:latin typeface="+mn-lt"/>
          <a:ea typeface="+mn-ea"/>
          <a:cs typeface="+mn-cs"/>
        </a:defRPr>
      </a:lvl8pPr>
      <a:lvl9pPr marL="3840480" algn="l" defTabSz="960120" rtl="0" eaLnBrk="1" latinLnBrk="0" hangingPunct="1">
        <a:defRPr sz="189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C764DE79-268F-4C1A-8933-263129D2AF90}" type="datetimeFigureOut">
              <a:rPr lang="en-US"/>
              <a:t>7/17/2019</a:t>
            </a:fld>
            <a:endParaRPr lang="en-US" dirty="0"/>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48F63A3B-78C7-47BE-AE5E-E10140E04643}" type="slidenum">
              <a:rPr lang="en-US"/>
              <a:t>‹#›</a:t>
            </a:fld>
            <a:endParaRPr lang="en-US" dirty="0"/>
          </a:p>
        </p:txBody>
      </p:sp>
      <p:pic>
        <p:nvPicPr>
          <p:cNvPr id="7" name="Picture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880110" cy="529558"/>
          </a:xfrm>
          <a:prstGeom prst="rect">
            <a:avLst/>
          </a:prstGeom>
        </p:spPr>
      </p:pic>
      <p:pic>
        <p:nvPicPr>
          <p:cNvPr id="8" name="Picture 7"/>
          <p:cNvPicPr>
            <a:picLocks noChangeAspect="1"/>
          </p:cNvPicPr>
          <p:nvPr userDrawn="1"/>
        </p:nvPicPr>
        <p:blipFill>
          <a:blip r:embed="rId14"/>
          <a:stretch>
            <a:fillRect/>
          </a:stretch>
        </p:blipFill>
        <p:spPr>
          <a:xfrm>
            <a:off x="12090400" y="1"/>
            <a:ext cx="711200" cy="523335"/>
          </a:xfrm>
          <a:prstGeom prst="rect">
            <a:avLst/>
          </a:prstGeom>
        </p:spPr>
      </p:pic>
      <p:sp>
        <p:nvSpPr>
          <p:cNvPr id="9" name="Rectangle 8"/>
          <p:cNvSpPr/>
          <p:nvPr userDrawn="1"/>
        </p:nvSpPr>
        <p:spPr>
          <a:xfrm>
            <a:off x="0" y="9316722"/>
            <a:ext cx="12801600" cy="15409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120" dirty="0" smtClean="0">
                <a:latin typeface="Arial" charset="0"/>
                <a:ea typeface="Arial" charset="0"/>
                <a:cs typeface="Arial" charset="0"/>
              </a:rPr>
              <a:t>better hope – brighter future</a:t>
            </a:r>
            <a:endParaRPr lang="en-GB" sz="1120" dirty="0">
              <a:latin typeface="Arial" charset="0"/>
              <a:ea typeface="Arial" charset="0"/>
              <a:cs typeface="Arial" charset="0"/>
            </a:endParaRPr>
          </a:p>
        </p:txBody>
      </p:sp>
    </p:spTree>
    <p:extLst>
      <p:ext uri="{BB962C8B-B14F-4D97-AF65-F5344CB8AC3E}">
        <p14:creationId xmlns:p14="http://schemas.microsoft.com/office/powerpoint/2010/main" val="923518547"/>
      </p:ext>
    </p:extLst>
  </p:cSld>
  <p:clrMap bg1="lt1" tx1="dk1" bg2="lt2" tx2="dk2" accent1="accent1" accent2="accent2" accent3="accent3" accent4="accent4" accent5="accent5" accent6="accent6" hlink="hlink" folHlink="folHlink"/>
  <p:sldLayoutIdLst>
    <p:sldLayoutId id="2147483792" r:id="rId1"/>
    <p:sldLayoutId id="2147483793" r:id="rId2"/>
    <p:sldLayoutId id="2147483794" r:id="rId3"/>
    <p:sldLayoutId id="2147483795" r:id="rId4"/>
    <p:sldLayoutId id="2147483796" r:id="rId5"/>
    <p:sldLayoutId id="2147483797" r:id="rId6"/>
    <p:sldLayoutId id="2147483798" r:id="rId7"/>
    <p:sldLayoutId id="2147483799" r:id="rId8"/>
    <p:sldLayoutId id="2147483800" r:id="rId9"/>
    <p:sldLayoutId id="2147483801" r:id="rId10"/>
    <p:sldLayoutId id="2147483802"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10.xml"/></Relationships>
</file>

<file path=ppt/slides/_rels/slide2.xml.rels><?xml version="1.0" encoding="UTF-8" standalone="yes"?>
<Relationships xmlns="http://schemas.openxmlformats.org/package/2006/relationships"><Relationship Id="rId3" Type="http://schemas.openxmlformats.org/officeDocument/2006/relationships/image" Target="../media/image7.tiff"/><Relationship Id="rId7" Type="http://schemas.openxmlformats.org/officeDocument/2006/relationships/image" Target="../media/image11.emf"/><Relationship Id="rId2" Type="http://schemas.openxmlformats.org/officeDocument/2006/relationships/image" Target="../media/image6.tiff"/><Relationship Id="rId1" Type="http://schemas.openxmlformats.org/officeDocument/2006/relationships/slideLayout" Target="../slideLayouts/slideLayout109.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10.xml"/></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09.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10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109.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09.xml"/><Relationship Id="rId6" Type="http://schemas.openxmlformats.org/officeDocument/2006/relationships/image" Target="../media/image23.emf"/><Relationship Id="rId5" Type="http://schemas.openxmlformats.org/officeDocument/2006/relationships/image" Target="../media/image22.png"/><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9.xml"/><Relationship Id="rId4" Type="http://schemas.openxmlformats.org/officeDocument/2006/relationships/image" Target="NUL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png"/><Relationship Id="rId1" Type="http://schemas.openxmlformats.org/officeDocument/2006/relationships/slideLayout" Target="../slideLayouts/slideLayout109.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09.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9.xml"/></Relationships>
</file>

<file path=ppt/slides/_rels/slide13.xml.rels><?xml version="1.0" encoding="UTF-8" standalone="yes"?>
<Relationships xmlns="http://schemas.openxmlformats.org/package/2006/relationships"><Relationship Id="rId2" Type="http://schemas.openxmlformats.org/officeDocument/2006/relationships/image" Target="../media/image37.tiff"/><Relationship Id="rId1" Type="http://schemas.openxmlformats.org/officeDocument/2006/relationships/slideLayout" Target="../slideLayouts/slideLayout109.xml"/></Relationships>
</file>

<file path=ppt/slides/_rels/slide14.xml.rels><?xml version="1.0" encoding="UTF-8" standalone="yes"?>
<Relationships xmlns="http://schemas.openxmlformats.org/package/2006/relationships"><Relationship Id="rId2" Type="http://schemas.openxmlformats.org/officeDocument/2006/relationships/image" Target="../media/image37.tiff"/><Relationship Id="rId1" Type="http://schemas.openxmlformats.org/officeDocument/2006/relationships/slideLayout" Target="../slideLayouts/slideLayout10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5F4224F0-D7BB-E447-9169-A7C1FD2F75B1}"/>
              </a:ext>
            </a:extLst>
          </p:cNvPr>
          <p:cNvSpPr txBox="1"/>
          <p:nvPr/>
        </p:nvSpPr>
        <p:spPr>
          <a:xfrm>
            <a:off x="0" y="1501108"/>
            <a:ext cx="12801600" cy="6058453"/>
          </a:xfrm>
          <a:prstGeom prst="rect">
            <a:avLst/>
          </a:prstGeom>
          <a:noFill/>
        </p:spPr>
        <p:txBody>
          <a:bodyPr wrap="square" rtlCol="0">
            <a:spAutoFit/>
          </a:bodyPr>
          <a:lstStyle/>
          <a:p>
            <a:pPr algn="ctr"/>
            <a:r>
              <a:rPr lang="en-GB" sz="2585" b="1" dirty="0">
                <a:latin typeface="Courier"/>
                <a:cs typeface="Gill Sans SemiBold" panose="020B0502020104020203" pitchFamily="34" charset="-79"/>
              </a:rPr>
              <a:t>AQA GCSE </a:t>
            </a:r>
          </a:p>
          <a:p>
            <a:pPr algn="ctr"/>
            <a:r>
              <a:rPr lang="en-GB" sz="14215" b="1" dirty="0">
                <a:latin typeface="Courier"/>
                <a:cs typeface="Gill Sans SemiBold" panose="020B0502020104020203" pitchFamily="34" charset="-79"/>
              </a:rPr>
              <a:t>Y</a:t>
            </a:r>
            <a:r>
              <a:rPr lang="en-GB" sz="14215" b="1" dirty="0">
                <a:latin typeface="Courier"/>
                <a:cs typeface="Gill Sans SemiBold" panose="020B0502020104020203" pitchFamily="34" charset="-79"/>
              </a:rPr>
              <a:t>ear </a:t>
            </a:r>
            <a:r>
              <a:rPr lang="en-GB" sz="14215" b="1" dirty="0" smtClean="0">
                <a:latin typeface="Courier"/>
                <a:cs typeface="Gill Sans SemiBold" panose="020B0502020104020203" pitchFamily="34" charset="-79"/>
              </a:rPr>
              <a:t>11 </a:t>
            </a:r>
            <a:r>
              <a:rPr lang="en-GB" sz="14215" b="1" smtClean="0">
                <a:latin typeface="Courier"/>
                <a:cs typeface="Gill Sans SemiBold" panose="020B0502020104020203" pitchFamily="34" charset="-79"/>
              </a:rPr>
              <a:t>H Chemistry</a:t>
            </a:r>
            <a:endParaRPr lang="en-GB" sz="14215" b="1" dirty="0">
              <a:latin typeface="Courier"/>
              <a:cs typeface="Gill Sans SemiBold" panose="020B0502020104020203" pitchFamily="34" charset="-79"/>
            </a:endParaRPr>
          </a:p>
          <a:p>
            <a:pPr algn="ctr"/>
            <a:r>
              <a:rPr lang="en-GB" sz="7754" b="1" dirty="0">
                <a:latin typeface="Courier"/>
                <a:cs typeface="Gill Sans SemiBold" panose="020B0502020104020203" pitchFamily="34" charset="-79"/>
              </a:rPr>
              <a:t>Knowledge </a:t>
            </a:r>
            <a:r>
              <a:rPr lang="en-GB" sz="7754" b="1" dirty="0">
                <a:latin typeface="Courier"/>
                <a:cs typeface="Gill Sans SemiBold" panose="020B0502020104020203" pitchFamily="34" charset="-79"/>
              </a:rPr>
              <a:t>Organiser</a:t>
            </a:r>
            <a:endParaRPr lang="en-US" sz="7754" b="1" dirty="0">
              <a:latin typeface="Courier"/>
              <a:cs typeface="Gill Sans SemiBold" panose="020B0502020104020203" pitchFamily="34" charset="-79"/>
            </a:endParaRPr>
          </a:p>
        </p:txBody>
      </p:sp>
      <p:pic>
        <p:nvPicPr>
          <p:cNvPr id="2" name="Picture 1"/>
          <p:cNvPicPr>
            <a:picLocks noChangeAspect="1"/>
          </p:cNvPicPr>
          <p:nvPr/>
        </p:nvPicPr>
        <p:blipFill>
          <a:blip r:embed="rId2"/>
          <a:stretch>
            <a:fillRect/>
          </a:stretch>
        </p:blipFill>
        <p:spPr>
          <a:xfrm>
            <a:off x="11824654" y="369278"/>
            <a:ext cx="976946" cy="1032095"/>
          </a:xfrm>
          <a:prstGeom prst="rect">
            <a:avLst/>
          </a:prstGeom>
        </p:spPr>
      </p:pic>
    </p:spTree>
    <p:extLst>
      <p:ext uri="{BB962C8B-B14F-4D97-AF65-F5344CB8AC3E}">
        <p14:creationId xmlns:p14="http://schemas.microsoft.com/office/powerpoint/2010/main" val="29578923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3" name="Table 242"/>
          <p:cNvGraphicFramePr>
            <a:graphicFrameLocks noGrp="1"/>
          </p:cNvGraphicFramePr>
          <p:nvPr>
            <p:extLst>
              <p:ext uri="{D42A27DB-BD31-4B8C-83A1-F6EECF244321}">
                <p14:modId xmlns:p14="http://schemas.microsoft.com/office/powerpoint/2010/main" val="3811557244"/>
              </p:ext>
            </p:extLst>
          </p:nvPr>
        </p:nvGraphicFramePr>
        <p:xfrm>
          <a:off x="7280124" y="4077604"/>
          <a:ext cx="5331987" cy="1765718"/>
        </p:xfrm>
        <a:graphic>
          <a:graphicData uri="http://schemas.openxmlformats.org/drawingml/2006/table">
            <a:tbl>
              <a:tblPr firstRow="1" bandRow="1">
                <a:tableStyleId>{5940675A-B579-460E-94D1-54222C63F5DA}</a:tableStyleId>
              </a:tblPr>
              <a:tblGrid>
                <a:gridCol w="639020">
                  <a:extLst>
                    <a:ext uri="{9D8B030D-6E8A-4147-A177-3AD203B41FA5}">
                      <a16:colId xmlns:a16="http://schemas.microsoft.com/office/drawing/2014/main" val="20000"/>
                    </a:ext>
                  </a:extLst>
                </a:gridCol>
                <a:gridCol w="2532204">
                  <a:extLst>
                    <a:ext uri="{9D8B030D-6E8A-4147-A177-3AD203B41FA5}">
                      <a16:colId xmlns:a16="http://schemas.microsoft.com/office/drawing/2014/main" val="20001"/>
                    </a:ext>
                  </a:extLst>
                </a:gridCol>
                <a:gridCol w="2160763">
                  <a:extLst>
                    <a:ext uri="{9D8B030D-6E8A-4147-A177-3AD203B41FA5}">
                      <a16:colId xmlns:a16="http://schemas.microsoft.com/office/drawing/2014/main" val="20002"/>
                    </a:ext>
                  </a:extLst>
                </a:gridCol>
              </a:tblGrid>
              <a:tr h="1765718">
                <a:tc>
                  <a:txBody>
                    <a:bodyPr/>
                    <a:lstStyle/>
                    <a:p>
                      <a:pPr algn="ctr"/>
                      <a:r>
                        <a:rPr lang="en-GB" sz="1200" b="1" dirty="0" smtClean="0">
                          <a:solidFill>
                            <a:schemeClr val="tx1"/>
                          </a:solidFill>
                        </a:rPr>
                        <a:t>Rutherford's scattering experiment </a:t>
                      </a:r>
                      <a:endParaRPr lang="en-GB" sz="1200" b="1" dirty="0">
                        <a:solidFill>
                          <a:schemeClr val="tx1"/>
                        </a:solidFill>
                      </a:endParaRPr>
                    </a:p>
                  </a:txBody>
                  <a:tcPr vert="vert270">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 beam of alpha particles are directed at a very thin gold foil</a:t>
                      </a:r>
                    </a:p>
                  </a:txBody>
                  <a:tcPr/>
                </a:tc>
                <a:tc>
                  <a:txBody>
                    <a:bodyPr/>
                    <a:lstStyle/>
                    <a:p>
                      <a:pPr algn="ctr"/>
                      <a:endParaRPr lang="en-GB" sz="1200" b="0" i="0" dirty="0" smtClean="0">
                        <a:solidFill>
                          <a:schemeClr val="tx1"/>
                        </a:solidFill>
                      </a:endParaRPr>
                    </a:p>
                    <a:p>
                      <a:pPr algn="ctr"/>
                      <a:r>
                        <a:rPr lang="en-GB" sz="1200" b="0" i="0" dirty="0" smtClean="0">
                          <a:solidFill>
                            <a:schemeClr val="tx1"/>
                          </a:solidFill>
                        </a:rPr>
                        <a:t>Most of the alpha</a:t>
                      </a:r>
                      <a:r>
                        <a:rPr lang="en-GB" sz="1200" b="0" i="0" baseline="0" dirty="0" smtClean="0">
                          <a:solidFill>
                            <a:schemeClr val="tx1"/>
                          </a:solidFill>
                        </a:rPr>
                        <a:t> particles passed right through.</a:t>
                      </a:r>
                    </a:p>
                    <a:p>
                      <a:pPr algn="ctr"/>
                      <a:r>
                        <a:rPr lang="en-GB" sz="1200" b="0" i="0" baseline="0" dirty="0" smtClean="0">
                          <a:solidFill>
                            <a:schemeClr val="tx1"/>
                          </a:solidFill>
                        </a:rPr>
                        <a:t>A few (+) alpha particles were deflected by the positive nucleus.</a:t>
                      </a:r>
                    </a:p>
                    <a:p>
                      <a:pPr algn="ctr"/>
                      <a:r>
                        <a:rPr lang="en-GB" sz="1200" b="0" i="0" baseline="0" dirty="0" smtClean="0">
                          <a:solidFill>
                            <a:schemeClr val="tx1"/>
                          </a:solidFill>
                        </a:rPr>
                        <a:t>A tiny number of particles reflected back from the nucleus.</a:t>
                      </a:r>
                      <a:endParaRPr lang="en-GB" sz="1200" b="0" i="0" dirty="0" smtClean="0">
                        <a:solidFill>
                          <a:schemeClr val="tx1"/>
                        </a:solidFill>
                      </a:endParaRPr>
                    </a:p>
                  </a:txBody>
                  <a:tcPr/>
                </a:tc>
                <a:extLst>
                  <a:ext uri="{0D108BD9-81ED-4DB2-BD59-A6C34878D82A}">
                    <a16:rowId xmlns:a16="http://schemas.microsoft.com/office/drawing/2014/main" val="10000"/>
                  </a:ext>
                </a:extLst>
              </a:tr>
            </a:tbl>
          </a:graphicData>
        </a:graphic>
      </p:graphicFrame>
      <p:sp>
        <p:nvSpPr>
          <p:cNvPr id="4" name="Rectangle 3"/>
          <p:cNvSpPr/>
          <p:nvPr/>
        </p:nvSpPr>
        <p:spPr>
          <a:xfrm>
            <a:off x="5143225" y="4208843"/>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194263" y="843575"/>
            <a:ext cx="1265418" cy="620034"/>
          </a:xfrm>
          <a:prstGeom prst="rect">
            <a:avLst/>
          </a:prstGeom>
          <a:ln/>
        </p:spPr>
        <p:style>
          <a:lnRef idx="2">
            <a:schemeClr val="accent2"/>
          </a:lnRef>
          <a:fillRef idx="1">
            <a:schemeClr val="lt1"/>
          </a:fillRef>
          <a:effectRef idx="0">
            <a:schemeClr val="accent2"/>
          </a:effectRef>
          <a:fontRef idx="minor">
            <a:schemeClr val="dk1"/>
          </a:fontRef>
        </p:style>
        <p:txBody>
          <a:bodyPr rtlCol="0" anchor="ctr"/>
          <a:lstStyle/>
          <a:p>
            <a:pPr algn="ctr"/>
            <a:r>
              <a:rPr lang="en-GB" sz="1400" b="1" dirty="0" smtClean="0">
                <a:solidFill>
                  <a:schemeClr val="accent2">
                    <a:lumMod val="50000"/>
                  </a:schemeClr>
                </a:solidFill>
              </a:rPr>
              <a:t>Atoms, elements and compounds</a:t>
            </a:r>
            <a:endParaRPr lang="en-GB" sz="1400" b="1" dirty="0">
              <a:solidFill>
                <a:schemeClr val="accent2">
                  <a:lumMod val="50000"/>
                </a:schemeClr>
              </a:solidFill>
            </a:endParaRPr>
          </a:p>
        </p:txBody>
      </p:sp>
      <p:graphicFrame>
        <p:nvGraphicFramePr>
          <p:cNvPr id="372" name="Table 371"/>
          <p:cNvGraphicFramePr>
            <a:graphicFrameLocks noGrp="1"/>
          </p:cNvGraphicFramePr>
          <p:nvPr>
            <p:extLst>
              <p:ext uri="{D42A27DB-BD31-4B8C-83A1-F6EECF244321}">
                <p14:modId xmlns:p14="http://schemas.microsoft.com/office/powerpoint/2010/main" val="1147369036"/>
              </p:ext>
            </p:extLst>
          </p:nvPr>
        </p:nvGraphicFramePr>
        <p:xfrm>
          <a:off x="912278" y="63921"/>
          <a:ext cx="5440137" cy="1761492"/>
        </p:xfrm>
        <a:graphic>
          <a:graphicData uri="http://schemas.openxmlformats.org/drawingml/2006/table">
            <a:tbl>
              <a:tblPr firstRow="1" bandRow="1">
                <a:tableStyleId>{5940675A-B579-460E-94D1-54222C63F5DA}</a:tableStyleId>
              </a:tblPr>
              <a:tblGrid>
                <a:gridCol w="1093471">
                  <a:extLst>
                    <a:ext uri="{9D8B030D-6E8A-4147-A177-3AD203B41FA5}">
                      <a16:colId xmlns:a16="http://schemas.microsoft.com/office/drawing/2014/main" val="20000"/>
                    </a:ext>
                  </a:extLst>
                </a:gridCol>
                <a:gridCol w="1792858">
                  <a:extLst>
                    <a:ext uri="{9D8B030D-6E8A-4147-A177-3AD203B41FA5}">
                      <a16:colId xmlns:a16="http://schemas.microsoft.com/office/drawing/2014/main" val="20001"/>
                    </a:ext>
                  </a:extLst>
                </a:gridCol>
                <a:gridCol w="2553808">
                  <a:extLst>
                    <a:ext uri="{9D8B030D-6E8A-4147-A177-3AD203B41FA5}">
                      <a16:colId xmlns:a16="http://schemas.microsoft.com/office/drawing/2014/main" val="20002"/>
                    </a:ext>
                  </a:extLst>
                </a:gridCol>
              </a:tblGrid>
              <a:tr h="560706">
                <a:tc>
                  <a:txBody>
                    <a:bodyPr/>
                    <a:lstStyle/>
                    <a:p>
                      <a:pPr algn="ctr"/>
                      <a:r>
                        <a:rPr lang="en-GB" sz="1200" b="1" dirty="0" smtClean="0"/>
                        <a:t>Atom</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smallest part of an element that can exist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Have a radius of around 0.1 nanometres and have no charge (0).</a:t>
                      </a:r>
                      <a:endParaRPr lang="en-GB" sz="1200" b="0" i="0" dirty="0">
                        <a:solidFill>
                          <a:schemeClr val="tx1"/>
                        </a:solidFill>
                      </a:endParaRPr>
                    </a:p>
                  </a:txBody>
                  <a:tcPr anchor="ctr"/>
                </a:tc>
                <a:extLst>
                  <a:ext uri="{0D108BD9-81ED-4DB2-BD59-A6C34878D82A}">
                    <a16:rowId xmlns:a16="http://schemas.microsoft.com/office/drawing/2014/main" val="10000"/>
                  </a:ext>
                </a:extLst>
              </a:tr>
              <a:tr h="560706">
                <a:tc>
                  <a:txBody>
                    <a:bodyPr/>
                    <a:lstStyle/>
                    <a:p>
                      <a:pPr algn="ctr"/>
                      <a:r>
                        <a:rPr lang="en-GB" sz="1200" b="1" dirty="0" smtClean="0"/>
                        <a:t>Element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Contains only one type of atom</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Around 100 different elements each one is represented by a symbol e.g. O,</a:t>
                      </a:r>
                      <a:r>
                        <a:rPr lang="en-GB" sz="1200" b="0" i="0" baseline="0" dirty="0" smtClean="0">
                          <a:solidFill>
                            <a:schemeClr val="tx1"/>
                          </a:solidFill>
                        </a:rPr>
                        <a:t> Na, Br.</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560706">
                <a:tc>
                  <a:txBody>
                    <a:bodyPr/>
                    <a:lstStyle/>
                    <a:p>
                      <a:pPr algn="ctr"/>
                      <a:r>
                        <a:rPr lang="en-GB" sz="1200" b="1" dirty="0" smtClean="0"/>
                        <a:t>Compound</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Two or more elements chemically combined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Compounds can only be separated into elements by chemical reactions.</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287" name="Straight Connector 286"/>
          <p:cNvCxnSpPr>
            <a:stCxn id="4" idx="0"/>
          </p:cNvCxnSpPr>
          <p:nvPr/>
        </p:nvCxnSpPr>
        <p:spPr>
          <a:xfrm flipH="1" flipV="1">
            <a:off x="5786670" y="1825413"/>
            <a:ext cx="257085" cy="238343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77" idx="3"/>
            <a:endCxn id="266" idx="1"/>
          </p:cNvCxnSpPr>
          <p:nvPr/>
        </p:nvCxnSpPr>
        <p:spPr>
          <a:xfrm flipV="1">
            <a:off x="8008661" y="3738438"/>
            <a:ext cx="101231" cy="114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182" idx="3"/>
            <a:endCxn id="4" idx="2"/>
          </p:cNvCxnSpPr>
          <p:nvPr/>
        </p:nvCxnSpPr>
        <p:spPr>
          <a:xfrm flipV="1">
            <a:off x="5711925" y="5409172"/>
            <a:ext cx="331830" cy="80564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80" idx="2"/>
            <a:endCxn id="350" idx="0"/>
          </p:cNvCxnSpPr>
          <p:nvPr/>
        </p:nvCxnSpPr>
        <p:spPr>
          <a:xfrm flipH="1">
            <a:off x="9567164" y="6600407"/>
            <a:ext cx="8449" cy="1173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1" name="Straight Connector 310"/>
          <p:cNvCxnSpPr>
            <a:stCxn id="280" idx="1"/>
            <a:endCxn id="4" idx="2"/>
          </p:cNvCxnSpPr>
          <p:nvPr/>
        </p:nvCxnSpPr>
        <p:spPr>
          <a:xfrm flipH="1" flipV="1">
            <a:off x="6043755" y="5409172"/>
            <a:ext cx="457629" cy="87119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177" idx="2"/>
            <a:endCxn id="243" idx="1"/>
          </p:cNvCxnSpPr>
          <p:nvPr/>
        </p:nvCxnSpPr>
        <p:spPr>
          <a:xfrm>
            <a:off x="7063240" y="4011546"/>
            <a:ext cx="216884" cy="94891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57" name="Table 156"/>
          <p:cNvGraphicFramePr>
            <a:graphicFrameLocks noGrp="1"/>
          </p:cNvGraphicFramePr>
          <p:nvPr>
            <p:extLst>
              <p:ext uri="{D42A27DB-BD31-4B8C-83A1-F6EECF244321}">
                <p14:modId xmlns:p14="http://schemas.microsoft.com/office/powerpoint/2010/main" val="2286185027"/>
              </p:ext>
            </p:extLst>
          </p:nvPr>
        </p:nvGraphicFramePr>
        <p:xfrm>
          <a:off x="58757" y="6600407"/>
          <a:ext cx="5984997" cy="2635139"/>
        </p:xfrm>
        <a:graphic>
          <a:graphicData uri="http://schemas.openxmlformats.org/drawingml/2006/table">
            <a:tbl>
              <a:tblPr firstRow="1" bandRow="1">
                <a:tableStyleId>{5940675A-B579-460E-94D1-54222C63F5DA}</a:tableStyleId>
              </a:tblPr>
              <a:tblGrid>
                <a:gridCol w="1509740">
                  <a:extLst>
                    <a:ext uri="{9D8B030D-6E8A-4147-A177-3AD203B41FA5}">
                      <a16:colId xmlns:a16="http://schemas.microsoft.com/office/drawing/2014/main" val="20000"/>
                    </a:ext>
                  </a:extLst>
                </a:gridCol>
                <a:gridCol w="2184106">
                  <a:extLst>
                    <a:ext uri="{9D8B030D-6E8A-4147-A177-3AD203B41FA5}">
                      <a16:colId xmlns:a16="http://schemas.microsoft.com/office/drawing/2014/main" val="20001"/>
                    </a:ext>
                  </a:extLst>
                </a:gridCol>
                <a:gridCol w="2291151">
                  <a:extLst>
                    <a:ext uri="{9D8B030D-6E8A-4147-A177-3AD203B41FA5}">
                      <a16:colId xmlns:a16="http://schemas.microsoft.com/office/drawing/2014/main" val="20002"/>
                    </a:ext>
                  </a:extLst>
                </a:gridCol>
              </a:tblGrid>
              <a:tr h="213155">
                <a:tc>
                  <a:txBody>
                    <a:bodyPr/>
                    <a:lstStyle/>
                    <a:p>
                      <a:pPr algn="ctr"/>
                      <a:r>
                        <a:rPr lang="en-GB" sz="1200" b="1" dirty="0" smtClean="0">
                          <a:solidFill>
                            <a:schemeClr val="tx1"/>
                          </a:solidFill>
                          <a:latin typeface="+mn-lt"/>
                        </a:rPr>
                        <a:t>Method</a:t>
                      </a:r>
                      <a:endParaRPr lang="en-GB" sz="1200" b="1" dirty="0">
                        <a:solidFill>
                          <a:schemeClr val="tx1"/>
                        </a:solidFill>
                        <a:latin typeface="+mn-lt"/>
                      </a:endParaRPr>
                    </a:p>
                  </a:txBody>
                  <a:tcPr anchor="ctr">
                    <a:noFill/>
                  </a:tcPr>
                </a:tc>
                <a:tc>
                  <a:txBody>
                    <a:bodyPr/>
                    <a:lstStyle/>
                    <a:p>
                      <a:pPr algn="ctr"/>
                      <a:r>
                        <a:rPr lang="en-GB" sz="1200" b="1" i="0" dirty="0" smtClean="0">
                          <a:solidFill>
                            <a:schemeClr val="tx1"/>
                          </a:solidFill>
                          <a:latin typeface="+mn-lt"/>
                        </a:rPr>
                        <a:t>Description</a:t>
                      </a:r>
                      <a:endParaRPr lang="en-GB" sz="1200" b="1" i="0" dirty="0">
                        <a:solidFill>
                          <a:schemeClr val="tx1"/>
                        </a:solidFill>
                        <a:latin typeface="+mn-lt"/>
                      </a:endParaRPr>
                    </a:p>
                  </a:txBody>
                  <a:tcPr anchor="ctr"/>
                </a:tc>
                <a:tc>
                  <a:txBody>
                    <a:bodyPr/>
                    <a:lstStyle/>
                    <a:p>
                      <a:pPr algn="ctr"/>
                      <a:r>
                        <a:rPr lang="en-GB" sz="1200" b="1" i="0" dirty="0" smtClean="0">
                          <a:solidFill>
                            <a:schemeClr val="tx1"/>
                          </a:solidFill>
                          <a:latin typeface="+mn-lt"/>
                        </a:rPr>
                        <a:t>Example</a:t>
                      </a:r>
                      <a:endParaRPr lang="en-GB" sz="1200" b="1" i="0" dirty="0">
                        <a:solidFill>
                          <a:schemeClr val="tx1"/>
                        </a:solidFill>
                        <a:latin typeface="+mn-lt"/>
                      </a:endParaRPr>
                    </a:p>
                  </a:txBody>
                  <a:tcPr anchor="ctr"/>
                </a:tc>
                <a:extLst>
                  <a:ext uri="{0D108BD9-81ED-4DB2-BD59-A6C34878D82A}">
                    <a16:rowId xmlns:a16="http://schemas.microsoft.com/office/drawing/2014/main" val="10000"/>
                  </a:ext>
                </a:extLst>
              </a:tr>
              <a:tr h="432959">
                <a:tc>
                  <a:txBody>
                    <a:bodyPr/>
                    <a:lstStyle/>
                    <a:p>
                      <a:pPr algn="ctr"/>
                      <a:r>
                        <a:rPr lang="en-GB" sz="1200" b="1" dirty="0" smtClean="0">
                          <a:latin typeface="+mn-lt"/>
                        </a:rPr>
                        <a:t>Filtration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an insoluble solid from a liquid</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sand from a mixture of sand, salt and water.</a:t>
                      </a:r>
                      <a:endParaRPr lang="en-GB" sz="1200" b="0" i="0" dirty="0">
                        <a:solidFill>
                          <a:schemeClr val="tx1"/>
                        </a:solidFill>
                        <a:latin typeface="+mn-lt"/>
                      </a:endParaRPr>
                    </a:p>
                  </a:txBody>
                  <a:tcPr anchor="ctr"/>
                </a:tc>
                <a:extLst>
                  <a:ext uri="{0D108BD9-81ED-4DB2-BD59-A6C34878D82A}">
                    <a16:rowId xmlns:a16="http://schemas.microsoft.com/office/drawing/2014/main" val="10001"/>
                  </a:ext>
                </a:extLst>
              </a:tr>
              <a:tr h="432959">
                <a:tc>
                  <a:txBody>
                    <a:bodyPr/>
                    <a:lstStyle/>
                    <a:p>
                      <a:pPr algn="ctr"/>
                      <a:r>
                        <a:rPr lang="en-GB" sz="1200" b="1" dirty="0" smtClean="0">
                          <a:latin typeface="+mn-lt"/>
                        </a:rPr>
                        <a:t>Crystallisation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solid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obtain pure crystals of sodium</a:t>
                      </a:r>
                      <a:r>
                        <a:rPr lang="en-GB" sz="1200" b="0" i="0" baseline="0" dirty="0" smtClean="0">
                          <a:solidFill>
                            <a:schemeClr val="tx1"/>
                          </a:solidFill>
                          <a:latin typeface="+mn-lt"/>
                        </a:rPr>
                        <a:t> chloride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2"/>
                  </a:ext>
                </a:extLst>
              </a:tr>
              <a:tr h="432959">
                <a:tc>
                  <a:txBody>
                    <a:bodyPr/>
                    <a:lstStyle/>
                    <a:p>
                      <a:pPr algn="ctr"/>
                      <a:r>
                        <a:rPr lang="en-GB" sz="1200" b="1" dirty="0" smtClean="0">
                          <a:latin typeface="+mn-lt"/>
                        </a:rPr>
                        <a:t>Simple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To separate a solvent from a solution</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get pure water</a:t>
                      </a:r>
                      <a:r>
                        <a:rPr lang="en-GB" sz="1200" b="0" i="0" baseline="0" dirty="0" smtClean="0">
                          <a:solidFill>
                            <a:schemeClr val="tx1"/>
                          </a:solidFill>
                          <a:latin typeface="+mn-lt"/>
                        </a:rPr>
                        <a:t> from salt water.</a:t>
                      </a:r>
                      <a:endParaRPr lang="en-GB" sz="1200" b="0" i="0" dirty="0">
                        <a:solidFill>
                          <a:schemeClr val="tx1"/>
                        </a:solidFill>
                        <a:latin typeface="+mn-lt"/>
                      </a:endParaRPr>
                    </a:p>
                  </a:txBody>
                  <a:tcPr anchor="ctr"/>
                </a:tc>
                <a:extLst>
                  <a:ext uri="{0D108BD9-81ED-4DB2-BD59-A6C34878D82A}">
                    <a16:rowId xmlns:a16="http://schemas.microsoft.com/office/drawing/2014/main" val="10003"/>
                  </a:ext>
                </a:extLst>
              </a:tr>
              <a:tr h="432959">
                <a:tc>
                  <a:txBody>
                    <a:bodyPr/>
                    <a:lstStyle/>
                    <a:p>
                      <a:pPr algn="ctr"/>
                      <a:r>
                        <a:rPr lang="en-GB" sz="1200" b="1" dirty="0" smtClean="0">
                          <a:latin typeface="+mn-lt"/>
                        </a:rPr>
                        <a:t>Fractional distillation</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a mixture of liquids each with different boiling points</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the different</a:t>
                      </a:r>
                      <a:r>
                        <a:rPr lang="en-GB" sz="1200" b="0" i="0" baseline="0" dirty="0" smtClean="0">
                          <a:solidFill>
                            <a:schemeClr val="tx1"/>
                          </a:solidFill>
                          <a:latin typeface="+mn-lt"/>
                        </a:rPr>
                        <a:t> compounds in crude oil.</a:t>
                      </a:r>
                      <a:endParaRPr lang="en-GB" sz="1200" b="0" i="0" dirty="0">
                        <a:solidFill>
                          <a:schemeClr val="tx1"/>
                        </a:solidFill>
                        <a:latin typeface="+mn-lt"/>
                      </a:endParaRPr>
                    </a:p>
                  </a:txBody>
                  <a:tcPr anchor="ctr"/>
                </a:tc>
                <a:extLst>
                  <a:ext uri="{0D108BD9-81ED-4DB2-BD59-A6C34878D82A}">
                    <a16:rowId xmlns:a16="http://schemas.microsoft.com/office/drawing/2014/main" val="10004"/>
                  </a:ext>
                </a:extLst>
              </a:tr>
              <a:tr h="432959">
                <a:tc>
                  <a:txBody>
                    <a:bodyPr/>
                    <a:lstStyle/>
                    <a:p>
                      <a:pPr algn="ctr"/>
                      <a:r>
                        <a:rPr lang="en-GB" sz="1200" b="1" dirty="0" smtClean="0">
                          <a:latin typeface="+mn-lt"/>
                        </a:rPr>
                        <a:t>Chromatography</a:t>
                      </a:r>
                      <a:endParaRPr lang="en-GB" sz="1200" b="1" dirty="0">
                        <a:latin typeface="+mn-lt"/>
                      </a:endParaRPr>
                    </a:p>
                  </a:txBody>
                  <a:tcPr anchor="ctr">
                    <a:solidFill>
                      <a:schemeClr val="accent2">
                        <a:lumMod val="20000"/>
                        <a:lumOff val="80000"/>
                      </a:schemeClr>
                    </a:solidFill>
                  </a:tcPr>
                </a:tc>
                <a:tc>
                  <a:txBody>
                    <a:bodyPr/>
                    <a:lstStyle/>
                    <a:p>
                      <a:pPr algn="ctr" fontAlgn="ctr"/>
                      <a:r>
                        <a:rPr lang="en-US" sz="1200" b="1" i="1" u="none" strike="noStrike" dirty="0" smtClean="0">
                          <a:solidFill>
                            <a:schemeClr val="accent2">
                              <a:lumMod val="75000"/>
                            </a:schemeClr>
                          </a:solidFill>
                          <a:effectLst/>
                          <a:latin typeface="+mn-lt"/>
                        </a:rPr>
                        <a:t>Separating substances that move at different rates through a medium</a:t>
                      </a:r>
                      <a:endParaRPr lang="en-US" sz="1200" b="1" i="1" u="none" strike="noStrike" dirty="0">
                        <a:solidFill>
                          <a:schemeClr val="accent2">
                            <a:lumMod val="75000"/>
                          </a:schemeClr>
                        </a:solidFill>
                        <a:effectLst/>
                        <a:latin typeface="+mn-lt"/>
                      </a:endParaRPr>
                    </a:p>
                  </a:txBody>
                  <a:tcPr marL="7620" marR="7620" marT="7620" marB="0" anchor="ctr"/>
                </a:tc>
                <a:tc>
                  <a:txBody>
                    <a:bodyPr/>
                    <a:lstStyle/>
                    <a:p>
                      <a:pPr algn="ctr"/>
                      <a:r>
                        <a:rPr lang="en-GB" sz="1200" b="0" i="0" dirty="0" smtClean="0">
                          <a:solidFill>
                            <a:schemeClr val="tx1"/>
                          </a:solidFill>
                          <a:latin typeface="+mn-lt"/>
                        </a:rPr>
                        <a:t>To separate out</a:t>
                      </a:r>
                      <a:r>
                        <a:rPr lang="en-GB" sz="1200" b="0" i="0" baseline="0" dirty="0" smtClean="0">
                          <a:solidFill>
                            <a:schemeClr val="tx1"/>
                          </a:solidFill>
                          <a:latin typeface="+mn-lt"/>
                        </a:rPr>
                        <a:t> the dyes in food colouring.</a:t>
                      </a:r>
                      <a:endParaRPr lang="en-GB" sz="1200" b="0" i="0" dirty="0">
                        <a:solidFill>
                          <a:schemeClr val="tx1"/>
                        </a:solidFill>
                        <a:latin typeface="+mn-lt"/>
                      </a:endParaRPr>
                    </a:p>
                  </a:txBody>
                  <a:tcPr anchor="ctr"/>
                </a:tc>
                <a:extLst>
                  <a:ext uri="{0D108BD9-81ED-4DB2-BD59-A6C34878D82A}">
                    <a16:rowId xmlns:a16="http://schemas.microsoft.com/office/drawing/2014/main" val="10005"/>
                  </a:ext>
                </a:extLst>
              </a:tr>
            </a:tbl>
          </a:graphicData>
        </a:graphic>
      </p:graphicFrame>
      <p:graphicFrame>
        <p:nvGraphicFramePr>
          <p:cNvPr id="182" name="Table 181"/>
          <p:cNvGraphicFramePr>
            <a:graphicFrameLocks noGrp="1"/>
          </p:cNvGraphicFramePr>
          <p:nvPr>
            <p:extLst>
              <p:ext uri="{D42A27DB-BD31-4B8C-83A1-F6EECF244321}">
                <p14:modId xmlns:p14="http://schemas.microsoft.com/office/powerpoint/2010/main" val="1092597249"/>
              </p:ext>
            </p:extLst>
          </p:nvPr>
        </p:nvGraphicFramePr>
        <p:xfrm>
          <a:off x="234544" y="5930403"/>
          <a:ext cx="5477381" cy="568822"/>
        </p:xfrm>
        <a:graphic>
          <a:graphicData uri="http://schemas.openxmlformats.org/drawingml/2006/table">
            <a:tbl>
              <a:tblPr firstRow="1" bandRow="1">
                <a:tableStyleId>{5940675A-B579-460E-94D1-54222C63F5DA}</a:tableStyleId>
              </a:tblPr>
              <a:tblGrid>
                <a:gridCol w="906638">
                  <a:extLst>
                    <a:ext uri="{9D8B030D-6E8A-4147-A177-3AD203B41FA5}">
                      <a16:colId xmlns:a16="http://schemas.microsoft.com/office/drawing/2014/main" val="20000"/>
                    </a:ext>
                  </a:extLst>
                </a:gridCol>
                <a:gridCol w="2761946">
                  <a:extLst>
                    <a:ext uri="{9D8B030D-6E8A-4147-A177-3AD203B41FA5}">
                      <a16:colId xmlns:a16="http://schemas.microsoft.com/office/drawing/2014/main" val="20001"/>
                    </a:ext>
                  </a:extLst>
                </a:gridCol>
                <a:gridCol w="1808797">
                  <a:extLst>
                    <a:ext uri="{9D8B030D-6E8A-4147-A177-3AD203B41FA5}">
                      <a16:colId xmlns:a16="http://schemas.microsoft.com/office/drawing/2014/main" val="20002"/>
                    </a:ext>
                  </a:extLst>
                </a:gridCol>
              </a:tblGrid>
              <a:tr h="5688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50000"/>
                            </a:schemeClr>
                          </a:solidFill>
                        </a:rPr>
                        <a:t>Mixtures</a:t>
                      </a:r>
                    </a:p>
                  </a:txBody>
                  <a:tcPr anchor="ctr">
                    <a:no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Two or more elements or compounds not chemically combined together</a:t>
                      </a:r>
                    </a:p>
                  </a:txBody>
                  <a:tcPr anchor="ctr"/>
                </a:tc>
                <a:tc>
                  <a:txBody>
                    <a:bodyPr/>
                    <a:lstStyle/>
                    <a:p>
                      <a:pPr algn="ctr"/>
                      <a:r>
                        <a:rPr lang="en-GB" sz="1200" b="0" i="0" dirty="0" smtClean="0">
                          <a:solidFill>
                            <a:schemeClr val="tx1"/>
                          </a:solidFill>
                        </a:rPr>
                        <a:t>Can be separated by physical processes.</a:t>
                      </a:r>
                    </a:p>
                  </a:txBody>
                  <a:tcPr anchor="ctr"/>
                </a:tc>
                <a:extLst>
                  <a:ext uri="{0D108BD9-81ED-4DB2-BD59-A6C34878D82A}">
                    <a16:rowId xmlns:a16="http://schemas.microsoft.com/office/drawing/2014/main" val="10000"/>
                  </a:ext>
                </a:extLst>
              </a:tr>
            </a:tbl>
          </a:graphicData>
        </a:graphic>
      </p:graphicFrame>
      <p:sp>
        <p:nvSpPr>
          <p:cNvPr id="177" name="Rectangle 176"/>
          <p:cNvSpPr/>
          <p:nvPr/>
        </p:nvSpPr>
        <p:spPr>
          <a:xfrm>
            <a:off x="6117819" y="3488326"/>
            <a:ext cx="1890842"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1400" b="1" dirty="0">
                <a:solidFill>
                  <a:schemeClr val="accent2">
                    <a:lumMod val="50000"/>
                  </a:schemeClr>
                </a:solidFill>
              </a:rPr>
              <a:t>The development of the model of the atom</a:t>
            </a:r>
          </a:p>
        </p:txBody>
      </p:sp>
      <p:graphicFrame>
        <p:nvGraphicFramePr>
          <p:cNvPr id="196" name="Table 195"/>
          <p:cNvGraphicFramePr>
            <a:graphicFrameLocks noGrp="1"/>
          </p:cNvGraphicFramePr>
          <p:nvPr>
            <p:extLst>
              <p:ext uri="{D42A27DB-BD31-4B8C-83A1-F6EECF244321}">
                <p14:modId xmlns:p14="http://schemas.microsoft.com/office/powerpoint/2010/main" val="1310451281"/>
              </p:ext>
            </p:extLst>
          </p:nvPr>
        </p:nvGraphicFramePr>
        <p:xfrm>
          <a:off x="6414685" y="80866"/>
          <a:ext cx="5758819" cy="3291840"/>
        </p:xfrm>
        <a:graphic>
          <a:graphicData uri="http://schemas.openxmlformats.org/drawingml/2006/table">
            <a:tbl>
              <a:tblPr firstRow="1" bandRow="1">
                <a:tableStyleId>{5940675A-B579-460E-94D1-54222C63F5DA}</a:tableStyleId>
              </a:tblPr>
              <a:tblGrid>
                <a:gridCol w="819492">
                  <a:extLst>
                    <a:ext uri="{9D8B030D-6E8A-4147-A177-3AD203B41FA5}">
                      <a16:colId xmlns:a16="http://schemas.microsoft.com/office/drawing/2014/main" val="20000"/>
                    </a:ext>
                  </a:extLst>
                </a:gridCol>
                <a:gridCol w="794408">
                  <a:extLst>
                    <a:ext uri="{9D8B030D-6E8A-4147-A177-3AD203B41FA5}">
                      <a16:colId xmlns:a16="http://schemas.microsoft.com/office/drawing/2014/main" val="20001"/>
                    </a:ext>
                  </a:extLst>
                </a:gridCol>
                <a:gridCol w="1804506">
                  <a:extLst>
                    <a:ext uri="{9D8B030D-6E8A-4147-A177-3AD203B41FA5}">
                      <a16:colId xmlns:a16="http://schemas.microsoft.com/office/drawing/2014/main" val="20002"/>
                    </a:ext>
                  </a:extLst>
                </a:gridCol>
                <a:gridCol w="2340413">
                  <a:extLst>
                    <a:ext uri="{9D8B030D-6E8A-4147-A177-3AD203B41FA5}">
                      <a16:colId xmlns:a16="http://schemas.microsoft.com/office/drawing/2014/main" val="20003"/>
                    </a:ext>
                  </a:extLst>
                </a:gridCol>
              </a:tblGrid>
              <a:tr h="822960">
                <a:tc>
                  <a:txBody>
                    <a:bodyPr/>
                    <a:lstStyle/>
                    <a:p>
                      <a:pPr algn="ctr"/>
                      <a:r>
                        <a:rPr lang="en-GB" sz="1200" b="1" dirty="0" smtClean="0"/>
                        <a:t>Pre 1900</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Tiny</a:t>
                      </a:r>
                      <a:r>
                        <a:rPr lang="en-GB" sz="1200" b="1" i="1" baseline="0" dirty="0" smtClean="0">
                          <a:solidFill>
                            <a:schemeClr val="accent2">
                              <a:lumMod val="75000"/>
                            </a:schemeClr>
                          </a:solidFill>
                        </a:rPr>
                        <a:t> solid </a:t>
                      </a:r>
                      <a:r>
                        <a:rPr lang="en-GB" sz="1200" b="1" i="1" dirty="0" smtClean="0">
                          <a:solidFill>
                            <a:schemeClr val="accent2">
                              <a:lumMod val="75000"/>
                            </a:schemeClr>
                          </a:solidFill>
                        </a:rPr>
                        <a:t>spheres</a:t>
                      </a:r>
                      <a:r>
                        <a:rPr lang="en-GB" sz="1200" b="1" i="1" baseline="0" dirty="0" smtClean="0">
                          <a:solidFill>
                            <a:schemeClr val="accent2">
                              <a:lumMod val="75000"/>
                            </a:schemeClr>
                          </a:solidFill>
                        </a:rPr>
                        <a:t> that could not be divided</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Before</a:t>
                      </a:r>
                      <a:r>
                        <a:rPr lang="en-GB" sz="1200" b="0" i="0" baseline="0" dirty="0" smtClean="0">
                          <a:solidFill>
                            <a:schemeClr val="tx1"/>
                          </a:solidFill>
                        </a:rPr>
                        <a:t> the discovery of the electron,</a:t>
                      </a:r>
                      <a:r>
                        <a:rPr lang="en-GB" sz="1200" b="0" i="0" dirty="0" smtClean="0">
                          <a:solidFill>
                            <a:schemeClr val="tx1"/>
                          </a:solidFill>
                        </a:rPr>
                        <a:t> John Dalton said the solid sphere made up the different elements.</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1897 ‘plum</a:t>
                      </a:r>
                      <a:r>
                        <a:rPr lang="en-GB" sz="1200" b="1" baseline="0" dirty="0" smtClean="0"/>
                        <a:t> pudding’</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baseline="0" dirty="0" smtClean="0">
                          <a:solidFill>
                            <a:schemeClr val="accent2">
                              <a:lumMod val="75000"/>
                            </a:schemeClr>
                          </a:solidFill>
                        </a:rPr>
                        <a:t>A ball of positive charge with negative electrons embedded in it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JJ Thompson ‘s experiments showed that showed that an atom must contain small negative charges (discovery of electrons).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r h="822960">
                <a:tc>
                  <a:txBody>
                    <a:bodyPr/>
                    <a:lstStyle/>
                    <a:p>
                      <a:pPr algn="ctr"/>
                      <a:r>
                        <a:rPr lang="en-GB" sz="1200" b="1" dirty="0" smtClean="0"/>
                        <a:t>1909 nuclear</a:t>
                      </a:r>
                      <a:r>
                        <a:rPr lang="en-GB" sz="1200" b="1" baseline="0" dirty="0" smtClean="0"/>
                        <a:t>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Positively charge nucleus at the centre surrounded negative electrons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Ernest Rutherford's alpha</a:t>
                      </a:r>
                      <a:r>
                        <a:rPr lang="en-GB" sz="1200" b="0" i="0" baseline="0" dirty="0" smtClean="0">
                          <a:solidFill>
                            <a:schemeClr val="tx1"/>
                          </a:solidFill>
                        </a:rPr>
                        <a:t> particle scattering experiment showed that the mass was concentrated at the centre of the atom.</a:t>
                      </a:r>
                      <a:endParaRPr lang="en-GB" sz="1200" b="0" i="0" dirty="0">
                        <a:solidFill>
                          <a:schemeClr val="tx1"/>
                        </a:solidFill>
                      </a:endParaRPr>
                    </a:p>
                  </a:txBody>
                  <a:tcPr anchor="ctr"/>
                </a:tc>
                <a:extLst>
                  <a:ext uri="{0D108BD9-81ED-4DB2-BD59-A6C34878D82A}">
                    <a16:rowId xmlns:a16="http://schemas.microsoft.com/office/drawing/2014/main" val="10002"/>
                  </a:ext>
                </a:extLst>
              </a:tr>
              <a:tr h="822960">
                <a:tc>
                  <a:txBody>
                    <a:bodyPr/>
                    <a:lstStyle/>
                    <a:p>
                      <a:pPr algn="ctr"/>
                      <a:r>
                        <a:rPr lang="en-GB" sz="1200" b="1" dirty="0" smtClean="0"/>
                        <a:t>1913</a:t>
                      </a:r>
                    </a:p>
                    <a:p>
                      <a:pPr algn="ctr"/>
                      <a:r>
                        <a:rPr lang="en-GB" sz="1200" b="1" dirty="0" smtClean="0"/>
                        <a:t>Bohr model</a:t>
                      </a:r>
                      <a:endParaRPr lang="en-GB" sz="1200" b="1" dirty="0"/>
                    </a:p>
                  </a:txBody>
                  <a:tcPr anchor="ctr">
                    <a:solidFill>
                      <a:schemeClr val="accent2">
                        <a:lumMod val="20000"/>
                        <a:lumOff val="80000"/>
                      </a:schemeClr>
                    </a:solidFill>
                  </a:tcPr>
                </a:tc>
                <a:tc>
                  <a:txBody>
                    <a:bodyPr/>
                    <a:lstStyle/>
                    <a:p>
                      <a:pPr algn="ctr"/>
                      <a:endParaRPr lang="en-GB" sz="1200" b="1" i="1" dirty="0">
                        <a:solidFill>
                          <a:schemeClr val="accent2">
                            <a:lumMod val="75000"/>
                          </a:schemeClr>
                        </a:solidFill>
                      </a:endParaRPr>
                    </a:p>
                  </a:txBody>
                  <a:tcPr anchor="ctr"/>
                </a:tc>
                <a:tc>
                  <a:txBody>
                    <a:bodyPr/>
                    <a:lstStyle/>
                    <a:p>
                      <a:pPr algn="ctr"/>
                      <a:r>
                        <a:rPr lang="en-US" sz="1200" b="1" i="1" dirty="0" smtClean="0">
                          <a:solidFill>
                            <a:schemeClr val="accent2">
                              <a:lumMod val="75000"/>
                            </a:schemeClr>
                          </a:solidFill>
                          <a:effectLst/>
                          <a:latin typeface="+mn-lt"/>
                        </a:rPr>
                        <a:t>Electrons</a:t>
                      </a:r>
                    </a:p>
                    <a:p>
                      <a:pPr algn="ctr"/>
                      <a:r>
                        <a:rPr lang="en-US" sz="1200" b="1" i="1" dirty="0" smtClean="0">
                          <a:solidFill>
                            <a:schemeClr val="accent2">
                              <a:lumMod val="75000"/>
                            </a:schemeClr>
                          </a:solidFill>
                          <a:effectLst/>
                          <a:latin typeface="+mn-lt"/>
                        </a:rPr>
                        <a:t>orbit the nucleus at specific distances</a:t>
                      </a:r>
                    </a:p>
                  </a:txBody>
                  <a:tcPr anchor="ctr"/>
                </a:tc>
                <a:tc>
                  <a:txBody>
                    <a:bodyPr/>
                    <a:lstStyle/>
                    <a:p>
                      <a:pPr algn="ctr"/>
                      <a:r>
                        <a:rPr lang="en-GB" sz="1200" b="0" i="0" dirty="0" smtClean="0">
                          <a:solidFill>
                            <a:schemeClr val="tx1"/>
                          </a:solidFill>
                        </a:rPr>
                        <a:t>Niels</a:t>
                      </a:r>
                      <a:r>
                        <a:rPr lang="en-GB" sz="1200" b="0" i="0" baseline="0" dirty="0" smtClean="0">
                          <a:solidFill>
                            <a:schemeClr val="tx1"/>
                          </a:solidFill>
                        </a:rPr>
                        <a:t> Bohr proposed that electrons orbited in fixed shells; this was supported by experimental observations.</a:t>
                      </a:r>
                      <a:endParaRPr lang="en-GB" sz="1200" b="0" i="0" dirty="0">
                        <a:solidFill>
                          <a:schemeClr val="tx1"/>
                        </a:solidFill>
                      </a:endParaRPr>
                    </a:p>
                  </a:txBody>
                  <a:tcPr anchor="ctr"/>
                </a:tc>
                <a:extLst>
                  <a:ext uri="{0D108BD9-81ED-4DB2-BD59-A6C34878D82A}">
                    <a16:rowId xmlns:a16="http://schemas.microsoft.com/office/drawing/2014/main" val="10003"/>
                  </a:ext>
                </a:extLst>
              </a:tr>
            </a:tbl>
          </a:graphicData>
        </a:graphic>
      </p:graphicFrame>
      <p:pic>
        <p:nvPicPr>
          <p:cNvPr id="198" name="Picture 197"/>
          <p:cNvPicPr>
            <a:picLocks noChangeAspect="1"/>
          </p:cNvPicPr>
          <p:nvPr/>
        </p:nvPicPr>
        <p:blipFill rotWithShape="1">
          <a:blip r:embed="rId2">
            <a:clrChange>
              <a:clrFrom>
                <a:srgbClr val="FFFFFF"/>
              </a:clrFrom>
              <a:clrTo>
                <a:srgbClr val="FFFFFF">
                  <a:alpha val="0"/>
                </a:srgbClr>
              </a:clrTo>
            </a:clrChange>
          </a:blip>
          <a:srcRect l="9066" t="8356"/>
          <a:stretch/>
        </p:blipFill>
        <p:spPr>
          <a:xfrm>
            <a:off x="7280715" y="119430"/>
            <a:ext cx="679103" cy="695384"/>
          </a:xfrm>
          <a:prstGeom prst="rect">
            <a:avLst/>
          </a:prstGeom>
        </p:spPr>
      </p:pic>
      <p:pic>
        <p:nvPicPr>
          <p:cNvPr id="199" name="Picture 198"/>
          <p:cNvPicPr>
            <a:picLocks noChangeAspect="1"/>
          </p:cNvPicPr>
          <p:nvPr/>
        </p:nvPicPr>
        <p:blipFill rotWithShape="1">
          <a:blip r:embed="rId3">
            <a:clrChange>
              <a:clrFrom>
                <a:srgbClr val="FFFFFF"/>
              </a:clrFrom>
              <a:clrTo>
                <a:srgbClr val="FFFFFF">
                  <a:alpha val="0"/>
                </a:srgbClr>
              </a:clrTo>
            </a:clrChange>
          </a:blip>
          <a:srcRect l="10343" r="3052"/>
          <a:stretch/>
        </p:blipFill>
        <p:spPr>
          <a:xfrm>
            <a:off x="7324038" y="918888"/>
            <a:ext cx="635780" cy="670589"/>
          </a:xfrm>
          <a:prstGeom prst="rect">
            <a:avLst/>
          </a:prstGeom>
        </p:spPr>
      </p:pic>
      <p:pic>
        <p:nvPicPr>
          <p:cNvPr id="202" name="Picture 201"/>
          <p:cNvPicPr>
            <a:picLocks noChangeAspect="1"/>
          </p:cNvPicPr>
          <p:nvPr/>
        </p:nvPicPr>
        <p:blipFill>
          <a:blip r:embed="rId4"/>
          <a:stretch>
            <a:fillRect/>
          </a:stretch>
        </p:blipFill>
        <p:spPr>
          <a:xfrm>
            <a:off x="7299692" y="2559843"/>
            <a:ext cx="672466" cy="666268"/>
          </a:xfrm>
          <a:prstGeom prst="rect">
            <a:avLst/>
          </a:prstGeom>
        </p:spPr>
      </p:pic>
      <p:pic>
        <p:nvPicPr>
          <p:cNvPr id="191" name="Picture 190"/>
          <p:cNvPicPr>
            <a:picLocks noChangeAspect="1"/>
          </p:cNvPicPr>
          <p:nvPr/>
        </p:nvPicPr>
        <p:blipFill>
          <a:blip r:embed="rId5"/>
          <a:stretch>
            <a:fillRect/>
          </a:stretch>
        </p:blipFill>
        <p:spPr>
          <a:xfrm>
            <a:off x="7299691" y="1786301"/>
            <a:ext cx="672467" cy="678636"/>
          </a:xfrm>
          <a:prstGeom prst="rect">
            <a:avLst/>
          </a:prstGeom>
        </p:spPr>
      </p:pic>
      <p:pic>
        <p:nvPicPr>
          <p:cNvPr id="231" name="Picture 230"/>
          <p:cNvPicPr>
            <a:picLocks noChangeAspect="1"/>
          </p:cNvPicPr>
          <p:nvPr/>
        </p:nvPicPr>
        <p:blipFill rotWithShape="1">
          <a:blip r:embed="rId6"/>
          <a:srcRect l="5219"/>
          <a:stretch/>
        </p:blipFill>
        <p:spPr>
          <a:xfrm>
            <a:off x="8167121" y="4491783"/>
            <a:ext cx="2117378" cy="1306528"/>
          </a:xfrm>
          <a:prstGeom prst="rect">
            <a:avLst/>
          </a:prstGeom>
        </p:spPr>
      </p:pic>
      <p:graphicFrame>
        <p:nvGraphicFramePr>
          <p:cNvPr id="266" name="Table 265"/>
          <p:cNvGraphicFramePr>
            <a:graphicFrameLocks noGrp="1"/>
          </p:cNvGraphicFramePr>
          <p:nvPr>
            <p:extLst>
              <p:ext uri="{D42A27DB-BD31-4B8C-83A1-F6EECF244321}">
                <p14:modId xmlns:p14="http://schemas.microsoft.com/office/powerpoint/2010/main" val="1662435502"/>
              </p:ext>
            </p:extLst>
          </p:nvPr>
        </p:nvGraphicFramePr>
        <p:xfrm>
          <a:off x="8109892" y="3483309"/>
          <a:ext cx="4453098" cy="510259"/>
        </p:xfrm>
        <a:graphic>
          <a:graphicData uri="http://schemas.openxmlformats.org/drawingml/2006/table">
            <a:tbl>
              <a:tblPr firstRow="1" bandRow="1">
                <a:tableStyleId>{5940675A-B579-460E-94D1-54222C63F5DA}</a:tableStyleId>
              </a:tblPr>
              <a:tblGrid>
                <a:gridCol w="844952">
                  <a:extLst>
                    <a:ext uri="{9D8B030D-6E8A-4147-A177-3AD203B41FA5}">
                      <a16:colId xmlns:a16="http://schemas.microsoft.com/office/drawing/2014/main" val="20000"/>
                    </a:ext>
                  </a:extLst>
                </a:gridCol>
                <a:gridCol w="3608146">
                  <a:extLst>
                    <a:ext uri="{9D8B030D-6E8A-4147-A177-3AD203B41FA5}">
                      <a16:colId xmlns:a16="http://schemas.microsoft.com/office/drawing/2014/main" val="20001"/>
                    </a:ext>
                  </a:extLst>
                </a:gridCol>
              </a:tblGrid>
              <a:tr h="510259">
                <a:tc>
                  <a:txBody>
                    <a:bodyPr/>
                    <a:lstStyle/>
                    <a:p>
                      <a:pPr algn="ctr"/>
                      <a:r>
                        <a:rPr lang="en-US" sz="1200" b="1" kern="1200" dirty="0" smtClean="0">
                          <a:solidFill>
                            <a:schemeClr val="tx1"/>
                          </a:solidFill>
                          <a:effectLst/>
                          <a:latin typeface="+mn-lt"/>
                          <a:ea typeface="+mn-ea"/>
                          <a:cs typeface="+mn-cs"/>
                        </a:rPr>
                        <a:t>James Chadwick</a:t>
                      </a:r>
                      <a:endParaRPr lang="en-US" sz="1200" b="1" kern="1200" dirty="0">
                        <a:solidFill>
                          <a:schemeClr val="tx1"/>
                        </a:solidFill>
                        <a:effectLst/>
                        <a:latin typeface="+mn-lt"/>
                        <a:ea typeface="+mn-ea"/>
                        <a:cs typeface="+mn-cs"/>
                      </a:endParaRPr>
                    </a:p>
                  </a:txBody>
                  <a:tcPr anchor="ctr">
                    <a:solidFill>
                      <a:schemeClr val="accent2">
                        <a:lumMod val="20000"/>
                        <a:lumOff val="80000"/>
                      </a:schemeClr>
                    </a:solidFill>
                  </a:tcPr>
                </a:tc>
                <a:tc>
                  <a:txBody>
                    <a:bodyPr/>
                    <a:lstStyle/>
                    <a:p>
                      <a:pPr algn="ctr"/>
                      <a:r>
                        <a:rPr lang="en-US" sz="1200" b="1" i="1" kern="1200" dirty="0" smtClean="0">
                          <a:solidFill>
                            <a:schemeClr val="accent2">
                              <a:lumMod val="75000"/>
                            </a:schemeClr>
                          </a:solidFill>
                          <a:effectLst/>
                          <a:latin typeface="+mn-lt"/>
                          <a:ea typeface="+mn-ea"/>
                          <a:cs typeface="+mn-cs"/>
                        </a:rPr>
                        <a:t>Provided the evidence to</a:t>
                      </a:r>
                    </a:p>
                    <a:p>
                      <a:pPr algn="ctr"/>
                      <a:r>
                        <a:rPr lang="en-US" sz="1200" b="1" i="1" kern="1200" dirty="0" smtClean="0">
                          <a:solidFill>
                            <a:schemeClr val="accent2">
                              <a:lumMod val="75000"/>
                            </a:schemeClr>
                          </a:solidFill>
                          <a:effectLst/>
                          <a:latin typeface="+mn-lt"/>
                          <a:ea typeface="+mn-ea"/>
                          <a:cs typeface="+mn-cs"/>
                        </a:rPr>
                        <a:t>show the existence of neutrons within the nucleus</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280" name="Table 279"/>
          <p:cNvGraphicFramePr>
            <a:graphicFrameLocks noGrp="1"/>
          </p:cNvGraphicFramePr>
          <p:nvPr>
            <p:extLst>
              <p:ext uri="{D42A27DB-BD31-4B8C-83A1-F6EECF244321}">
                <p14:modId xmlns:p14="http://schemas.microsoft.com/office/powerpoint/2010/main" val="4001057937"/>
              </p:ext>
            </p:extLst>
          </p:nvPr>
        </p:nvGraphicFramePr>
        <p:xfrm>
          <a:off x="6501384" y="5960327"/>
          <a:ext cx="6148459" cy="640080"/>
        </p:xfrm>
        <a:graphic>
          <a:graphicData uri="http://schemas.openxmlformats.org/drawingml/2006/table">
            <a:tbl>
              <a:tblPr firstRow="1" bandRow="1">
                <a:tableStyleId>{5940675A-B579-460E-94D1-54222C63F5DA}</a:tableStyleId>
              </a:tblPr>
              <a:tblGrid>
                <a:gridCol w="1127335">
                  <a:extLst>
                    <a:ext uri="{9D8B030D-6E8A-4147-A177-3AD203B41FA5}">
                      <a16:colId xmlns:a16="http://schemas.microsoft.com/office/drawing/2014/main" val="20000"/>
                    </a:ext>
                  </a:extLst>
                </a:gridCol>
                <a:gridCol w="2586437">
                  <a:extLst>
                    <a:ext uri="{9D8B030D-6E8A-4147-A177-3AD203B41FA5}">
                      <a16:colId xmlns:a16="http://schemas.microsoft.com/office/drawing/2014/main" val="20001"/>
                    </a:ext>
                  </a:extLst>
                </a:gridCol>
                <a:gridCol w="2434687">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Chemical</a:t>
                      </a:r>
                      <a:r>
                        <a:rPr lang="en-GB" sz="1200" b="1" baseline="0" dirty="0" smtClean="0">
                          <a:solidFill>
                            <a:schemeClr val="tx1"/>
                          </a:solidFill>
                        </a:rPr>
                        <a:t> equations </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Show chemical reactions - </a:t>
                      </a:r>
                      <a:r>
                        <a:rPr lang="en-GB" sz="1200" b="1" i="1" u="none" baseline="0" dirty="0" smtClean="0">
                          <a:solidFill>
                            <a:schemeClr val="accent2">
                              <a:lumMod val="75000"/>
                            </a:schemeClr>
                          </a:solidFill>
                        </a:rPr>
                        <a:t>need reactant(s) and product(s) energy always involves and energy change</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Law of conservation of mass states the total mass of products = the total mass of reactants.</a:t>
                      </a:r>
                      <a:endParaRPr lang="en-GB" sz="1200" b="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313" name="Straight Connector 312"/>
          <p:cNvCxnSpPr>
            <a:endCxn id="177" idx="0"/>
          </p:cNvCxnSpPr>
          <p:nvPr/>
        </p:nvCxnSpPr>
        <p:spPr>
          <a:xfrm>
            <a:off x="6863787" y="3372706"/>
            <a:ext cx="199453" cy="1156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50" name="Table 349"/>
          <p:cNvGraphicFramePr>
            <a:graphicFrameLocks noGrp="1"/>
          </p:cNvGraphicFramePr>
          <p:nvPr>
            <p:extLst>
              <p:ext uri="{D42A27DB-BD31-4B8C-83A1-F6EECF244321}">
                <p14:modId xmlns:p14="http://schemas.microsoft.com/office/powerpoint/2010/main" val="3781917619"/>
              </p:ext>
            </p:extLst>
          </p:nvPr>
        </p:nvGraphicFramePr>
        <p:xfrm>
          <a:off x="6500960" y="6717760"/>
          <a:ext cx="6132409" cy="1402080"/>
        </p:xfrm>
        <a:graphic>
          <a:graphicData uri="http://schemas.openxmlformats.org/drawingml/2006/table">
            <a:tbl>
              <a:tblPr firstRow="1" bandRow="1">
                <a:tableStyleId>{5940675A-B579-460E-94D1-54222C63F5DA}</a:tableStyleId>
              </a:tblPr>
              <a:tblGrid>
                <a:gridCol w="951983">
                  <a:extLst>
                    <a:ext uri="{9D8B030D-6E8A-4147-A177-3AD203B41FA5}">
                      <a16:colId xmlns:a16="http://schemas.microsoft.com/office/drawing/2014/main" val="20000"/>
                    </a:ext>
                  </a:extLst>
                </a:gridCol>
                <a:gridCol w="2951544">
                  <a:extLst>
                    <a:ext uri="{9D8B030D-6E8A-4147-A177-3AD203B41FA5}">
                      <a16:colId xmlns:a16="http://schemas.microsoft.com/office/drawing/2014/main" val="20001"/>
                    </a:ext>
                  </a:extLst>
                </a:gridCol>
                <a:gridCol w="2228882">
                  <a:extLst>
                    <a:ext uri="{9D8B030D-6E8A-4147-A177-3AD203B41FA5}">
                      <a16:colId xmlns:a16="http://schemas.microsoft.com/office/drawing/2014/main" val="20002"/>
                    </a:ext>
                  </a:extLst>
                </a:gridCol>
              </a:tblGrid>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Word equations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words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accent2">
                              <a:lumMod val="75000"/>
                            </a:schemeClr>
                          </a:solidFill>
                          <a:sym typeface="Wingdings" panose="05000000000000000000" pitchFamily="2" charset="2"/>
                        </a:rPr>
                        <a:t>magnesium + oxygen  magnesium oxide</a:t>
                      </a:r>
                      <a:endParaRPr lang="en-GB" sz="1200" b="1" dirty="0" smtClean="0">
                        <a:solidFill>
                          <a:schemeClr val="accent2">
                            <a:lumMod val="75000"/>
                          </a:schemeClr>
                        </a:solidFill>
                      </a:endParaRPr>
                    </a:p>
                  </a:txBody>
                  <a:tcPr anchor="ctr"/>
                </a:tc>
                <a:tc>
                  <a:txBody>
                    <a:bodyPr/>
                    <a:lstStyle/>
                    <a:p>
                      <a:pPr algn="ctr"/>
                      <a:r>
                        <a:rPr lang="en-GB" sz="1200" b="0" i="0" baseline="0" dirty="0" smtClean="0">
                          <a:solidFill>
                            <a:schemeClr val="tx1"/>
                          </a:solidFill>
                        </a:rPr>
                        <a:t>Does not show what is happening to the atoms or the number of atoms.</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40080">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Symbol</a:t>
                      </a:r>
                      <a:r>
                        <a:rPr lang="en-GB" sz="1200" b="1" baseline="0" dirty="0" smtClean="0">
                          <a:solidFill>
                            <a:schemeClr val="tx1"/>
                          </a:solidFill>
                        </a:rPr>
                        <a:t> equations</a:t>
                      </a: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Uses</a:t>
                      </a:r>
                      <a:r>
                        <a:rPr lang="en-GB" sz="1200" b="1" i="1" baseline="0" dirty="0" smtClean="0">
                          <a:solidFill>
                            <a:schemeClr val="accent2">
                              <a:lumMod val="75000"/>
                            </a:schemeClr>
                          </a:solidFill>
                        </a:rPr>
                        <a:t> symbols to show reaction </a:t>
                      </a:r>
                    </a:p>
                    <a:p>
                      <a:pPr algn="ctr"/>
                      <a:r>
                        <a:rPr lang="en-GB" sz="1600" b="1" dirty="0" smtClean="0">
                          <a:solidFill>
                            <a:schemeClr val="tx1"/>
                          </a:solidFill>
                        </a:rPr>
                        <a:t>reactants </a:t>
                      </a:r>
                      <a:r>
                        <a:rPr lang="en-GB" sz="1600" b="1" dirty="0" smtClean="0">
                          <a:solidFill>
                            <a:schemeClr val="tx1"/>
                          </a:solidFill>
                          <a:sym typeface="Wingdings" panose="05000000000000000000" pitchFamily="2" charset="2"/>
                        </a:rPr>
                        <a:t> products</a:t>
                      </a:r>
                    </a:p>
                    <a:p>
                      <a:pPr algn="ct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 + O</a:t>
                      </a:r>
                      <a:r>
                        <a:rPr lang="en-GB" sz="1200" b="1" baseline="-25000" dirty="0" smtClean="0">
                          <a:solidFill>
                            <a:schemeClr val="accent2">
                              <a:lumMod val="75000"/>
                            </a:schemeClr>
                          </a:solidFill>
                          <a:sym typeface="Wingdings" panose="05000000000000000000" pitchFamily="2" charset="2"/>
                        </a:rPr>
                        <a:t>2 </a:t>
                      </a:r>
                      <a:r>
                        <a:rPr lang="en-GB" sz="1200" b="1" dirty="0" smtClean="0">
                          <a:solidFill>
                            <a:schemeClr val="accent2">
                              <a:lumMod val="75000"/>
                            </a:schemeClr>
                          </a:solidFill>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olidFill>
                            <a:schemeClr val="accent2">
                              <a:lumMod val="75000"/>
                            </a:schemeClr>
                          </a:solidFill>
                          <a:sym typeface="Wingdings" panose="05000000000000000000" pitchFamily="2" charset="2"/>
                        </a:rPr>
                        <a:t>MgO</a:t>
                      </a:r>
                      <a:endParaRPr lang="en-GB" sz="1200" b="1" baseline="-25000" dirty="0" smtClean="0">
                        <a:solidFill>
                          <a:schemeClr val="accent2">
                            <a:lumMod val="75000"/>
                          </a:schemeClr>
                        </a:solidFill>
                      </a:endParaRPr>
                    </a:p>
                  </a:txBody>
                  <a:tcPr anchor="ctr"/>
                </a:tc>
                <a:tc>
                  <a:txBody>
                    <a:bodyPr/>
                    <a:lstStyle/>
                    <a:p>
                      <a:pPr algn="ctr"/>
                      <a:r>
                        <a:rPr lang="en-GB" sz="1200" b="0" i="0" dirty="0" smtClean="0">
                          <a:solidFill>
                            <a:schemeClr val="tx1"/>
                          </a:solidFill>
                        </a:rPr>
                        <a:t>Shows the number of</a:t>
                      </a:r>
                      <a:r>
                        <a:rPr lang="en-GB" sz="1200" b="0" i="0" baseline="0" dirty="0" smtClean="0">
                          <a:solidFill>
                            <a:schemeClr val="tx1"/>
                          </a:solidFill>
                        </a:rPr>
                        <a:t> atoms and molecules in the reaction, these need to be balanced.</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353" name="Rectangle 352"/>
          <p:cNvSpPr/>
          <p:nvPr/>
        </p:nvSpPr>
        <p:spPr>
          <a:xfrm>
            <a:off x="285303" y="4409326"/>
            <a:ext cx="3763818" cy="30777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GB" sz="1400" b="1" dirty="0" smtClean="0">
                <a:solidFill>
                  <a:schemeClr val="accent2">
                    <a:lumMod val="50000"/>
                  </a:schemeClr>
                </a:solidFill>
              </a:rPr>
              <a:t>Relative electrical charges of subatomic particles</a:t>
            </a:r>
            <a:endParaRPr lang="en-GB" sz="1400" b="1" dirty="0">
              <a:solidFill>
                <a:schemeClr val="accent2">
                  <a:lumMod val="50000"/>
                </a:schemeClr>
              </a:solidFill>
            </a:endParaRPr>
          </a:p>
        </p:txBody>
      </p:sp>
      <p:cxnSp>
        <p:nvCxnSpPr>
          <p:cNvPr id="373" name="Straight Connector 372"/>
          <p:cNvCxnSpPr>
            <a:stCxn id="4" idx="1"/>
            <a:endCxn id="353" idx="3"/>
          </p:cNvCxnSpPr>
          <p:nvPr/>
        </p:nvCxnSpPr>
        <p:spPr>
          <a:xfrm flipH="1" flipV="1">
            <a:off x="4049121" y="4563215"/>
            <a:ext cx="1094104" cy="2457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6" name="Table 375"/>
          <p:cNvGraphicFramePr>
            <a:graphicFrameLocks noGrp="1"/>
          </p:cNvGraphicFramePr>
          <p:nvPr>
            <p:extLst>
              <p:ext uri="{D42A27DB-BD31-4B8C-83A1-F6EECF244321}">
                <p14:modId xmlns:p14="http://schemas.microsoft.com/office/powerpoint/2010/main" val="1084228879"/>
              </p:ext>
            </p:extLst>
          </p:nvPr>
        </p:nvGraphicFramePr>
        <p:xfrm>
          <a:off x="168203" y="2966739"/>
          <a:ext cx="2576304" cy="1280700"/>
        </p:xfrm>
        <a:graphic>
          <a:graphicData uri="http://schemas.openxmlformats.org/drawingml/2006/table">
            <a:tbl>
              <a:tblPr firstRow="1" bandRow="1">
                <a:tableStyleId>{5940675A-B579-460E-94D1-54222C63F5DA}</a:tableStyleId>
              </a:tblPr>
              <a:tblGrid>
                <a:gridCol w="858768">
                  <a:extLst>
                    <a:ext uri="{9D8B030D-6E8A-4147-A177-3AD203B41FA5}">
                      <a16:colId xmlns:a16="http://schemas.microsoft.com/office/drawing/2014/main" val="20000"/>
                    </a:ext>
                  </a:extLst>
                </a:gridCol>
                <a:gridCol w="858768">
                  <a:extLst>
                    <a:ext uri="{9D8B030D-6E8A-4147-A177-3AD203B41FA5}">
                      <a16:colId xmlns:a16="http://schemas.microsoft.com/office/drawing/2014/main" val="20001"/>
                    </a:ext>
                  </a:extLst>
                </a:gridCol>
                <a:gridCol w="858768">
                  <a:extLst>
                    <a:ext uri="{9D8B030D-6E8A-4147-A177-3AD203B41FA5}">
                      <a16:colId xmlns:a16="http://schemas.microsoft.com/office/drawing/2014/main" val="20002"/>
                    </a:ext>
                  </a:extLst>
                </a:gridCol>
              </a:tblGrid>
              <a:tr h="274500">
                <a:tc>
                  <a:txBody>
                    <a:bodyPr/>
                    <a:lstStyle/>
                    <a:p>
                      <a:pPr algn="ctr"/>
                      <a:r>
                        <a:rPr lang="en-GB" sz="1200" b="1" dirty="0" smtClean="0"/>
                        <a:t>Name of Particle</a:t>
                      </a:r>
                      <a:endParaRPr lang="en-GB" sz="1200" b="1" dirty="0"/>
                    </a:p>
                  </a:txBody>
                  <a:tcPr>
                    <a:solidFill>
                      <a:schemeClr val="accent2">
                        <a:lumMod val="20000"/>
                        <a:lumOff val="80000"/>
                      </a:schemeClr>
                    </a:solidFill>
                  </a:tcPr>
                </a:tc>
                <a:tc>
                  <a:txBody>
                    <a:bodyPr/>
                    <a:lstStyle/>
                    <a:p>
                      <a:pPr algn="ctr"/>
                      <a:r>
                        <a:rPr lang="en-GB" sz="1200" b="1" dirty="0" smtClean="0"/>
                        <a:t>Relative Charge</a:t>
                      </a:r>
                      <a:endParaRPr lang="en-GB" sz="1200" b="1" dirty="0"/>
                    </a:p>
                  </a:txBody>
                  <a:tcPr>
                    <a:solidFill>
                      <a:schemeClr val="accent2">
                        <a:lumMod val="20000"/>
                        <a:lumOff val="80000"/>
                      </a:schemeClr>
                    </a:solidFill>
                  </a:tcPr>
                </a:tc>
                <a:tc>
                  <a:txBody>
                    <a:bodyPr/>
                    <a:lstStyle/>
                    <a:p>
                      <a:pPr algn="ctr"/>
                      <a:r>
                        <a:rPr lang="en-GB" sz="1200" b="1" dirty="0" smtClean="0"/>
                        <a:t>Relative Mass</a:t>
                      </a:r>
                      <a:endParaRPr lang="en-GB" sz="1200" b="1" dirty="0"/>
                    </a:p>
                  </a:txBody>
                  <a:tcPr>
                    <a:solidFill>
                      <a:schemeClr val="accent2">
                        <a:lumMod val="20000"/>
                        <a:lumOff val="80000"/>
                      </a:schemeClr>
                    </a:solidFill>
                  </a:tcPr>
                </a:tc>
                <a:extLst>
                  <a:ext uri="{0D108BD9-81ED-4DB2-BD59-A6C34878D82A}">
                    <a16:rowId xmlns:a16="http://schemas.microsoft.com/office/drawing/2014/main" val="10000"/>
                  </a:ext>
                </a:extLst>
              </a:tr>
              <a:tr h="274500">
                <a:tc>
                  <a:txBody>
                    <a:bodyPr/>
                    <a:lstStyle/>
                    <a:p>
                      <a:pPr algn="ctr"/>
                      <a:r>
                        <a:rPr lang="en-GB" sz="1200" dirty="0" smtClean="0"/>
                        <a:t>Proton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1"/>
                  </a:ext>
                </a:extLst>
              </a:tr>
              <a:tr h="274500">
                <a:tc>
                  <a:txBody>
                    <a:bodyPr/>
                    <a:lstStyle/>
                    <a:p>
                      <a:pPr algn="ctr"/>
                      <a:r>
                        <a:rPr lang="en-GB" sz="1200" dirty="0" smtClean="0"/>
                        <a:t>Neutron</a:t>
                      </a:r>
                      <a:endParaRPr lang="en-GB" sz="1200" b="1" dirty="0"/>
                    </a:p>
                  </a:txBody>
                  <a:tcPr/>
                </a:tc>
                <a:tc>
                  <a:txBody>
                    <a:bodyPr/>
                    <a:lstStyle/>
                    <a:p>
                      <a:pPr algn="ctr"/>
                      <a:r>
                        <a:rPr lang="en-GB" sz="1200" dirty="0" smtClean="0"/>
                        <a:t>0</a:t>
                      </a:r>
                      <a:endParaRPr lang="en-GB" sz="1200" b="1" dirty="0"/>
                    </a:p>
                  </a:txBody>
                  <a:tcPr/>
                </a:tc>
                <a:tc>
                  <a:txBody>
                    <a:bodyPr/>
                    <a:lstStyle/>
                    <a:p>
                      <a:pPr algn="ctr"/>
                      <a:r>
                        <a:rPr lang="en-GB" sz="1200" dirty="0" smtClean="0"/>
                        <a:t>1</a:t>
                      </a:r>
                      <a:endParaRPr lang="en-GB" sz="1200" b="1" dirty="0"/>
                    </a:p>
                  </a:txBody>
                  <a:tcPr/>
                </a:tc>
                <a:extLst>
                  <a:ext uri="{0D108BD9-81ED-4DB2-BD59-A6C34878D82A}">
                    <a16:rowId xmlns:a16="http://schemas.microsoft.com/office/drawing/2014/main" val="10002"/>
                  </a:ext>
                </a:extLst>
              </a:tr>
              <a:tr h="274500">
                <a:tc>
                  <a:txBody>
                    <a:bodyPr/>
                    <a:lstStyle/>
                    <a:p>
                      <a:pPr algn="ctr"/>
                      <a:r>
                        <a:rPr lang="en-GB" sz="1200" dirty="0" smtClean="0"/>
                        <a:t>Electron</a:t>
                      </a:r>
                      <a:endParaRPr lang="en-GB" sz="1200" b="1" dirty="0"/>
                    </a:p>
                  </a:txBody>
                  <a:tcPr/>
                </a:tc>
                <a:tc>
                  <a:txBody>
                    <a:bodyPr/>
                    <a:lstStyle/>
                    <a:p>
                      <a:pPr algn="ctr"/>
                      <a:r>
                        <a:rPr lang="en-GB" sz="1200" dirty="0" smtClean="0"/>
                        <a:t>-1</a:t>
                      </a:r>
                      <a:endParaRPr lang="en-GB" sz="1200" b="1" dirty="0"/>
                    </a:p>
                  </a:txBody>
                  <a:tcPr/>
                </a:tc>
                <a:tc>
                  <a:txBody>
                    <a:bodyPr/>
                    <a:lstStyle/>
                    <a:p>
                      <a:pPr algn="ctr"/>
                      <a:r>
                        <a:rPr lang="en-GB" sz="1200" dirty="0" smtClean="0"/>
                        <a:t>Very small</a:t>
                      </a:r>
                      <a:endParaRPr lang="en-GB" sz="1200" b="1" dirty="0"/>
                    </a:p>
                  </a:txBody>
                  <a:tcPr/>
                </a:tc>
                <a:extLst>
                  <a:ext uri="{0D108BD9-81ED-4DB2-BD59-A6C34878D82A}">
                    <a16:rowId xmlns:a16="http://schemas.microsoft.com/office/drawing/2014/main" val="10003"/>
                  </a:ext>
                </a:extLst>
              </a:tr>
            </a:tbl>
          </a:graphicData>
        </a:graphic>
      </p:graphicFrame>
      <p:sp>
        <p:nvSpPr>
          <p:cNvPr id="378" name="TextBox 377"/>
          <p:cNvSpPr txBox="1"/>
          <p:nvPr/>
        </p:nvSpPr>
        <p:spPr>
          <a:xfrm>
            <a:off x="89272" y="4975187"/>
            <a:ext cx="653518" cy="738664"/>
          </a:xfrm>
          <a:prstGeom prst="rect">
            <a:avLst/>
          </a:prstGeom>
          <a:noFill/>
          <a:ln w="12700">
            <a:solidFill>
              <a:schemeClr val="tx1"/>
            </a:solidFill>
          </a:ln>
        </p:spPr>
        <p:txBody>
          <a:bodyPr wrap="square" rtlCol="0">
            <a:spAutoFit/>
          </a:bodyPr>
          <a:lstStyle/>
          <a:p>
            <a:pPr algn="ctr"/>
            <a:r>
              <a:rPr lang="en-GB" sz="1400" dirty="0" smtClean="0"/>
              <a:t>7</a:t>
            </a:r>
          </a:p>
          <a:p>
            <a:pPr algn="ctr"/>
            <a:r>
              <a:rPr lang="en-GB" sz="1400" dirty="0" smtClean="0"/>
              <a:t>Li</a:t>
            </a:r>
          </a:p>
          <a:p>
            <a:pPr algn="ctr"/>
            <a:r>
              <a:rPr lang="en-GB" sz="1400" dirty="0" smtClean="0"/>
              <a:t>3</a:t>
            </a:r>
            <a:endParaRPr lang="en-GB" sz="1400" dirty="0"/>
          </a:p>
        </p:txBody>
      </p:sp>
      <p:graphicFrame>
        <p:nvGraphicFramePr>
          <p:cNvPr id="388" name="Table 387"/>
          <p:cNvGraphicFramePr>
            <a:graphicFrameLocks noGrp="1"/>
          </p:cNvGraphicFramePr>
          <p:nvPr>
            <p:extLst>
              <p:ext uri="{D42A27DB-BD31-4B8C-83A1-F6EECF244321}">
                <p14:modId xmlns:p14="http://schemas.microsoft.com/office/powerpoint/2010/main" val="2334968"/>
              </p:ext>
            </p:extLst>
          </p:nvPr>
        </p:nvGraphicFramePr>
        <p:xfrm>
          <a:off x="953578" y="4840901"/>
          <a:ext cx="4076343" cy="957410"/>
        </p:xfrm>
        <a:graphic>
          <a:graphicData uri="http://schemas.openxmlformats.org/drawingml/2006/table">
            <a:tbl>
              <a:tblPr firstRow="1" bandRow="1">
                <a:tableStyleId>{5940675A-B579-460E-94D1-54222C63F5DA}</a:tableStyleId>
              </a:tblPr>
              <a:tblGrid>
                <a:gridCol w="922366">
                  <a:extLst>
                    <a:ext uri="{9D8B030D-6E8A-4147-A177-3AD203B41FA5}">
                      <a16:colId xmlns:a16="http://schemas.microsoft.com/office/drawing/2014/main" val="20000"/>
                    </a:ext>
                  </a:extLst>
                </a:gridCol>
                <a:gridCol w="1472168">
                  <a:extLst>
                    <a:ext uri="{9D8B030D-6E8A-4147-A177-3AD203B41FA5}">
                      <a16:colId xmlns:a16="http://schemas.microsoft.com/office/drawing/2014/main" val="20001"/>
                    </a:ext>
                  </a:extLst>
                </a:gridCol>
                <a:gridCol w="1681809">
                  <a:extLst>
                    <a:ext uri="{9D8B030D-6E8A-4147-A177-3AD203B41FA5}">
                      <a16:colId xmlns:a16="http://schemas.microsoft.com/office/drawing/2014/main" val="20002"/>
                    </a:ext>
                  </a:extLst>
                </a:gridCol>
              </a:tblGrid>
              <a:tr h="466808">
                <a:tc>
                  <a:txBody>
                    <a:bodyPr/>
                    <a:lstStyle/>
                    <a:p>
                      <a:pPr algn="ctr"/>
                      <a:r>
                        <a:rPr lang="en-GB" sz="1200" b="1" dirty="0" smtClean="0"/>
                        <a:t>Mass number</a:t>
                      </a:r>
                      <a:endParaRPr lang="en-GB" sz="1200" b="1" dirty="0"/>
                    </a:p>
                  </a:txBody>
                  <a:tcPr anchor="ctr">
                    <a:solidFill>
                      <a:schemeClr val="accent2">
                        <a:lumMod val="20000"/>
                        <a:lumOff val="80000"/>
                      </a:schemeClr>
                    </a:solidFill>
                  </a:tcPr>
                </a:tc>
                <a:tc grid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sum of the protons and neutrons in the nucleus</a:t>
                      </a:r>
                    </a:p>
                  </a:txBody>
                  <a:tcPr anchor="ctr"/>
                </a:tc>
                <a:tc hMerge="1">
                  <a:txBody>
                    <a:bodyPr/>
                    <a:lstStyle/>
                    <a:p>
                      <a:pPr algn="ctr"/>
                      <a:endParaRPr lang="en-GB" sz="1200" b="0" i="0" dirty="0">
                        <a:solidFill>
                          <a:schemeClr val="tx1"/>
                        </a:solidFill>
                      </a:endParaRPr>
                    </a:p>
                  </a:txBody>
                  <a:tcPr anchor="ctr"/>
                </a:tc>
                <a:extLst>
                  <a:ext uri="{0D108BD9-81ED-4DB2-BD59-A6C34878D82A}">
                    <a16:rowId xmlns:a16="http://schemas.microsoft.com/office/drawing/2014/main" val="10000"/>
                  </a:ext>
                </a:extLst>
              </a:tr>
              <a:tr h="490602">
                <a:tc>
                  <a:txBody>
                    <a:bodyPr/>
                    <a:lstStyle/>
                    <a:p>
                      <a:pPr algn="ctr"/>
                      <a:r>
                        <a:rPr lang="en-GB" sz="1200" b="1" dirty="0" smtClean="0"/>
                        <a:t>Atomic number</a:t>
                      </a:r>
                      <a:endParaRPr lang="en-GB" sz="1200" b="1" dirty="0"/>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The number of protons in the atom</a:t>
                      </a: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Number of electrons = number of protons </a:t>
                      </a:r>
                    </a:p>
                  </a:txBody>
                  <a:tcPr anchor="ctr"/>
                </a:tc>
                <a:extLst>
                  <a:ext uri="{0D108BD9-81ED-4DB2-BD59-A6C34878D82A}">
                    <a16:rowId xmlns:a16="http://schemas.microsoft.com/office/drawing/2014/main" val="10001"/>
                  </a:ext>
                </a:extLst>
              </a:tr>
            </a:tbl>
          </a:graphicData>
        </a:graphic>
      </p:graphicFrame>
      <p:cxnSp>
        <p:nvCxnSpPr>
          <p:cNvPr id="389" name="Straight Arrow Connector 388"/>
          <p:cNvCxnSpPr/>
          <p:nvPr/>
        </p:nvCxnSpPr>
        <p:spPr>
          <a:xfrm flipH="1" flipV="1">
            <a:off x="488777" y="5578997"/>
            <a:ext cx="428941" cy="46299"/>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2" name="Straight Arrow Connector 391"/>
          <p:cNvCxnSpPr/>
          <p:nvPr/>
        </p:nvCxnSpPr>
        <p:spPr>
          <a:xfrm flipH="1">
            <a:off x="488777" y="5080709"/>
            <a:ext cx="422755" cy="29644"/>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01" name="Straight Connector 400"/>
          <p:cNvCxnSpPr>
            <a:stCxn id="388" idx="0"/>
            <a:endCxn id="353" idx="2"/>
          </p:cNvCxnSpPr>
          <p:nvPr/>
        </p:nvCxnSpPr>
        <p:spPr>
          <a:xfrm flipH="1" flipV="1">
            <a:off x="2167212" y="4717103"/>
            <a:ext cx="824537" cy="12379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06" name="Rectangle 405"/>
          <p:cNvSpPr/>
          <p:nvPr/>
        </p:nvSpPr>
        <p:spPr>
          <a:xfrm rot="16200000">
            <a:off x="5849062" y="8468096"/>
            <a:ext cx="1107330" cy="523220"/>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US" sz="1400" b="1">
                <a:solidFill>
                  <a:schemeClr val="accent2">
                    <a:lumMod val="50000"/>
                  </a:schemeClr>
                </a:solidFill>
              </a:rPr>
              <a:t>Relative atomic mass</a:t>
            </a:r>
            <a:endParaRPr lang="en-US" sz="1400" b="1">
              <a:solidFill>
                <a:schemeClr val="accent2">
                  <a:lumMod val="50000"/>
                </a:schemeClr>
              </a:solidFill>
              <a:effectLst/>
            </a:endParaRPr>
          </a:p>
        </p:txBody>
      </p:sp>
      <p:cxnSp>
        <p:nvCxnSpPr>
          <p:cNvPr id="407" name="Straight Connector 406"/>
          <p:cNvCxnSpPr>
            <a:stCxn id="406" idx="3"/>
            <a:endCxn id="4" idx="2"/>
          </p:cNvCxnSpPr>
          <p:nvPr/>
        </p:nvCxnSpPr>
        <p:spPr>
          <a:xfrm flipH="1" flipV="1">
            <a:off x="6043755" y="5409172"/>
            <a:ext cx="358972" cy="27668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2" name="Table 411"/>
          <p:cNvGraphicFramePr>
            <a:graphicFrameLocks noGrp="1"/>
          </p:cNvGraphicFramePr>
          <p:nvPr>
            <p:extLst>
              <p:ext uri="{D42A27DB-BD31-4B8C-83A1-F6EECF244321}">
                <p14:modId xmlns:p14="http://schemas.microsoft.com/office/powerpoint/2010/main" val="3180905079"/>
              </p:ext>
            </p:extLst>
          </p:nvPr>
        </p:nvGraphicFramePr>
        <p:xfrm>
          <a:off x="6863787" y="8176041"/>
          <a:ext cx="5748915" cy="1066800"/>
        </p:xfrm>
        <a:graphic>
          <a:graphicData uri="http://schemas.openxmlformats.org/drawingml/2006/table">
            <a:tbl>
              <a:tblPr firstRow="1" bandRow="1">
                <a:tableStyleId>{5940675A-B579-460E-94D1-54222C63F5DA}</a:tableStyleId>
              </a:tblPr>
              <a:tblGrid>
                <a:gridCol w="818949">
                  <a:extLst>
                    <a:ext uri="{9D8B030D-6E8A-4147-A177-3AD203B41FA5}">
                      <a16:colId xmlns:a16="http://schemas.microsoft.com/office/drawing/2014/main" val="20000"/>
                    </a:ext>
                  </a:extLst>
                </a:gridCol>
                <a:gridCol w="1963235">
                  <a:extLst>
                    <a:ext uri="{9D8B030D-6E8A-4147-A177-3AD203B41FA5}">
                      <a16:colId xmlns:a16="http://schemas.microsoft.com/office/drawing/2014/main" val="20001"/>
                    </a:ext>
                  </a:extLst>
                </a:gridCol>
                <a:gridCol w="2966731">
                  <a:extLst>
                    <a:ext uri="{9D8B030D-6E8A-4147-A177-3AD203B41FA5}">
                      <a16:colId xmlns:a16="http://schemas.microsoft.com/office/drawing/2014/main" val="20002"/>
                    </a:ext>
                  </a:extLst>
                </a:gridCol>
              </a:tblGrid>
              <a:tr h="99009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Isotopes </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Atoms of the same element with the same number of protons and different numbers of neutrons</a:t>
                      </a:r>
                    </a:p>
                  </a:txBody>
                  <a:tcPr anchor="ctr"/>
                </a:tc>
                <a:tc>
                  <a:txBody>
                    <a:bodyPr/>
                    <a:lstStyle/>
                    <a:p>
                      <a:pPr algn="ctr"/>
                      <a:r>
                        <a:rPr lang="en-GB" sz="1600" b="1" baseline="30000" dirty="0" smtClean="0">
                          <a:solidFill>
                            <a:schemeClr val="accent2">
                              <a:lumMod val="75000"/>
                            </a:schemeClr>
                          </a:solidFill>
                        </a:rPr>
                        <a:t>35</a:t>
                      </a:r>
                      <a:r>
                        <a:rPr lang="en-GB" sz="1600" b="1" dirty="0" smtClean="0">
                          <a:solidFill>
                            <a:schemeClr val="accent2">
                              <a:lumMod val="75000"/>
                            </a:schemeClr>
                          </a:solidFill>
                        </a:rPr>
                        <a:t>Cl (75%) and </a:t>
                      </a:r>
                      <a:r>
                        <a:rPr lang="en-GB" sz="1600" b="1" baseline="30000" dirty="0" smtClean="0">
                          <a:solidFill>
                            <a:schemeClr val="accent2">
                              <a:lumMod val="75000"/>
                            </a:schemeClr>
                          </a:solidFill>
                        </a:rPr>
                        <a:t>37</a:t>
                      </a:r>
                      <a:r>
                        <a:rPr lang="en-GB" sz="1600" b="1" dirty="0" smtClean="0">
                          <a:solidFill>
                            <a:schemeClr val="accent2">
                              <a:lumMod val="75000"/>
                            </a:schemeClr>
                          </a:solidFill>
                        </a:rPr>
                        <a:t>Cl (25%)</a:t>
                      </a:r>
                    </a:p>
                    <a:p>
                      <a:pPr algn="ctr"/>
                      <a:r>
                        <a:rPr lang="en-GB" sz="1200" b="0" dirty="0" smtClean="0">
                          <a:solidFill>
                            <a:schemeClr val="tx1"/>
                          </a:solidFill>
                        </a:rPr>
                        <a:t>Relative abundance =</a:t>
                      </a:r>
                    </a:p>
                    <a:p>
                      <a:pPr algn="ctr"/>
                      <a:r>
                        <a:rPr lang="en-GB" sz="1200" b="0" dirty="0" smtClean="0">
                          <a:solidFill>
                            <a:schemeClr val="tx1"/>
                          </a:solidFill>
                        </a:rPr>
                        <a:t> (% isotope 1 x mass isotope 1) + (% isotope 2 x mass isotope 2) ÷ 100</a:t>
                      </a:r>
                    </a:p>
                    <a:p>
                      <a:pPr algn="ctr"/>
                      <a:r>
                        <a:rPr lang="en-GB" sz="1200" b="1" dirty="0" smtClean="0">
                          <a:solidFill>
                            <a:schemeClr val="tx1"/>
                          </a:solidFill>
                        </a:rPr>
                        <a:t>e.g. (25 x 37) + (75x 35) ÷ 100 = 35.5</a:t>
                      </a:r>
                    </a:p>
                  </a:txBody>
                  <a:tcPr anchor="ctr"/>
                </a:tc>
                <a:extLst>
                  <a:ext uri="{0D108BD9-81ED-4DB2-BD59-A6C34878D82A}">
                    <a16:rowId xmlns:a16="http://schemas.microsoft.com/office/drawing/2014/main" val="10000"/>
                  </a:ext>
                </a:extLst>
              </a:tr>
            </a:tbl>
          </a:graphicData>
        </a:graphic>
      </p:graphicFrame>
      <p:cxnSp>
        <p:nvCxnSpPr>
          <p:cNvPr id="419" name="Straight Connector 418"/>
          <p:cNvCxnSpPr>
            <a:stCxn id="406" idx="2"/>
            <a:endCxn id="412" idx="1"/>
          </p:cNvCxnSpPr>
          <p:nvPr/>
        </p:nvCxnSpPr>
        <p:spPr>
          <a:xfrm flipV="1">
            <a:off x="6664337" y="8709441"/>
            <a:ext cx="199450" cy="2026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3" name="Straight Connector 422"/>
          <p:cNvCxnSpPr>
            <a:stCxn id="182" idx="2"/>
            <a:endCxn id="157" idx="0"/>
          </p:cNvCxnSpPr>
          <p:nvPr/>
        </p:nvCxnSpPr>
        <p:spPr>
          <a:xfrm>
            <a:off x="2973234" y="6499225"/>
            <a:ext cx="78021" cy="10118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8" name="Straight Connector 457"/>
          <p:cNvCxnSpPr>
            <a:stCxn id="148" idx="2"/>
            <a:endCxn id="372" idx="1"/>
          </p:cNvCxnSpPr>
          <p:nvPr/>
        </p:nvCxnSpPr>
        <p:spPr>
          <a:xfrm flipV="1">
            <a:off x="748463" y="944667"/>
            <a:ext cx="163815" cy="2089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586" name="Picture 585"/>
          <p:cNvPicPr>
            <a:picLocks noChangeAspect="1"/>
          </p:cNvPicPr>
          <p:nvPr/>
        </p:nvPicPr>
        <p:blipFill>
          <a:blip r:embed="rId7"/>
          <a:stretch>
            <a:fillRect/>
          </a:stretch>
        </p:blipFill>
        <p:spPr>
          <a:xfrm>
            <a:off x="75520" y="1884239"/>
            <a:ext cx="986283" cy="986283"/>
          </a:xfrm>
          <a:prstGeom prst="rect">
            <a:avLst/>
          </a:prstGeom>
        </p:spPr>
      </p:pic>
      <p:graphicFrame>
        <p:nvGraphicFramePr>
          <p:cNvPr id="587" name="Table 586"/>
          <p:cNvGraphicFramePr>
            <a:graphicFrameLocks noGrp="1"/>
          </p:cNvGraphicFramePr>
          <p:nvPr>
            <p:extLst>
              <p:ext uri="{D42A27DB-BD31-4B8C-83A1-F6EECF244321}">
                <p14:modId xmlns:p14="http://schemas.microsoft.com/office/powerpoint/2010/main" val="3159462305"/>
              </p:ext>
            </p:extLst>
          </p:nvPr>
        </p:nvGraphicFramePr>
        <p:xfrm>
          <a:off x="1592235" y="1925019"/>
          <a:ext cx="4048387" cy="640112"/>
        </p:xfrm>
        <a:graphic>
          <a:graphicData uri="http://schemas.openxmlformats.org/drawingml/2006/table">
            <a:tbl>
              <a:tblPr firstRow="1" bandRow="1">
                <a:tableStyleId>{5940675A-B579-460E-94D1-54222C63F5DA}</a:tableStyleId>
              </a:tblPr>
              <a:tblGrid>
                <a:gridCol w="1346959">
                  <a:extLst>
                    <a:ext uri="{9D8B030D-6E8A-4147-A177-3AD203B41FA5}">
                      <a16:colId xmlns:a16="http://schemas.microsoft.com/office/drawing/2014/main" val="20000"/>
                    </a:ext>
                  </a:extLst>
                </a:gridCol>
                <a:gridCol w="2701428">
                  <a:extLst>
                    <a:ext uri="{9D8B030D-6E8A-4147-A177-3AD203B41FA5}">
                      <a16:colId xmlns:a16="http://schemas.microsoft.com/office/drawing/2014/main" val="20001"/>
                    </a:ext>
                  </a:extLst>
                </a:gridCol>
              </a:tblGrid>
              <a:tr h="320056">
                <a:tc>
                  <a:txBody>
                    <a:bodyPr/>
                    <a:lstStyle/>
                    <a:p>
                      <a:pPr algn="ctr"/>
                      <a:r>
                        <a:rPr lang="en-GB" sz="1200" b="1" dirty="0" smtClean="0"/>
                        <a:t>Central nucleus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protons and neutrons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20056">
                <a:tc>
                  <a:txBody>
                    <a:bodyPr/>
                    <a:lstStyle/>
                    <a:p>
                      <a:pPr algn="ctr"/>
                      <a:r>
                        <a:rPr lang="en-GB" sz="1200" b="1" dirty="0" smtClean="0"/>
                        <a:t>Electron shells</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Contains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588" name="Straight Arrow Connector 587"/>
          <p:cNvCxnSpPr/>
          <p:nvPr/>
        </p:nvCxnSpPr>
        <p:spPr>
          <a:xfrm flipH="1">
            <a:off x="727271" y="2052770"/>
            <a:ext cx="874472" cy="372240"/>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89" name="Straight Arrow Connector 588"/>
          <p:cNvCxnSpPr>
            <a:endCxn id="586" idx="3"/>
          </p:cNvCxnSpPr>
          <p:nvPr/>
        </p:nvCxnSpPr>
        <p:spPr>
          <a:xfrm flipH="1">
            <a:off x="1061803" y="2363628"/>
            <a:ext cx="539940" cy="13753"/>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90" name="TextBox 589"/>
          <p:cNvSpPr txBox="1"/>
          <p:nvPr/>
        </p:nvSpPr>
        <p:spPr>
          <a:xfrm rot="16200000">
            <a:off x="4965572" y="314964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Electronic structures</a:t>
            </a:r>
            <a:endParaRPr lang="en-GB" sz="1400" b="1" dirty="0">
              <a:solidFill>
                <a:schemeClr val="accent2">
                  <a:lumMod val="50000"/>
                </a:schemeClr>
              </a:solidFill>
            </a:endParaRPr>
          </a:p>
        </p:txBody>
      </p:sp>
      <p:graphicFrame>
        <p:nvGraphicFramePr>
          <p:cNvPr id="591" name="Table 590"/>
          <p:cNvGraphicFramePr>
            <a:graphicFrameLocks noGrp="1"/>
          </p:cNvGraphicFramePr>
          <p:nvPr>
            <p:extLst>
              <p:ext uri="{D42A27DB-BD31-4B8C-83A1-F6EECF244321}">
                <p14:modId xmlns:p14="http://schemas.microsoft.com/office/powerpoint/2010/main" val="3082826802"/>
              </p:ext>
            </p:extLst>
          </p:nvPr>
        </p:nvGraphicFramePr>
        <p:xfrm>
          <a:off x="2918424" y="2656887"/>
          <a:ext cx="2080823" cy="1622219"/>
        </p:xfrm>
        <a:graphic>
          <a:graphicData uri="http://schemas.openxmlformats.org/drawingml/2006/table">
            <a:tbl>
              <a:tblPr firstRow="1" bandRow="1">
                <a:tableStyleId>{5940675A-B579-460E-94D1-54222C63F5DA}</a:tableStyleId>
              </a:tblPr>
              <a:tblGrid>
                <a:gridCol w="865812">
                  <a:extLst>
                    <a:ext uri="{9D8B030D-6E8A-4147-A177-3AD203B41FA5}">
                      <a16:colId xmlns:a16="http://schemas.microsoft.com/office/drawing/2014/main" val="20000"/>
                    </a:ext>
                  </a:extLst>
                </a:gridCol>
                <a:gridCol w="1215011">
                  <a:extLst>
                    <a:ext uri="{9D8B030D-6E8A-4147-A177-3AD203B41FA5}">
                      <a16:colId xmlns:a16="http://schemas.microsoft.com/office/drawing/2014/main" val="20001"/>
                    </a:ext>
                  </a:extLst>
                </a:gridCol>
              </a:tblGrid>
              <a:tr h="306938">
                <a:tc>
                  <a:txBody>
                    <a:bodyPr/>
                    <a:lstStyle/>
                    <a:p>
                      <a:pPr algn="ctr"/>
                      <a:r>
                        <a:rPr lang="en-GB" sz="1200" b="1" dirty="0" smtClean="0"/>
                        <a:t>Electronic shell</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Max</a:t>
                      </a:r>
                      <a:r>
                        <a:rPr lang="en-GB" sz="1200" b="1" i="0" baseline="0" dirty="0" smtClean="0">
                          <a:solidFill>
                            <a:schemeClr val="accent2">
                              <a:lumMod val="75000"/>
                            </a:schemeClr>
                          </a:solidFill>
                        </a:rPr>
                        <a:t> number of </a:t>
                      </a:r>
                      <a:r>
                        <a:rPr lang="en-GB" sz="1200" b="1" i="0" dirty="0" smtClean="0">
                          <a:solidFill>
                            <a:schemeClr val="accent2">
                              <a:lumMod val="75000"/>
                            </a:schemeClr>
                          </a:solidFill>
                        </a:rPr>
                        <a:t> electrons</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0"/>
                  </a:ext>
                </a:extLst>
              </a:tr>
              <a:tr h="302466">
                <a:tc>
                  <a:txBody>
                    <a:bodyPr/>
                    <a:lstStyle/>
                    <a:p>
                      <a:pPr algn="ctr"/>
                      <a:r>
                        <a:rPr lang="en-GB" sz="1200" b="1" dirty="0" smtClean="0"/>
                        <a:t>1</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282431">
                <a:tc>
                  <a:txBody>
                    <a:bodyPr/>
                    <a:lstStyle/>
                    <a:p>
                      <a:pPr algn="ctr"/>
                      <a:r>
                        <a:rPr lang="en-GB" sz="1200" b="1" dirty="0" smtClean="0"/>
                        <a:t>2</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2"/>
                  </a:ext>
                </a:extLst>
              </a:tr>
              <a:tr h="290061">
                <a:tc>
                  <a:txBody>
                    <a:bodyPr/>
                    <a:lstStyle/>
                    <a:p>
                      <a:pPr algn="ctr"/>
                      <a:r>
                        <a:rPr lang="en-GB" sz="1200" b="1" dirty="0" smtClean="0"/>
                        <a:t>3</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8</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3"/>
                  </a:ext>
                </a:extLst>
              </a:tr>
              <a:tr h="290061">
                <a:tc>
                  <a:txBody>
                    <a:bodyPr/>
                    <a:lstStyle/>
                    <a:p>
                      <a:pPr algn="ctr"/>
                      <a:r>
                        <a:rPr lang="en-GB" sz="1200" b="1" dirty="0" smtClean="0"/>
                        <a:t>4</a:t>
                      </a: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accent2">
                              <a:lumMod val="75000"/>
                            </a:schemeClr>
                          </a:solidFill>
                        </a:rPr>
                        <a:t>2</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592" name="Straight Connector 591"/>
          <p:cNvCxnSpPr>
            <a:stCxn id="4" idx="0"/>
            <a:endCxn id="590" idx="2"/>
          </p:cNvCxnSpPr>
          <p:nvPr/>
        </p:nvCxnSpPr>
        <p:spPr>
          <a:xfrm flipH="1" flipV="1">
            <a:off x="5786670" y="3411250"/>
            <a:ext cx="257085" cy="79759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9" name="Straight Arrow Connector 598"/>
          <p:cNvCxnSpPr/>
          <p:nvPr/>
        </p:nvCxnSpPr>
        <p:spPr>
          <a:xfrm flipH="1" flipV="1">
            <a:off x="1000472" y="2664738"/>
            <a:ext cx="1917952" cy="261282"/>
          </a:xfrm>
          <a:prstGeom prst="straightConnector1">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65" name="Straight Connector 664"/>
          <p:cNvCxnSpPr>
            <a:stCxn id="353" idx="0"/>
            <a:endCxn id="376" idx="2"/>
          </p:cNvCxnSpPr>
          <p:nvPr/>
        </p:nvCxnSpPr>
        <p:spPr>
          <a:xfrm flipH="1" flipV="1">
            <a:off x="1456355" y="4247439"/>
            <a:ext cx="710857" cy="16188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0" name="Straight Connector 669"/>
          <p:cNvCxnSpPr>
            <a:stCxn id="590" idx="0"/>
            <a:endCxn id="591" idx="3"/>
          </p:cNvCxnSpPr>
          <p:nvPr/>
        </p:nvCxnSpPr>
        <p:spPr>
          <a:xfrm flipH="1">
            <a:off x="4999247" y="3411250"/>
            <a:ext cx="264203" cy="5674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73" name="Straight Connector 672"/>
          <p:cNvCxnSpPr>
            <a:stCxn id="4" idx="0"/>
            <a:endCxn id="177" idx="2"/>
          </p:cNvCxnSpPr>
          <p:nvPr/>
        </p:nvCxnSpPr>
        <p:spPr>
          <a:xfrm flipV="1">
            <a:off x="6043755" y="4011546"/>
            <a:ext cx="1019485" cy="19729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3720435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270727" y="3847329"/>
            <a:ext cx="1801059"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Atomic structure and periodic table part 2</a:t>
            </a:r>
            <a:endParaRPr lang="en-GB" sz="1800" dirty="0">
              <a:ea typeface="Verdana" panose="020B0604030504040204" pitchFamily="34" charset="0"/>
              <a:cs typeface="Verdana" panose="020B0604030504040204" pitchFamily="34" charset="0"/>
            </a:endParaRPr>
          </a:p>
        </p:txBody>
      </p:sp>
      <p:sp>
        <p:nvSpPr>
          <p:cNvPr id="5" name="TextBox 4"/>
          <p:cNvSpPr txBox="1"/>
          <p:nvPr/>
        </p:nvSpPr>
        <p:spPr>
          <a:xfrm>
            <a:off x="4691340" y="3239743"/>
            <a:ext cx="1023050"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Metals and non metals</a:t>
            </a:r>
            <a:endParaRPr lang="en-GB" sz="1400" b="1" dirty="0">
              <a:solidFill>
                <a:schemeClr val="accent2">
                  <a:lumMod val="50000"/>
                </a:schemeClr>
              </a:solidFill>
            </a:endParaRPr>
          </a:p>
        </p:txBody>
      </p:sp>
      <p:sp>
        <p:nvSpPr>
          <p:cNvPr id="6" name="TextBox 5"/>
          <p:cNvSpPr txBox="1"/>
          <p:nvPr/>
        </p:nvSpPr>
        <p:spPr>
          <a:xfrm>
            <a:off x="6221531" y="2137280"/>
            <a:ext cx="830997" cy="1169551"/>
          </a:xfrm>
          <a:prstGeom prst="rect">
            <a:avLst/>
          </a:prstGeom>
          <a:ln/>
        </p:spPr>
        <p:style>
          <a:lnRef idx="2">
            <a:schemeClr val="accent2"/>
          </a:lnRef>
          <a:fillRef idx="1">
            <a:schemeClr val="lt1"/>
          </a:fillRef>
          <a:effectRef idx="0">
            <a:schemeClr val="accent2"/>
          </a:effectRef>
          <a:fontRef idx="minor">
            <a:schemeClr val="dk1"/>
          </a:fontRef>
        </p:style>
        <p:txBody>
          <a:bodyPr vert="vert270" wrap="square" rtlCol="0">
            <a:spAutoFit/>
          </a:bodyPr>
          <a:lstStyle/>
          <a:p>
            <a:pPr algn="ctr"/>
            <a:r>
              <a:rPr lang="en-GB" sz="1400" b="1" dirty="0" smtClean="0">
                <a:solidFill>
                  <a:schemeClr val="accent2">
                    <a:lumMod val="50000"/>
                  </a:schemeClr>
                </a:solidFill>
              </a:rPr>
              <a:t>Development </a:t>
            </a:r>
          </a:p>
          <a:p>
            <a:pPr algn="ctr"/>
            <a:r>
              <a:rPr lang="en-GB" sz="1400" b="1" dirty="0" smtClean="0">
                <a:solidFill>
                  <a:schemeClr val="accent2">
                    <a:lumMod val="50000"/>
                  </a:schemeClr>
                </a:solidFill>
              </a:rPr>
              <a:t>of the Periodic table</a:t>
            </a:r>
            <a:endParaRPr lang="en-GB" sz="1400" b="1" dirty="0">
              <a:solidFill>
                <a:schemeClr val="accent2">
                  <a:lumMod val="50000"/>
                </a:schemeClr>
              </a:solidFill>
            </a:endParaRPr>
          </a:p>
        </p:txBody>
      </p:sp>
      <p:sp>
        <p:nvSpPr>
          <p:cNvPr id="7" name="TextBox 6"/>
          <p:cNvSpPr txBox="1"/>
          <p:nvPr/>
        </p:nvSpPr>
        <p:spPr>
          <a:xfrm>
            <a:off x="5567241" y="1465400"/>
            <a:ext cx="1118976"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The Periodic table</a:t>
            </a:r>
            <a:endParaRPr lang="en-GB" sz="1400" b="1" dirty="0">
              <a:solidFill>
                <a:schemeClr val="accent2">
                  <a:lumMod val="50000"/>
                </a:schemeClr>
              </a:solidFill>
            </a:endParaRPr>
          </a:p>
        </p:txBody>
      </p:sp>
      <p:sp>
        <p:nvSpPr>
          <p:cNvPr id="8" name="TextBox 7"/>
          <p:cNvSpPr txBox="1"/>
          <p:nvPr/>
        </p:nvSpPr>
        <p:spPr>
          <a:xfrm>
            <a:off x="5364765" y="5207806"/>
            <a:ext cx="806492" cy="307776"/>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0</a:t>
            </a:r>
            <a:endParaRPr lang="en-GB" sz="1400" b="1" dirty="0">
              <a:solidFill>
                <a:schemeClr val="accent2">
                  <a:lumMod val="50000"/>
                </a:schemeClr>
              </a:solidFill>
            </a:endParaRPr>
          </a:p>
        </p:txBody>
      </p:sp>
      <p:sp>
        <p:nvSpPr>
          <p:cNvPr id="9" name="TextBox 8"/>
          <p:cNvSpPr txBox="1"/>
          <p:nvPr/>
        </p:nvSpPr>
        <p:spPr>
          <a:xfrm rot="16200000">
            <a:off x="6898047" y="3890018"/>
            <a:ext cx="893902" cy="307777"/>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 1</a:t>
            </a:r>
            <a:endParaRPr lang="en-GB" sz="1400" b="1" dirty="0">
              <a:solidFill>
                <a:schemeClr val="accent2">
                  <a:lumMod val="50000"/>
                </a:schemeClr>
              </a:solidFill>
            </a:endParaRPr>
          </a:p>
        </p:txBody>
      </p:sp>
      <p:sp>
        <p:nvSpPr>
          <p:cNvPr id="10" name="TextBox 9"/>
          <p:cNvSpPr txBox="1"/>
          <p:nvPr/>
        </p:nvSpPr>
        <p:spPr>
          <a:xfrm rot="16200000">
            <a:off x="4217553" y="3905021"/>
            <a:ext cx="691945" cy="523220"/>
          </a:xfrm>
          <a:prstGeom prst="rect">
            <a:avLst/>
          </a:prstGeom>
          <a:ln/>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n-GB" sz="1400" b="1" dirty="0" smtClean="0">
                <a:solidFill>
                  <a:schemeClr val="accent2">
                    <a:lumMod val="50000"/>
                  </a:schemeClr>
                </a:solidFill>
              </a:rPr>
              <a:t>Group</a:t>
            </a:r>
          </a:p>
          <a:p>
            <a:pPr algn="ctr"/>
            <a:r>
              <a:rPr lang="en-GB" sz="1400" b="1" dirty="0" smtClean="0">
                <a:solidFill>
                  <a:schemeClr val="accent2">
                    <a:lumMod val="50000"/>
                  </a:schemeClr>
                </a:solidFill>
              </a:rPr>
              <a:t> 7</a:t>
            </a:r>
            <a:endParaRPr lang="en-GB" sz="1400" b="1" dirty="0">
              <a:solidFill>
                <a:schemeClr val="accent2">
                  <a:lumMod val="50000"/>
                </a:schemeClr>
              </a:solidFill>
            </a:endParaRPr>
          </a:p>
        </p:txBody>
      </p:sp>
      <p:grpSp>
        <p:nvGrpSpPr>
          <p:cNvPr id="12" name="Group 11">
            <a:extLst>
              <a:ext uri="{FF2B5EF4-FFF2-40B4-BE49-F238E27FC236}">
                <a16:creationId xmlns:a16="http://schemas.microsoft.com/office/drawing/2014/main" id="{1EFBEF0B-94BE-4C24-993E-74D4FF64DD7E}"/>
              </a:ext>
            </a:extLst>
          </p:cNvPr>
          <p:cNvGrpSpPr/>
          <p:nvPr/>
        </p:nvGrpSpPr>
        <p:grpSpPr>
          <a:xfrm>
            <a:off x="188896" y="423886"/>
            <a:ext cx="5314846" cy="2325326"/>
            <a:chOff x="446601" y="2411007"/>
            <a:chExt cx="8243374" cy="3610282"/>
          </a:xfrm>
        </p:grpSpPr>
        <p:grpSp>
          <p:nvGrpSpPr>
            <p:cNvPr id="13" name="Group 12">
              <a:extLst>
                <a:ext uri="{FF2B5EF4-FFF2-40B4-BE49-F238E27FC236}">
                  <a16:creationId xmlns:a16="http://schemas.microsoft.com/office/drawing/2014/main" id="{3B122F6E-7E62-4165-B8B7-63C1A2EF3D7A}"/>
                </a:ext>
              </a:extLst>
            </p:cNvPr>
            <p:cNvGrpSpPr/>
            <p:nvPr/>
          </p:nvGrpSpPr>
          <p:grpSpPr>
            <a:xfrm>
              <a:off x="446601" y="2411007"/>
              <a:ext cx="8243374" cy="3610282"/>
              <a:chOff x="446601" y="2411007"/>
              <a:chExt cx="8243374" cy="3610282"/>
            </a:xfrm>
          </p:grpSpPr>
          <p:grpSp>
            <p:nvGrpSpPr>
              <p:cNvPr id="23" name="Group 4">
                <a:extLst>
                  <a:ext uri="{FF2B5EF4-FFF2-40B4-BE49-F238E27FC236}">
                    <a16:creationId xmlns:a16="http://schemas.microsoft.com/office/drawing/2014/main" id="{606663DA-0D4F-4F4E-9561-2F7DA6490BE8}"/>
                  </a:ext>
                </a:extLst>
              </p:cNvPr>
              <p:cNvGrpSpPr>
                <a:grpSpLocks/>
              </p:cNvGrpSpPr>
              <p:nvPr/>
            </p:nvGrpSpPr>
            <p:grpSpPr bwMode="auto">
              <a:xfrm>
                <a:off x="460375" y="2820889"/>
                <a:ext cx="8229600" cy="3200400"/>
                <a:chOff x="279" y="1508"/>
                <a:chExt cx="5184" cy="2016"/>
              </a:xfrm>
            </p:grpSpPr>
            <p:sp>
              <p:nvSpPr>
                <p:cNvPr id="32" name="Rectangle 5">
                  <a:extLst>
                    <a:ext uri="{FF2B5EF4-FFF2-40B4-BE49-F238E27FC236}">
                      <a16:creationId xmlns:a16="http://schemas.microsoft.com/office/drawing/2014/main" id="{71194EAD-1AD0-47E7-B1CA-9EA5E45C6013}"/>
                    </a:ext>
                  </a:extLst>
                </p:cNvPr>
                <p:cNvSpPr>
                  <a:spLocks noChangeArrowheads="1"/>
                </p:cNvSpPr>
                <p:nvPr/>
              </p:nvSpPr>
              <p:spPr bwMode="auto">
                <a:xfrm>
                  <a:off x="279"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a:t>
                  </a:r>
                </a:p>
              </p:txBody>
            </p:sp>
            <p:sp>
              <p:nvSpPr>
                <p:cNvPr id="33" name="Rectangle 6">
                  <a:extLst>
                    <a:ext uri="{FF2B5EF4-FFF2-40B4-BE49-F238E27FC236}">
                      <a16:creationId xmlns:a16="http://schemas.microsoft.com/office/drawing/2014/main" id="{604C5882-AB38-4700-BA19-705E515000D4}"/>
                    </a:ext>
                  </a:extLst>
                </p:cNvPr>
                <p:cNvSpPr>
                  <a:spLocks noChangeArrowheads="1"/>
                </p:cNvSpPr>
                <p:nvPr/>
              </p:nvSpPr>
              <p:spPr bwMode="auto">
                <a:xfrm>
                  <a:off x="27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Li</a:t>
                  </a:r>
                </a:p>
              </p:txBody>
            </p:sp>
            <p:sp>
              <p:nvSpPr>
                <p:cNvPr id="34" name="Rectangle 7">
                  <a:extLst>
                    <a:ext uri="{FF2B5EF4-FFF2-40B4-BE49-F238E27FC236}">
                      <a16:creationId xmlns:a16="http://schemas.microsoft.com/office/drawing/2014/main" id="{DF80B2E6-0A19-450C-8B41-39941E9408A1}"/>
                    </a:ext>
                  </a:extLst>
                </p:cNvPr>
                <p:cNvSpPr>
                  <a:spLocks noChangeArrowheads="1"/>
                </p:cNvSpPr>
                <p:nvPr/>
              </p:nvSpPr>
              <p:spPr bwMode="auto">
                <a:xfrm>
                  <a:off x="27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a:t>
                  </a:r>
                </a:p>
              </p:txBody>
            </p:sp>
            <p:sp>
              <p:nvSpPr>
                <p:cNvPr id="35" name="Rectangle 8">
                  <a:extLst>
                    <a:ext uri="{FF2B5EF4-FFF2-40B4-BE49-F238E27FC236}">
                      <a16:creationId xmlns:a16="http://schemas.microsoft.com/office/drawing/2014/main" id="{4F6B2571-10E3-4E6E-8D56-27521FBBDB89}"/>
                    </a:ext>
                  </a:extLst>
                </p:cNvPr>
                <p:cNvSpPr>
                  <a:spLocks noChangeArrowheads="1"/>
                </p:cNvSpPr>
                <p:nvPr/>
              </p:nvSpPr>
              <p:spPr bwMode="auto">
                <a:xfrm>
                  <a:off x="279"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K</a:t>
                  </a:r>
                </a:p>
              </p:txBody>
            </p:sp>
            <p:sp>
              <p:nvSpPr>
                <p:cNvPr id="36" name="Rectangle 9">
                  <a:extLst>
                    <a:ext uri="{FF2B5EF4-FFF2-40B4-BE49-F238E27FC236}">
                      <a16:creationId xmlns:a16="http://schemas.microsoft.com/office/drawing/2014/main" id="{9D3E18D5-8DF9-454F-8EE1-420D4254FC70}"/>
                    </a:ext>
                  </a:extLst>
                </p:cNvPr>
                <p:cNvSpPr>
                  <a:spLocks noChangeArrowheads="1"/>
                </p:cNvSpPr>
                <p:nvPr/>
              </p:nvSpPr>
              <p:spPr bwMode="auto">
                <a:xfrm>
                  <a:off x="27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Rb</a:t>
                  </a:r>
                </a:p>
              </p:txBody>
            </p:sp>
            <p:sp>
              <p:nvSpPr>
                <p:cNvPr id="37" name="Rectangle 10">
                  <a:extLst>
                    <a:ext uri="{FF2B5EF4-FFF2-40B4-BE49-F238E27FC236}">
                      <a16:creationId xmlns:a16="http://schemas.microsoft.com/office/drawing/2014/main" id="{70B3F859-F6F7-4475-AB86-38615A27B242}"/>
                    </a:ext>
                  </a:extLst>
                </p:cNvPr>
                <p:cNvSpPr>
                  <a:spLocks noChangeArrowheads="1"/>
                </p:cNvSpPr>
                <p:nvPr/>
              </p:nvSpPr>
              <p:spPr bwMode="auto">
                <a:xfrm>
                  <a:off x="27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Cs</a:t>
                  </a:r>
                </a:p>
              </p:txBody>
            </p:sp>
            <p:sp>
              <p:nvSpPr>
                <p:cNvPr id="38" name="Rectangle 11">
                  <a:extLst>
                    <a:ext uri="{FF2B5EF4-FFF2-40B4-BE49-F238E27FC236}">
                      <a16:creationId xmlns:a16="http://schemas.microsoft.com/office/drawing/2014/main" id="{9938F7EF-49B1-461E-8588-5DE60BF92654}"/>
                    </a:ext>
                  </a:extLst>
                </p:cNvPr>
                <p:cNvSpPr>
                  <a:spLocks noChangeArrowheads="1"/>
                </p:cNvSpPr>
                <p:nvPr/>
              </p:nvSpPr>
              <p:spPr bwMode="auto">
                <a:xfrm>
                  <a:off x="27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Fr</a:t>
                  </a:r>
                </a:p>
              </p:txBody>
            </p:sp>
            <p:sp>
              <p:nvSpPr>
                <p:cNvPr id="39" name="Rectangle 12">
                  <a:extLst>
                    <a:ext uri="{FF2B5EF4-FFF2-40B4-BE49-F238E27FC236}">
                      <a16:creationId xmlns:a16="http://schemas.microsoft.com/office/drawing/2014/main" id="{E42F46C7-60E4-4EF8-86FF-C28AC206ED93}"/>
                    </a:ext>
                  </a:extLst>
                </p:cNvPr>
                <p:cNvSpPr>
                  <a:spLocks noChangeArrowheads="1"/>
                </p:cNvSpPr>
                <p:nvPr/>
              </p:nvSpPr>
              <p:spPr bwMode="auto">
                <a:xfrm>
                  <a:off x="567" y="179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Be</a:t>
                  </a:r>
                </a:p>
              </p:txBody>
            </p:sp>
            <p:sp>
              <p:nvSpPr>
                <p:cNvPr id="40" name="Rectangle 13">
                  <a:extLst>
                    <a:ext uri="{FF2B5EF4-FFF2-40B4-BE49-F238E27FC236}">
                      <a16:creationId xmlns:a16="http://schemas.microsoft.com/office/drawing/2014/main" id="{20D71D8A-84B9-4F0E-B9C4-A662E75FD114}"/>
                    </a:ext>
                  </a:extLst>
                </p:cNvPr>
                <p:cNvSpPr>
                  <a:spLocks noChangeArrowheads="1"/>
                </p:cNvSpPr>
                <p:nvPr/>
              </p:nvSpPr>
              <p:spPr bwMode="auto">
                <a:xfrm>
                  <a:off x="855"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Sc</a:t>
                  </a:r>
                  <a:endParaRPr lang="en-GB" sz="1400" dirty="0"/>
                </a:p>
              </p:txBody>
            </p:sp>
            <p:sp>
              <p:nvSpPr>
                <p:cNvPr id="41" name="Rectangle 14">
                  <a:extLst>
                    <a:ext uri="{FF2B5EF4-FFF2-40B4-BE49-F238E27FC236}">
                      <a16:creationId xmlns:a16="http://schemas.microsoft.com/office/drawing/2014/main" id="{26D62231-D1C3-43ED-92CF-0C8D326CEE51}"/>
                    </a:ext>
                  </a:extLst>
                </p:cNvPr>
                <p:cNvSpPr>
                  <a:spLocks noChangeArrowheads="1"/>
                </p:cNvSpPr>
                <p:nvPr/>
              </p:nvSpPr>
              <p:spPr bwMode="auto">
                <a:xfrm>
                  <a:off x="1143"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Ti</a:t>
                  </a:r>
                </a:p>
              </p:txBody>
            </p:sp>
            <p:sp>
              <p:nvSpPr>
                <p:cNvPr id="42" name="Rectangle 15">
                  <a:extLst>
                    <a:ext uri="{FF2B5EF4-FFF2-40B4-BE49-F238E27FC236}">
                      <a16:creationId xmlns:a16="http://schemas.microsoft.com/office/drawing/2014/main" id="{968F58A5-3BA3-4BFB-B323-36A48C2A6410}"/>
                    </a:ext>
                  </a:extLst>
                </p:cNvPr>
                <p:cNvSpPr>
                  <a:spLocks noChangeArrowheads="1"/>
                </p:cNvSpPr>
                <p:nvPr/>
              </p:nvSpPr>
              <p:spPr bwMode="auto">
                <a:xfrm>
                  <a:off x="567" y="2084"/>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Mg</a:t>
                  </a:r>
                </a:p>
              </p:txBody>
            </p:sp>
            <p:sp>
              <p:nvSpPr>
                <p:cNvPr id="43" name="Rectangle 16">
                  <a:extLst>
                    <a:ext uri="{FF2B5EF4-FFF2-40B4-BE49-F238E27FC236}">
                      <a16:creationId xmlns:a16="http://schemas.microsoft.com/office/drawing/2014/main" id="{77FE0D4B-8EC4-4862-8D76-FDD1C872EEDA}"/>
                    </a:ext>
                  </a:extLst>
                </p:cNvPr>
                <p:cNvSpPr>
                  <a:spLocks noChangeArrowheads="1"/>
                </p:cNvSpPr>
                <p:nvPr/>
              </p:nvSpPr>
              <p:spPr bwMode="auto">
                <a:xfrm>
                  <a:off x="1431"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V</a:t>
                  </a:r>
                </a:p>
              </p:txBody>
            </p:sp>
            <p:sp>
              <p:nvSpPr>
                <p:cNvPr id="44" name="Rectangle 17">
                  <a:extLst>
                    <a:ext uri="{FF2B5EF4-FFF2-40B4-BE49-F238E27FC236}">
                      <a16:creationId xmlns:a16="http://schemas.microsoft.com/office/drawing/2014/main" id="{2562E846-660F-4185-88FE-5DA877233740}"/>
                    </a:ext>
                  </a:extLst>
                </p:cNvPr>
                <p:cNvSpPr>
                  <a:spLocks noChangeArrowheads="1"/>
                </p:cNvSpPr>
                <p:nvPr/>
              </p:nvSpPr>
              <p:spPr bwMode="auto">
                <a:xfrm>
                  <a:off x="171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Cr</a:t>
                  </a:r>
                </a:p>
              </p:txBody>
            </p:sp>
            <p:sp>
              <p:nvSpPr>
                <p:cNvPr id="45" name="Rectangle 18">
                  <a:extLst>
                    <a:ext uri="{FF2B5EF4-FFF2-40B4-BE49-F238E27FC236}">
                      <a16:creationId xmlns:a16="http://schemas.microsoft.com/office/drawing/2014/main" id="{D28E218A-BE8A-4BA2-9141-5ED332B3A32C}"/>
                    </a:ext>
                  </a:extLst>
                </p:cNvPr>
                <p:cNvSpPr>
                  <a:spLocks noChangeArrowheads="1"/>
                </p:cNvSpPr>
                <p:nvPr/>
              </p:nvSpPr>
              <p:spPr bwMode="auto">
                <a:xfrm>
                  <a:off x="200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Mn</a:t>
                  </a:r>
                </a:p>
              </p:txBody>
            </p:sp>
            <p:sp>
              <p:nvSpPr>
                <p:cNvPr id="46" name="Rectangle 19">
                  <a:extLst>
                    <a:ext uri="{FF2B5EF4-FFF2-40B4-BE49-F238E27FC236}">
                      <a16:creationId xmlns:a16="http://schemas.microsoft.com/office/drawing/2014/main" id="{5C7169E9-1A17-4E82-B78F-0A63C8FC51DB}"/>
                    </a:ext>
                  </a:extLst>
                </p:cNvPr>
                <p:cNvSpPr>
                  <a:spLocks noChangeArrowheads="1"/>
                </p:cNvSpPr>
                <p:nvPr/>
              </p:nvSpPr>
              <p:spPr bwMode="auto">
                <a:xfrm>
                  <a:off x="229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Fe</a:t>
                  </a:r>
                </a:p>
              </p:txBody>
            </p:sp>
            <p:sp>
              <p:nvSpPr>
                <p:cNvPr id="47" name="Rectangle 20">
                  <a:extLst>
                    <a:ext uri="{FF2B5EF4-FFF2-40B4-BE49-F238E27FC236}">
                      <a16:creationId xmlns:a16="http://schemas.microsoft.com/office/drawing/2014/main" id="{F0FF2CB7-AD0B-4B4A-AB9C-854C0F19A4D6}"/>
                    </a:ext>
                  </a:extLst>
                </p:cNvPr>
                <p:cNvSpPr>
                  <a:spLocks noChangeArrowheads="1"/>
                </p:cNvSpPr>
                <p:nvPr/>
              </p:nvSpPr>
              <p:spPr bwMode="auto">
                <a:xfrm>
                  <a:off x="258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Co</a:t>
                  </a:r>
                </a:p>
              </p:txBody>
            </p:sp>
            <p:sp>
              <p:nvSpPr>
                <p:cNvPr id="48" name="Rectangle 21">
                  <a:extLst>
                    <a:ext uri="{FF2B5EF4-FFF2-40B4-BE49-F238E27FC236}">
                      <a16:creationId xmlns:a16="http://schemas.microsoft.com/office/drawing/2014/main" id="{52DA76F9-449A-4C9F-A391-47C1128A9D12}"/>
                    </a:ext>
                  </a:extLst>
                </p:cNvPr>
                <p:cNvSpPr>
                  <a:spLocks noChangeArrowheads="1"/>
                </p:cNvSpPr>
                <p:nvPr/>
              </p:nvSpPr>
              <p:spPr bwMode="auto">
                <a:xfrm>
                  <a:off x="287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Ni</a:t>
                  </a:r>
                </a:p>
              </p:txBody>
            </p:sp>
            <p:sp>
              <p:nvSpPr>
                <p:cNvPr id="49" name="Rectangle 22">
                  <a:extLst>
                    <a:ext uri="{FF2B5EF4-FFF2-40B4-BE49-F238E27FC236}">
                      <a16:creationId xmlns:a16="http://schemas.microsoft.com/office/drawing/2014/main" id="{E790F5E3-BA25-4B02-8BF4-DDC3A21AE834}"/>
                    </a:ext>
                  </a:extLst>
                </p:cNvPr>
                <p:cNvSpPr>
                  <a:spLocks noChangeArrowheads="1"/>
                </p:cNvSpPr>
                <p:nvPr/>
              </p:nvSpPr>
              <p:spPr bwMode="auto">
                <a:xfrm>
                  <a:off x="315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Cu</a:t>
                  </a:r>
                </a:p>
              </p:txBody>
            </p:sp>
            <p:sp>
              <p:nvSpPr>
                <p:cNvPr id="50" name="Rectangle 23">
                  <a:extLst>
                    <a:ext uri="{FF2B5EF4-FFF2-40B4-BE49-F238E27FC236}">
                      <a16:creationId xmlns:a16="http://schemas.microsoft.com/office/drawing/2014/main" id="{ACFC98F0-FDE8-4EFF-9B9E-DEE1598125AC}"/>
                    </a:ext>
                  </a:extLst>
                </p:cNvPr>
                <p:cNvSpPr>
                  <a:spLocks noChangeArrowheads="1"/>
                </p:cNvSpPr>
                <p:nvPr/>
              </p:nvSpPr>
              <p:spPr bwMode="auto">
                <a:xfrm>
                  <a:off x="344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Zn</a:t>
                  </a:r>
                </a:p>
              </p:txBody>
            </p:sp>
            <p:sp>
              <p:nvSpPr>
                <p:cNvPr id="51" name="Rectangle 24">
                  <a:extLst>
                    <a:ext uri="{FF2B5EF4-FFF2-40B4-BE49-F238E27FC236}">
                      <a16:creationId xmlns:a16="http://schemas.microsoft.com/office/drawing/2014/main" id="{4110E2CC-3034-4073-8287-D23B530C3186}"/>
                    </a:ext>
                  </a:extLst>
                </p:cNvPr>
                <p:cNvSpPr>
                  <a:spLocks noChangeArrowheads="1"/>
                </p:cNvSpPr>
                <p:nvPr/>
              </p:nvSpPr>
              <p:spPr bwMode="auto">
                <a:xfrm>
                  <a:off x="373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Ga</a:t>
                  </a:r>
                </a:p>
              </p:txBody>
            </p:sp>
            <p:sp>
              <p:nvSpPr>
                <p:cNvPr id="52" name="Rectangle 25">
                  <a:extLst>
                    <a:ext uri="{FF2B5EF4-FFF2-40B4-BE49-F238E27FC236}">
                      <a16:creationId xmlns:a16="http://schemas.microsoft.com/office/drawing/2014/main" id="{562F726E-94AC-42DC-80EE-4F00CD39846E}"/>
                    </a:ext>
                  </a:extLst>
                </p:cNvPr>
                <p:cNvSpPr>
                  <a:spLocks noChangeArrowheads="1"/>
                </p:cNvSpPr>
                <p:nvPr/>
              </p:nvSpPr>
              <p:spPr bwMode="auto">
                <a:xfrm>
                  <a:off x="4023"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Ge</a:t>
                  </a:r>
                </a:p>
              </p:txBody>
            </p:sp>
            <p:sp>
              <p:nvSpPr>
                <p:cNvPr id="53" name="Rectangle 26">
                  <a:extLst>
                    <a:ext uri="{FF2B5EF4-FFF2-40B4-BE49-F238E27FC236}">
                      <a16:creationId xmlns:a16="http://schemas.microsoft.com/office/drawing/2014/main" id="{DA25FE35-A83A-48B9-8304-AB6A46B33575}"/>
                    </a:ext>
                  </a:extLst>
                </p:cNvPr>
                <p:cNvSpPr>
                  <a:spLocks noChangeArrowheads="1"/>
                </p:cNvSpPr>
                <p:nvPr/>
              </p:nvSpPr>
              <p:spPr bwMode="auto">
                <a:xfrm>
                  <a:off x="4599"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Se</a:t>
                  </a:r>
                </a:p>
              </p:txBody>
            </p:sp>
            <p:sp>
              <p:nvSpPr>
                <p:cNvPr id="54" name="Rectangle 27">
                  <a:extLst>
                    <a:ext uri="{FF2B5EF4-FFF2-40B4-BE49-F238E27FC236}">
                      <a16:creationId xmlns:a16="http://schemas.microsoft.com/office/drawing/2014/main" id="{9BC1A614-3AD9-4490-ACEA-70344644FAA7}"/>
                    </a:ext>
                  </a:extLst>
                </p:cNvPr>
                <p:cNvSpPr>
                  <a:spLocks noChangeArrowheads="1"/>
                </p:cNvSpPr>
                <p:nvPr/>
              </p:nvSpPr>
              <p:spPr bwMode="auto">
                <a:xfrm>
                  <a:off x="4887"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Br</a:t>
                  </a:r>
                </a:p>
              </p:txBody>
            </p:sp>
            <p:sp>
              <p:nvSpPr>
                <p:cNvPr id="55" name="Rectangle 28">
                  <a:extLst>
                    <a:ext uri="{FF2B5EF4-FFF2-40B4-BE49-F238E27FC236}">
                      <a16:creationId xmlns:a16="http://schemas.microsoft.com/office/drawing/2014/main" id="{3C29D05F-3E42-471A-9D6D-D11A3EF5560A}"/>
                    </a:ext>
                  </a:extLst>
                </p:cNvPr>
                <p:cNvSpPr>
                  <a:spLocks noChangeArrowheads="1"/>
                </p:cNvSpPr>
                <p:nvPr/>
              </p:nvSpPr>
              <p:spPr bwMode="auto">
                <a:xfrm>
                  <a:off x="567" y="2372"/>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a:t>
                  </a:r>
                </a:p>
              </p:txBody>
            </p:sp>
            <p:sp>
              <p:nvSpPr>
                <p:cNvPr id="56" name="Rectangle 29">
                  <a:extLst>
                    <a:ext uri="{FF2B5EF4-FFF2-40B4-BE49-F238E27FC236}">
                      <a16:creationId xmlns:a16="http://schemas.microsoft.com/office/drawing/2014/main" id="{ABF9ACCD-E458-4BC9-8D31-F3CDF764392E}"/>
                    </a:ext>
                  </a:extLst>
                </p:cNvPr>
                <p:cNvSpPr>
                  <a:spLocks noChangeArrowheads="1"/>
                </p:cNvSpPr>
                <p:nvPr/>
              </p:nvSpPr>
              <p:spPr bwMode="auto">
                <a:xfrm>
                  <a:off x="5175"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Kr</a:t>
                  </a:r>
                </a:p>
              </p:txBody>
            </p:sp>
            <p:sp>
              <p:nvSpPr>
                <p:cNvPr id="57" name="Rectangle 30">
                  <a:extLst>
                    <a:ext uri="{FF2B5EF4-FFF2-40B4-BE49-F238E27FC236}">
                      <a16:creationId xmlns:a16="http://schemas.microsoft.com/office/drawing/2014/main" id="{0987B47F-DACB-403B-B47E-E1DD854A87A9}"/>
                    </a:ext>
                  </a:extLst>
                </p:cNvPr>
                <p:cNvSpPr>
                  <a:spLocks noChangeArrowheads="1"/>
                </p:cNvSpPr>
                <p:nvPr/>
              </p:nvSpPr>
              <p:spPr bwMode="auto">
                <a:xfrm>
                  <a:off x="85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Y</a:t>
                  </a:r>
                </a:p>
              </p:txBody>
            </p:sp>
            <p:sp>
              <p:nvSpPr>
                <p:cNvPr id="58" name="Rectangle 31">
                  <a:extLst>
                    <a:ext uri="{FF2B5EF4-FFF2-40B4-BE49-F238E27FC236}">
                      <a16:creationId xmlns:a16="http://schemas.microsoft.com/office/drawing/2014/main" id="{410BE6FF-9103-44F0-8030-DECA48FB269D}"/>
                    </a:ext>
                  </a:extLst>
                </p:cNvPr>
                <p:cNvSpPr>
                  <a:spLocks noChangeArrowheads="1"/>
                </p:cNvSpPr>
                <p:nvPr/>
              </p:nvSpPr>
              <p:spPr bwMode="auto">
                <a:xfrm>
                  <a:off x="114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Zr</a:t>
                  </a:r>
                </a:p>
              </p:txBody>
            </p:sp>
            <p:sp>
              <p:nvSpPr>
                <p:cNvPr id="59" name="Rectangle 32">
                  <a:extLst>
                    <a:ext uri="{FF2B5EF4-FFF2-40B4-BE49-F238E27FC236}">
                      <a16:creationId xmlns:a16="http://schemas.microsoft.com/office/drawing/2014/main" id="{B6CA1720-763A-4D67-895B-383402E40C4A}"/>
                    </a:ext>
                  </a:extLst>
                </p:cNvPr>
                <p:cNvSpPr>
                  <a:spLocks noChangeArrowheads="1"/>
                </p:cNvSpPr>
                <p:nvPr/>
              </p:nvSpPr>
              <p:spPr bwMode="auto">
                <a:xfrm>
                  <a:off x="143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Nb</a:t>
                  </a:r>
                </a:p>
              </p:txBody>
            </p:sp>
            <p:sp>
              <p:nvSpPr>
                <p:cNvPr id="60" name="Rectangle 33">
                  <a:extLst>
                    <a:ext uri="{FF2B5EF4-FFF2-40B4-BE49-F238E27FC236}">
                      <a16:creationId xmlns:a16="http://schemas.microsoft.com/office/drawing/2014/main" id="{A0581431-92EF-42AE-A021-ED10A26934AD}"/>
                    </a:ext>
                  </a:extLst>
                </p:cNvPr>
                <p:cNvSpPr>
                  <a:spLocks noChangeArrowheads="1"/>
                </p:cNvSpPr>
                <p:nvPr/>
              </p:nvSpPr>
              <p:spPr bwMode="auto">
                <a:xfrm>
                  <a:off x="171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Mo</a:t>
                  </a:r>
                </a:p>
              </p:txBody>
            </p:sp>
            <p:sp>
              <p:nvSpPr>
                <p:cNvPr id="61" name="Rectangle 34">
                  <a:extLst>
                    <a:ext uri="{FF2B5EF4-FFF2-40B4-BE49-F238E27FC236}">
                      <a16:creationId xmlns:a16="http://schemas.microsoft.com/office/drawing/2014/main" id="{F1B9A297-BB95-4B3F-9D24-8675B69AAB5B}"/>
                    </a:ext>
                  </a:extLst>
                </p:cNvPr>
                <p:cNvSpPr>
                  <a:spLocks noChangeArrowheads="1"/>
                </p:cNvSpPr>
                <p:nvPr/>
              </p:nvSpPr>
              <p:spPr bwMode="auto">
                <a:xfrm>
                  <a:off x="200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Tc</a:t>
                  </a:r>
                </a:p>
              </p:txBody>
            </p:sp>
            <p:sp>
              <p:nvSpPr>
                <p:cNvPr id="62" name="Rectangle 35">
                  <a:extLst>
                    <a:ext uri="{FF2B5EF4-FFF2-40B4-BE49-F238E27FC236}">
                      <a16:creationId xmlns:a16="http://schemas.microsoft.com/office/drawing/2014/main" id="{773FEC91-DBFC-4CD5-987A-7F04228F6668}"/>
                    </a:ext>
                  </a:extLst>
                </p:cNvPr>
                <p:cNvSpPr>
                  <a:spLocks noChangeArrowheads="1"/>
                </p:cNvSpPr>
                <p:nvPr/>
              </p:nvSpPr>
              <p:spPr bwMode="auto">
                <a:xfrm>
                  <a:off x="229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Ru</a:t>
                  </a:r>
                </a:p>
              </p:txBody>
            </p:sp>
            <p:sp>
              <p:nvSpPr>
                <p:cNvPr id="63" name="Rectangle 36">
                  <a:extLst>
                    <a:ext uri="{FF2B5EF4-FFF2-40B4-BE49-F238E27FC236}">
                      <a16:creationId xmlns:a16="http://schemas.microsoft.com/office/drawing/2014/main" id="{F7C46C36-C8E0-4390-AB86-ABC79EE729D9}"/>
                    </a:ext>
                  </a:extLst>
                </p:cNvPr>
                <p:cNvSpPr>
                  <a:spLocks noChangeArrowheads="1"/>
                </p:cNvSpPr>
                <p:nvPr/>
              </p:nvSpPr>
              <p:spPr bwMode="auto">
                <a:xfrm>
                  <a:off x="287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Pd</a:t>
                  </a:r>
                </a:p>
              </p:txBody>
            </p:sp>
            <p:sp>
              <p:nvSpPr>
                <p:cNvPr id="64" name="Rectangle 37">
                  <a:extLst>
                    <a:ext uri="{FF2B5EF4-FFF2-40B4-BE49-F238E27FC236}">
                      <a16:creationId xmlns:a16="http://schemas.microsoft.com/office/drawing/2014/main" id="{E1920994-CF1E-4406-989B-3B425F04C462}"/>
                    </a:ext>
                  </a:extLst>
                </p:cNvPr>
                <p:cNvSpPr>
                  <a:spLocks noChangeArrowheads="1"/>
                </p:cNvSpPr>
                <p:nvPr/>
              </p:nvSpPr>
              <p:spPr bwMode="auto">
                <a:xfrm>
                  <a:off x="315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Ag</a:t>
                  </a:r>
                </a:p>
              </p:txBody>
            </p:sp>
            <p:sp>
              <p:nvSpPr>
                <p:cNvPr id="65" name="Rectangle 38">
                  <a:extLst>
                    <a:ext uri="{FF2B5EF4-FFF2-40B4-BE49-F238E27FC236}">
                      <a16:creationId xmlns:a16="http://schemas.microsoft.com/office/drawing/2014/main" id="{E3878312-E385-4983-A9CC-A7DB39B0CE9D}"/>
                    </a:ext>
                  </a:extLst>
                </p:cNvPr>
                <p:cNvSpPr>
                  <a:spLocks noChangeArrowheads="1"/>
                </p:cNvSpPr>
                <p:nvPr/>
              </p:nvSpPr>
              <p:spPr bwMode="auto">
                <a:xfrm>
                  <a:off x="344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Cd</a:t>
                  </a:r>
                </a:p>
              </p:txBody>
            </p:sp>
            <p:sp>
              <p:nvSpPr>
                <p:cNvPr id="66" name="Rectangle 39">
                  <a:extLst>
                    <a:ext uri="{FF2B5EF4-FFF2-40B4-BE49-F238E27FC236}">
                      <a16:creationId xmlns:a16="http://schemas.microsoft.com/office/drawing/2014/main" id="{A60818AE-64E6-4A0A-8FF2-181D591A5318}"/>
                    </a:ext>
                  </a:extLst>
                </p:cNvPr>
                <p:cNvSpPr>
                  <a:spLocks noChangeArrowheads="1"/>
                </p:cNvSpPr>
                <p:nvPr/>
              </p:nvSpPr>
              <p:spPr bwMode="auto">
                <a:xfrm>
                  <a:off x="373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In</a:t>
                  </a:r>
                </a:p>
              </p:txBody>
            </p:sp>
            <p:sp>
              <p:nvSpPr>
                <p:cNvPr id="67" name="Rectangle 40">
                  <a:extLst>
                    <a:ext uri="{FF2B5EF4-FFF2-40B4-BE49-F238E27FC236}">
                      <a16:creationId xmlns:a16="http://schemas.microsoft.com/office/drawing/2014/main" id="{B9F2464F-F400-4CC1-B265-249FEAA355E2}"/>
                    </a:ext>
                  </a:extLst>
                </p:cNvPr>
                <p:cNvSpPr>
                  <a:spLocks noChangeArrowheads="1"/>
                </p:cNvSpPr>
                <p:nvPr/>
              </p:nvSpPr>
              <p:spPr bwMode="auto">
                <a:xfrm>
                  <a:off x="402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Sn</a:t>
                  </a:r>
                </a:p>
              </p:txBody>
            </p:sp>
            <p:sp>
              <p:nvSpPr>
                <p:cNvPr id="68" name="Rectangle 41">
                  <a:extLst>
                    <a:ext uri="{FF2B5EF4-FFF2-40B4-BE49-F238E27FC236}">
                      <a16:creationId xmlns:a16="http://schemas.microsoft.com/office/drawing/2014/main" id="{DEDC90DB-469E-47C0-8447-F1F8C279BBFB}"/>
                    </a:ext>
                  </a:extLst>
                </p:cNvPr>
                <p:cNvSpPr>
                  <a:spLocks noChangeArrowheads="1"/>
                </p:cNvSpPr>
                <p:nvPr/>
              </p:nvSpPr>
              <p:spPr bwMode="auto">
                <a:xfrm>
                  <a:off x="4311"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Sb</a:t>
                  </a:r>
                </a:p>
              </p:txBody>
            </p:sp>
            <p:sp>
              <p:nvSpPr>
                <p:cNvPr id="69" name="Rectangle 42">
                  <a:extLst>
                    <a:ext uri="{FF2B5EF4-FFF2-40B4-BE49-F238E27FC236}">
                      <a16:creationId xmlns:a16="http://schemas.microsoft.com/office/drawing/2014/main" id="{90F58CCC-F981-4511-92C4-B93D8831680A}"/>
                    </a:ext>
                  </a:extLst>
                </p:cNvPr>
                <p:cNvSpPr>
                  <a:spLocks noChangeArrowheads="1"/>
                </p:cNvSpPr>
                <p:nvPr/>
              </p:nvSpPr>
              <p:spPr bwMode="auto">
                <a:xfrm>
                  <a:off x="567" y="2660"/>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Sr</a:t>
                  </a:r>
                  <a:endParaRPr lang="en-GB" sz="1400" dirty="0"/>
                </a:p>
              </p:txBody>
            </p:sp>
            <p:sp>
              <p:nvSpPr>
                <p:cNvPr id="70" name="Rectangle 43">
                  <a:extLst>
                    <a:ext uri="{FF2B5EF4-FFF2-40B4-BE49-F238E27FC236}">
                      <a16:creationId xmlns:a16="http://schemas.microsoft.com/office/drawing/2014/main" id="{CBF22DE2-309F-401F-93AA-C813F32BD188}"/>
                    </a:ext>
                  </a:extLst>
                </p:cNvPr>
                <p:cNvSpPr>
                  <a:spLocks noChangeArrowheads="1"/>
                </p:cNvSpPr>
                <p:nvPr/>
              </p:nvSpPr>
              <p:spPr bwMode="auto">
                <a:xfrm>
                  <a:off x="4599"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Te</a:t>
                  </a:r>
                </a:p>
              </p:txBody>
            </p:sp>
            <p:sp>
              <p:nvSpPr>
                <p:cNvPr id="71" name="Rectangle 44">
                  <a:extLst>
                    <a:ext uri="{FF2B5EF4-FFF2-40B4-BE49-F238E27FC236}">
                      <a16:creationId xmlns:a16="http://schemas.microsoft.com/office/drawing/2014/main" id="{5461B94D-CE27-4C64-9AE0-A6C1E2D8A7E8}"/>
                    </a:ext>
                  </a:extLst>
                </p:cNvPr>
                <p:cNvSpPr>
                  <a:spLocks noChangeArrowheads="1"/>
                </p:cNvSpPr>
                <p:nvPr/>
              </p:nvSpPr>
              <p:spPr bwMode="auto">
                <a:xfrm>
                  <a:off x="2583"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Rh</a:t>
                  </a:r>
                </a:p>
              </p:txBody>
            </p:sp>
            <p:sp>
              <p:nvSpPr>
                <p:cNvPr id="72" name="Rectangle 45">
                  <a:extLst>
                    <a:ext uri="{FF2B5EF4-FFF2-40B4-BE49-F238E27FC236}">
                      <a16:creationId xmlns:a16="http://schemas.microsoft.com/office/drawing/2014/main" id="{400FCBED-1FD6-46F0-BCA6-576C15526599}"/>
                    </a:ext>
                  </a:extLst>
                </p:cNvPr>
                <p:cNvSpPr>
                  <a:spLocks noChangeArrowheads="1"/>
                </p:cNvSpPr>
                <p:nvPr/>
              </p:nvSpPr>
              <p:spPr bwMode="auto">
                <a:xfrm>
                  <a:off x="567" y="2948"/>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Ba</a:t>
                  </a:r>
                </a:p>
              </p:txBody>
            </p:sp>
            <p:sp>
              <p:nvSpPr>
                <p:cNvPr id="73" name="Rectangle 46">
                  <a:extLst>
                    <a:ext uri="{FF2B5EF4-FFF2-40B4-BE49-F238E27FC236}">
                      <a16:creationId xmlns:a16="http://schemas.microsoft.com/office/drawing/2014/main" id="{B38CB5BB-D320-47EE-BE1A-DF368895BB1F}"/>
                    </a:ext>
                  </a:extLst>
                </p:cNvPr>
                <p:cNvSpPr>
                  <a:spLocks noChangeArrowheads="1"/>
                </p:cNvSpPr>
                <p:nvPr/>
              </p:nvSpPr>
              <p:spPr bwMode="auto">
                <a:xfrm>
                  <a:off x="114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Hf</a:t>
                  </a:r>
                </a:p>
              </p:txBody>
            </p:sp>
            <p:sp>
              <p:nvSpPr>
                <p:cNvPr id="74" name="Rectangle 47">
                  <a:extLst>
                    <a:ext uri="{FF2B5EF4-FFF2-40B4-BE49-F238E27FC236}">
                      <a16:creationId xmlns:a16="http://schemas.microsoft.com/office/drawing/2014/main" id="{CDBC38F6-86F0-47E3-B78E-2F034F9F4FB6}"/>
                    </a:ext>
                  </a:extLst>
                </p:cNvPr>
                <p:cNvSpPr>
                  <a:spLocks noChangeArrowheads="1"/>
                </p:cNvSpPr>
                <p:nvPr/>
              </p:nvSpPr>
              <p:spPr bwMode="auto">
                <a:xfrm>
                  <a:off x="143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Ta</a:t>
                  </a:r>
                </a:p>
              </p:txBody>
            </p:sp>
            <p:sp>
              <p:nvSpPr>
                <p:cNvPr id="75" name="Rectangle 48">
                  <a:extLst>
                    <a:ext uri="{FF2B5EF4-FFF2-40B4-BE49-F238E27FC236}">
                      <a16:creationId xmlns:a16="http://schemas.microsoft.com/office/drawing/2014/main" id="{294CD475-3E20-4266-B6B5-F27920F3DB3D}"/>
                    </a:ext>
                  </a:extLst>
                </p:cNvPr>
                <p:cNvSpPr>
                  <a:spLocks noChangeArrowheads="1"/>
                </p:cNvSpPr>
                <p:nvPr/>
              </p:nvSpPr>
              <p:spPr bwMode="auto">
                <a:xfrm>
                  <a:off x="171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W</a:t>
                  </a:r>
                </a:p>
              </p:txBody>
            </p:sp>
            <p:sp>
              <p:nvSpPr>
                <p:cNvPr id="76" name="Rectangle 49">
                  <a:extLst>
                    <a:ext uri="{FF2B5EF4-FFF2-40B4-BE49-F238E27FC236}">
                      <a16:creationId xmlns:a16="http://schemas.microsoft.com/office/drawing/2014/main" id="{3B062F8B-9657-456A-9F9D-65FF8AEA7AAB}"/>
                    </a:ext>
                  </a:extLst>
                </p:cNvPr>
                <p:cNvSpPr>
                  <a:spLocks noChangeArrowheads="1"/>
                </p:cNvSpPr>
                <p:nvPr/>
              </p:nvSpPr>
              <p:spPr bwMode="auto">
                <a:xfrm>
                  <a:off x="200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Re</a:t>
                  </a:r>
                </a:p>
              </p:txBody>
            </p:sp>
            <p:sp>
              <p:nvSpPr>
                <p:cNvPr id="77" name="Rectangle 50">
                  <a:extLst>
                    <a:ext uri="{FF2B5EF4-FFF2-40B4-BE49-F238E27FC236}">
                      <a16:creationId xmlns:a16="http://schemas.microsoft.com/office/drawing/2014/main" id="{DAB6BF35-7FAE-418A-BA63-B40AD0086936}"/>
                    </a:ext>
                  </a:extLst>
                </p:cNvPr>
                <p:cNvSpPr>
                  <a:spLocks noChangeArrowheads="1"/>
                </p:cNvSpPr>
                <p:nvPr/>
              </p:nvSpPr>
              <p:spPr bwMode="auto">
                <a:xfrm>
                  <a:off x="229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Os</a:t>
                  </a:r>
                </a:p>
              </p:txBody>
            </p:sp>
            <p:sp>
              <p:nvSpPr>
                <p:cNvPr id="78" name="Rectangle 51">
                  <a:extLst>
                    <a:ext uri="{FF2B5EF4-FFF2-40B4-BE49-F238E27FC236}">
                      <a16:creationId xmlns:a16="http://schemas.microsoft.com/office/drawing/2014/main" id="{4F337824-9474-402D-9FE6-EDB918907565}"/>
                    </a:ext>
                  </a:extLst>
                </p:cNvPr>
                <p:cNvSpPr>
                  <a:spLocks noChangeArrowheads="1"/>
                </p:cNvSpPr>
                <p:nvPr/>
              </p:nvSpPr>
              <p:spPr bwMode="auto">
                <a:xfrm>
                  <a:off x="258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Ir</a:t>
                  </a:r>
                </a:p>
              </p:txBody>
            </p:sp>
            <p:sp>
              <p:nvSpPr>
                <p:cNvPr id="79" name="Rectangle 52">
                  <a:extLst>
                    <a:ext uri="{FF2B5EF4-FFF2-40B4-BE49-F238E27FC236}">
                      <a16:creationId xmlns:a16="http://schemas.microsoft.com/office/drawing/2014/main" id="{E8C0C240-2E09-4B99-B94E-2BF1306B166D}"/>
                    </a:ext>
                  </a:extLst>
                </p:cNvPr>
                <p:cNvSpPr>
                  <a:spLocks noChangeArrowheads="1"/>
                </p:cNvSpPr>
                <p:nvPr/>
              </p:nvSpPr>
              <p:spPr bwMode="auto">
                <a:xfrm>
                  <a:off x="315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Au</a:t>
                  </a:r>
                </a:p>
              </p:txBody>
            </p:sp>
            <p:sp>
              <p:nvSpPr>
                <p:cNvPr id="80" name="Rectangle 53">
                  <a:extLst>
                    <a:ext uri="{FF2B5EF4-FFF2-40B4-BE49-F238E27FC236}">
                      <a16:creationId xmlns:a16="http://schemas.microsoft.com/office/drawing/2014/main" id="{30141B3F-0EF8-4848-8EFF-6C9A403EBD02}"/>
                    </a:ext>
                  </a:extLst>
                </p:cNvPr>
                <p:cNvSpPr>
                  <a:spLocks noChangeArrowheads="1"/>
                </p:cNvSpPr>
                <p:nvPr/>
              </p:nvSpPr>
              <p:spPr bwMode="auto">
                <a:xfrm>
                  <a:off x="344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Hg</a:t>
                  </a:r>
                </a:p>
              </p:txBody>
            </p:sp>
            <p:sp>
              <p:nvSpPr>
                <p:cNvPr id="81" name="Rectangle 54">
                  <a:extLst>
                    <a:ext uri="{FF2B5EF4-FFF2-40B4-BE49-F238E27FC236}">
                      <a16:creationId xmlns:a16="http://schemas.microsoft.com/office/drawing/2014/main" id="{5424B756-2F3E-4576-A7B8-4DC6B396E307}"/>
                    </a:ext>
                  </a:extLst>
                </p:cNvPr>
                <p:cNvSpPr>
                  <a:spLocks noChangeArrowheads="1"/>
                </p:cNvSpPr>
                <p:nvPr/>
              </p:nvSpPr>
              <p:spPr bwMode="auto">
                <a:xfrm>
                  <a:off x="373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Tl</a:t>
                  </a:r>
                </a:p>
              </p:txBody>
            </p:sp>
            <p:sp>
              <p:nvSpPr>
                <p:cNvPr id="82" name="Rectangle 55">
                  <a:extLst>
                    <a:ext uri="{FF2B5EF4-FFF2-40B4-BE49-F238E27FC236}">
                      <a16:creationId xmlns:a16="http://schemas.microsoft.com/office/drawing/2014/main" id="{1747150F-57AC-43E8-ACEC-D04F70C6019C}"/>
                    </a:ext>
                  </a:extLst>
                </p:cNvPr>
                <p:cNvSpPr>
                  <a:spLocks noChangeArrowheads="1"/>
                </p:cNvSpPr>
                <p:nvPr/>
              </p:nvSpPr>
              <p:spPr bwMode="auto">
                <a:xfrm>
                  <a:off x="4023"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err="1"/>
                    <a:t>Pb</a:t>
                  </a:r>
                  <a:endParaRPr lang="en-GB" sz="1400" dirty="0"/>
                </a:p>
              </p:txBody>
            </p:sp>
            <p:sp>
              <p:nvSpPr>
                <p:cNvPr id="83" name="Rectangle 56">
                  <a:extLst>
                    <a:ext uri="{FF2B5EF4-FFF2-40B4-BE49-F238E27FC236}">
                      <a16:creationId xmlns:a16="http://schemas.microsoft.com/office/drawing/2014/main" id="{7C8A98EF-765B-4BA9-9BF1-6203F2C7392E}"/>
                    </a:ext>
                  </a:extLst>
                </p:cNvPr>
                <p:cNvSpPr>
                  <a:spLocks noChangeArrowheads="1"/>
                </p:cNvSpPr>
                <p:nvPr/>
              </p:nvSpPr>
              <p:spPr bwMode="auto">
                <a:xfrm>
                  <a:off x="431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Bi</a:t>
                  </a:r>
                </a:p>
              </p:txBody>
            </p:sp>
            <p:sp>
              <p:nvSpPr>
                <p:cNvPr id="84" name="Rectangle 57">
                  <a:extLst>
                    <a:ext uri="{FF2B5EF4-FFF2-40B4-BE49-F238E27FC236}">
                      <a16:creationId xmlns:a16="http://schemas.microsoft.com/office/drawing/2014/main" id="{BE5D2102-4895-4AAD-BA89-251B35D4F829}"/>
                    </a:ext>
                  </a:extLst>
                </p:cNvPr>
                <p:cNvSpPr>
                  <a:spLocks noChangeArrowheads="1"/>
                </p:cNvSpPr>
                <p:nvPr/>
              </p:nvSpPr>
              <p:spPr bwMode="auto">
                <a:xfrm>
                  <a:off x="4599"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Po</a:t>
                  </a:r>
                </a:p>
              </p:txBody>
            </p:sp>
            <p:sp>
              <p:nvSpPr>
                <p:cNvPr id="85" name="Rectangle 58">
                  <a:extLst>
                    <a:ext uri="{FF2B5EF4-FFF2-40B4-BE49-F238E27FC236}">
                      <a16:creationId xmlns:a16="http://schemas.microsoft.com/office/drawing/2014/main" id="{7B3BFE8A-6DEE-48F8-8FC4-76B4972C6A6B}"/>
                    </a:ext>
                  </a:extLst>
                </p:cNvPr>
                <p:cNvSpPr>
                  <a:spLocks noChangeArrowheads="1"/>
                </p:cNvSpPr>
                <p:nvPr/>
              </p:nvSpPr>
              <p:spPr bwMode="auto">
                <a:xfrm>
                  <a:off x="85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La</a:t>
                  </a:r>
                </a:p>
              </p:txBody>
            </p:sp>
            <p:sp>
              <p:nvSpPr>
                <p:cNvPr id="86" name="Rectangle 59">
                  <a:extLst>
                    <a:ext uri="{FF2B5EF4-FFF2-40B4-BE49-F238E27FC236}">
                      <a16:creationId xmlns:a16="http://schemas.microsoft.com/office/drawing/2014/main" id="{D127BE60-71D4-4A42-B802-F385BBD5F89F}"/>
                    </a:ext>
                  </a:extLst>
                </p:cNvPr>
                <p:cNvSpPr>
                  <a:spLocks noChangeArrowheads="1"/>
                </p:cNvSpPr>
                <p:nvPr/>
              </p:nvSpPr>
              <p:spPr bwMode="auto">
                <a:xfrm>
                  <a:off x="4887"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At</a:t>
                  </a:r>
                </a:p>
              </p:txBody>
            </p:sp>
            <p:sp>
              <p:nvSpPr>
                <p:cNvPr id="87" name="Rectangle 60">
                  <a:extLst>
                    <a:ext uri="{FF2B5EF4-FFF2-40B4-BE49-F238E27FC236}">
                      <a16:creationId xmlns:a16="http://schemas.microsoft.com/office/drawing/2014/main" id="{06811C53-4172-48C2-962D-AF2888BE9D40}"/>
                    </a:ext>
                  </a:extLst>
                </p:cNvPr>
                <p:cNvSpPr>
                  <a:spLocks noChangeArrowheads="1"/>
                </p:cNvSpPr>
                <p:nvPr/>
              </p:nvSpPr>
              <p:spPr bwMode="auto">
                <a:xfrm>
                  <a:off x="2871"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Pt</a:t>
                  </a:r>
                </a:p>
              </p:txBody>
            </p:sp>
            <p:sp>
              <p:nvSpPr>
                <p:cNvPr id="88" name="Rectangle 61">
                  <a:extLst>
                    <a:ext uri="{FF2B5EF4-FFF2-40B4-BE49-F238E27FC236}">
                      <a16:creationId xmlns:a16="http://schemas.microsoft.com/office/drawing/2014/main" id="{6D447A23-A5E5-4146-937D-D9E0AEC472A9}"/>
                    </a:ext>
                  </a:extLst>
                </p:cNvPr>
                <p:cNvSpPr>
                  <a:spLocks noChangeArrowheads="1"/>
                </p:cNvSpPr>
                <p:nvPr/>
              </p:nvSpPr>
              <p:spPr bwMode="auto">
                <a:xfrm>
                  <a:off x="567" y="3236"/>
                  <a:ext cx="288" cy="288"/>
                </a:xfrm>
                <a:prstGeom prst="rect">
                  <a:avLst/>
                </a:prstGeom>
                <a:no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Ra</a:t>
                  </a:r>
                </a:p>
              </p:txBody>
            </p:sp>
            <p:sp>
              <p:nvSpPr>
                <p:cNvPr id="89" name="Rectangle 62">
                  <a:extLst>
                    <a:ext uri="{FF2B5EF4-FFF2-40B4-BE49-F238E27FC236}">
                      <a16:creationId xmlns:a16="http://schemas.microsoft.com/office/drawing/2014/main" id="{5604F9E4-62BF-461D-AD6F-356D72D33E67}"/>
                    </a:ext>
                  </a:extLst>
                </p:cNvPr>
                <p:cNvSpPr>
                  <a:spLocks noChangeArrowheads="1"/>
                </p:cNvSpPr>
                <p:nvPr/>
              </p:nvSpPr>
              <p:spPr bwMode="auto">
                <a:xfrm>
                  <a:off x="114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Rf</a:t>
                  </a:r>
                </a:p>
              </p:txBody>
            </p:sp>
            <p:sp>
              <p:nvSpPr>
                <p:cNvPr id="90" name="Rectangle 63">
                  <a:extLst>
                    <a:ext uri="{FF2B5EF4-FFF2-40B4-BE49-F238E27FC236}">
                      <a16:creationId xmlns:a16="http://schemas.microsoft.com/office/drawing/2014/main" id="{1809E832-A758-4AD8-B0E3-5139A1C4662D}"/>
                    </a:ext>
                  </a:extLst>
                </p:cNvPr>
                <p:cNvSpPr>
                  <a:spLocks noChangeArrowheads="1"/>
                </p:cNvSpPr>
                <p:nvPr/>
              </p:nvSpPr>
              <p:spPr bwMode="auto">
                <a:xfrm>
                  <a:off x="143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Db</a:t>
                  </a:r>
                </a:p>
              </p:txBody>
            </p:sp>
            <p:sp>
              <p:nvSpPr>
                <p:cNvPr id="91" name="Rectangle 64">
                  <a:extLst>
                    <a:ext uri="{FF2B5EF4-FFF2-40B4-BE49-F238E27FC236}">
                      <a16:creationId xmlns:a16="http://schemas.microsoft.com/office/drawing/2014/main" id="{D946FF65-4D47-4214-A173-9B55159A4E42}"/>
                    </a:ext>
                  </a:extLst>
                </p:cNvPr>
                <p:cNvSpPr>
                  <a:spLocks noChangeArrowheads="1"/>
                </p:cNvSpPr>
                <p:nvPr/>
              </p:nvSpPr>
              <p:spPr bwMode="auto">
                <a:xfrm>
                  <a:off x="171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Sg</a:t>
                  </a:r>
                </a:p>
              </p:txBody>
            </p:sp>
            <p:sp>
              <p:nvSpPr>
                <p:cNvPr id="92" name="Rectangle 65">
                  <a:extLst>
                    <a:ext uri="{FF2B5EF4-FFF2-40B4-BE49-F238E27FC236}">
                      <a16:creationId xmlns:a16="http://schemas.microsoft.com/office/drawing/2014/main" id="{FB6BD31A-A08F-4982-ABA6-C8A1F064491B}"/>
                    </a:ext>
                  </a:extLst>
                </p:cNvPr>
                <p:cNvSpPr>
                  <a:spLocks noChangeArrowheads="1"/>
                </p:cNvSpPr>
                <p:nvPr/>
              </p:nvSpPr>
              <p:spPr bwMode="auto">
                <a:xfrm>
                  <a:off x="200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Bh</a:t>
                  </a:r>
                </a:p>
              </p:txBody>
            </p:sp>
            <p:sp>
              <p:nvSpPr>
                <p:cNvPr id="93" name="Rectangle 66">
                  <a:extLst>
                    <a:ext uri="{FF2B5EF4-FFF2-40B4-BE49-F238E27FC236}">
                      <a16:creationId xmlns:a16="http://schemas.microsoft.com/office/drawing/2014/main" id="{8C6FD087-5B0F-453A-BFEA-E75C729D1A39}"/>
                    </a:ext>
                  </a:extLst>
                </p:cNvPr>
                <p:cNvSpPr>
                  <a:spLocks noChangeArrowheads="1"/>
                </p:cNvSpPr>
                <p:nvPr/>
              </p:nvSpPr>
              <p:spPr bwMode="auto">
                <a:xfrm>
                  <a:off x="229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Hs</a:t>
                  </a:r>
                </a:p>
              </p:txBody>
            </p:sp>
            <p:sp>
              <p:nvSpPr>
                <p:cNvPr id="94" name="Rectangle 67">
                  <a:extLst>
                    <a:ext uri="{FF2B5EF4-FFF2-40B4-BE49-F238E27FC236}">
                      <a16:creationId xmlns:a16="http://schemas.microsoft.com/office/drawing/2014/main" id="{E09068D9-72B1-493E-BAEE-501FF95EF75F}"/>
                    </a:ext>
                  </a:extLst>
                </p:cNvPr>
                <p:cNvSpPr>
                  <a:spLocks noChangeArrowheads="1"/>
                </p:cNvSpPr>
                <p:nvPr/>
              </p:nvSpPr>
              <p:spPr bwMode="auto">
                <a:xfrm>
                  <a:off x="2583"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Mt</a:t>
                  </a:r>
                </a:p>
              </p:txBody>
            </p:sp>
            <p:sp>
              <p:nvSpPr>
                <p:cNvPr id="95" name="Rectangle 68">
                  <a:extLst>
                    <a:ext uri="{FF2B5EF4-FFF2-40B4-BE49-F238E27FC236}">
                      <a16:creationId xmlns:a16="http://schemas.microsoft.com/office/drawing/2014/main" id="{F324DF59-831F-4640-A191-6B496B9E33CB}"/>
                    </a:ext>
                  </a:extLst>
                </p:cNvPr>
                <p:cNvSpPr>
                  <a:spLocks noChangeArrowheads="1"/>
                </p:cNvSpPr>
                <p:nvPr/>
              </p:nvSpPr>
              <p:spPr bwMode="auto">
                <a:xfrm>
                  <a:off x="3159"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6" name="Rectangle 69">
                  <a:extLst>
                    <a:ext uri="{FF2B5EF4-FFF2-40B4-BE49-F238E27FC236}">
                      <a16:creationId xmlns:a16="http://schemas.microsoft.com/office/drawing/2014/main" id="{118F6D7C-8E21-4C06-8E7E-78F16435F7AF}"/>
                    </a:ext>
                  </a:extLst>
                </p:cNvPr>
                <p:cNvSpPr>
                  <a:spLocks noChangeArrowheads="1"/>
                </p:cNvSpPr>
                <p:nvPr/>
              </p:nvSpPr>
              <p:spPr bwMode="auto">
                <a:xfrm>
                  <a:off x="3447"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7" name="Rectangle 70">
                  <a:extLst>
                    <a:ext uri="{FF2B5EF4-FFF2-40B4-BE49-F238E27FC236}">
                      <a16:creationId xmlns:a16="http://schemas.microsoft.com/office/drawing/2014/main" id="{BF03F828-F651-4BD2-8448-82BF1173C5D2}"/>
                    </a:ext>
                  </a:extLst>
                </p:cNvPr>
                <p:cNvSpPr>
                  <a:spLocks noChangeArrowheads="1"/>
                </p:cNvSpPr>
                <p:nvPr/>
              </p:nvSpPr>
              <p:spPr bwMode="auto">
                <a:xfrm>
                  <a:off x="855"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Ac</a:t>
                  </a:r>
                </a:p>
              </p:txBody>
            </p:sp>
            <p:sp>
              <p:nvSpPr>
                <p:cNvPr id="98" name="Rectangle 71">
                  <a:extLst>
                    <a:ext uri="{FF2B5EF4-FFF2-40B4-BE49-F238E27FC236}">
                      <a16:creationId xmlns:a16="http://schemas.microsoft.com/office/drawing/2014/main" id="{4B3B53C4-8866-4224-B327-501CB0AF7E29}"/>
                    </a:ext>
                  </a:extLst>
                </p:cNvPr>
                <p:cNvSpPr>
                  <a:spLocks noChangeArrowheads="1"/>
                </p:cNvSpPr>
                <p:nvPr/>
              </p:nvSpPr>
              <p:spPr bwMode="auto">
                <a:xfrm>
                  <a:off x="2871" y="323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t>
                  </a:r>
                </a:p>
              </p:txBody>
            </p:sp>
            <p:sp>
              <p:nvSpPr>
                <p:cNvPr id="99" name="Rectangle 72">
                  <a:extLst>
                    <a:ext uri="{FF2B5EF4-FFF2-40B4-BE49-F238E27FC236}">
                      <a16:creationId xmlns:a16="http://schemas.microsoft.com/office/drawing/2014/main" id="{55744AF6-CE86-4F7D-A2DA-3D21AC5498D9}"/>
                    </a:ext>
                  </a:extLst>
                </p:cNvPr>
                <p:cNvSpPr>
                  <a:spLocks noChangeArrowheads="1"/>
                </p:cNvSpPr>
                <p:nvPr/>
              </p:nvSpPr>
              <p:spPr bwMode="auto">
                <a:xfrm>
                  <a:off x="373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Al</a:t>
                  </a:r>
                </a:p>
              </p:txBody>
            </p:sp>
            <p:sp>
              <p:nvSpPr>
                <p:cNvPr id="100" name="Rectangle 73">
                  <a:extLst>
                    <a:ext uri="{FF2B5EF4-FFF2-40B4-BE49-F238E27FC236}">
                      <a16:creationId xmlns:a16="http://schemas.microsoft.com/office/drawing/2014/main" id="{73EF7EFF-B168-422F-B73B-1038534A32D1}"/>
                    </a:ext>
                  </a:extLst>
                </p:cNvPr>
                <p:cNvSpPr>
                  <a:spLocks noChangeArrowheads="1"/>
                </p:cNvSpPr>
                <p:nvPr/>
              </p:nvSpPr>
              <p:spPr bwMode="auto">
                <a:xfrm>
                  <a:off x="4311"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P</a:t>
                  </a:r>
                </a:p>
              </p:txBody>
            </p:sp>
            <p:sp>
              <p:nvSpPr>
                <p:cNvPr id="101" name="Rectangle 74">
                  <a:extLst>
                    <a:ext uri="{FF2B5EF4-FFF2-40B4-BE49-F238E27FC236}">
                      <a16:creationId xmlns:a16="http://schemas.microsoft.com/office/drawing/2014/main" id="{244A2E36-BD5A-4372-B787-1787E20241D0}"/>
                    </a:ext>
                  </a:extLst>
                </p:cNvPr>
                <p:cNvSpPr>
                  <a:spLocks noChangeArrowheads="1"/>
                </p:cNvSpPr>
                <p:nvPr/>
              </p:nvSpPr>
              <p:spPr bwMode="auto">
                <a:xfrm>
                  <a:off x="4311"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a:t>
                  </a:r>
                </a:p>
              </p:txBody>
            </p:sp>
            <p:sp>
              <p:nvSpPr>
                <p:cNvPr id="102" name="Rectangle 75">
                  <a:extLst>
                    <a:ext uri="{FF2B5EF4-FFF2-40B4-BE49-F238E27FC236}">
                      <a16:creationId xmlns:a16="http://schemas.microsoft.com/office/drawing/2014/main" id="{46C5563E-47A2-4179-91BB-4DFA097D1FEC}"/>
                    </a:ext>
                  </a:extLst>
                </p:cNvPr>
                <p:cNvSpPr>
                  <a:spLocks noChangeArrowheads="1"/>
                </p:cNvSpPr>
                <p:nvPr/>
              </p:nvSpPr>
              <p:spPr bwMode="auto">
                <a:xfrm>
                  <a:off x="4599"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O</a:t>
                  </a:r>
                </a:p>
              </p:txBody>
            </p:sp>
            <p:sp>
              <p:nvSpPr>
                <p:cNvPr id="103" name="Rectangle 76">
                  <a:extLst>
                    <a:ext uri="{FF2B5EF4-FFF2-40B4-BE49-F238E27FC236}">
                      <a16:creationId xmlns:a16="http://schemas.microsoft.com/office/drawing/2014/main" id="{9814489D-1BF7-4690-BA8B-6F2161EE7E08}"/>
                    </a:ext>
                  </a:extLst>
                </p:cNvPr>
                <p:cNvSpPr>
                  <a:spLocks noChangeArrowheads="1"/>
                </p:cNvSpPr>
                <p:nvPr/>
              </p:nvSpPr>
              <p:spPr bwMode="auto">
                <a:xfrm>
                  <a:off x="4599"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a:t>
                  </a:r>
                </a:p>
              </p:txBody>
            </p:sp>
            <p:sp>
              <p:nvSpPr>
                <p:cNvPr id="104" name="Rectangle 77">
                  <a:extLst>
                    <a:ext uri="{FF2B5EF4-FFF2-40B4-BE49-F238E27FC236}">
                      <a16:creationId xmlns:a16="http://schemas.microsoft.com/office/drawing/2014/main" id="{ED37FE48-6B66-48CB-925B-742D3005C260}"/>
                    </a:ext>
                  </a:extLst>
                </p:cNvPr>
                <p:cNvSpPr>
                  <a:spLocks noChangeArrowheads="1"/>
                </p:cNvSpPr>
                <p:nvPr/>
              </p:nvSpPr>
              <p:spPr bwMode="auto">
                <a:xfrm>
                  <a:off x="4887"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Cl</a:t>
                  </a:r>
                </a:p>
              </p:txBody>
            </p:sp>
            <p:sp>
              <p:nvSpPr>
                <p:cNvPr id="105" name="Rectangle 78">
                  <a:extLst>
                    <a:ext uri="{FF2B5EF4-FFF2-40B4-BE49-F238E27FC236}">
                      <a16:creationId xmlns:a16="http://schemas.microsoft.com/office/drawing/2014/main" id="{2C0F057C-31B7-49CE-B0C2-DAF47C638E70}"/>
                    </a:ext>
                  </a:extLst>
                </p:cNvPr>
                <p:cNvSpPr>
                  <a:spLocks noChangeArrowheads="1"/>
                </p:cNvSpPr>
                <p:nvPr/>
              </p:nvSpPr>
              <p:spPr bwMode="auto">
                <a:xfrm>
                  <a:off x="4887"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F</a:t>
                  </a:r>
                </a:p>
              </p:txBody>
            </p:sp>
            <p:sp>
              <p:nvSpPr>
                <p:cNvPr id="106" name="Rectangle 79">
                  <a:extLst>
                    <a:ext uri="{FF2B5EF4-FFF2-40B4-BE49-F238E27FC236}">
                      <a16:creationId xmlns:a16="http://schemas.microsoft.com/office/drawing/2014/main" id="{06308D92-14E3-422A-900B-67B807322C53}"/>
                    </a:ext>
                  </a:extLst>
                </p:cNvPr>
                <p:cNvSpPr>
                  <a:spLocks noChangeArrowheads="1"/>
                </p:cNvSpPr>
                <p:nvPr/>
              </p:nvSpPr>
              <p:spPr bwMode="auto">
                <a:xfrm>
                  <a:off x="517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Ne</a:t>
                  </a:r>
                </a:p>
              </p:txBody>
            </p:sp>
            <p:sp>
              <p:nvSpPr>
                <p:cNvPr id="107" name="Rectangle 80">
                  <a:extLst>
                    <a:ext uri="{FF2B5EF4-FFF2-40B4-BE49-F238E27FC236}">
                      <a16:creationId xmlns:a16="http://schemas.microsoft.com/office/drawing/2014/main" id="{B4D501CC-1DB8-469D-ADAA-F432CDEE8330}"/>
                    </a:ext>
                  </a:extLst>
                </p:cNvPr>
                <p:cNvSpPr>
                  <a:spLocks noChangeArrowheads="1"/>
                </p:cNvSpPr>
                <p:nvPr/>
              </p:nvSpPr>
              <p:spPr bwMode="auto">
                <a:xfrm>
                  <a:off x="5175"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Ar</a:t>
                  </a:r>
                </a:p>
              </p:txBody>
            </p:sp>
            <p:sp>
              <p:nvSpPr>
                <p:cNvPr id="108" name="Rectangle 81">
                  <a:extLst>
                    <a:ext uri="{FF2B5EF4-FFF2-40B4-BE49-F238E27FC236}">
                      <a16:creationId xmlns:a16="http://schemas.microsoft.com/office/drawing/2014/main" id="{138F863C-44FE-4D45-967F-656F23C4F22F}"/>
                    </a:ext>
                  </a:extLst>
                </p:cNvPr>
                <p:cNvSpPr>
                  <a:spLocks noChangeArrowheads="1"/>
                </p:cNvSpPr>
                <p:nvPr/>
              </p:nvSpPr>
              <p:spPr bwMode="auto">
                <a:xfrm>
                  <a:off x="5175" y="294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Rn</a:t>
                  </a:r>
                </a:p>
              </p:txBody>
            </p:sp>
            <p:sp>
              <p:nvSpPr>
                <p:cNvPr id="109" name="Rectangle 82">
                  <a:extLst>
                    <a:ext uri="{FF2B5EF4-FFF2-40B4-BE49-F238E27FC236}">
                      <a16:creationId xmlns:a16="http://schemas.microsoft.com/office/drawing/2014/main" id="{7177A118-89F3-4C9D-8AAD-D5733C72A4E9}"/>
                    </a:ext>
                  </a:extLst>
                </p:cNvPr>
                <p:cNvSpPr>
                  <a:spLocks noChangeArrowheads="1"/>
                </p:cNvSpPr>
                <p:nvPr/>
              </p:nvSpPr>
              <p:spPr bwMode="auto">
                <a:xfrm>
                  <a:off x="4887"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I</a:t>
                  </a:r>
                </a:p>
              </p:txBody>
            </p:sp>
            <p:sp>
              <p:nvSpPr>
                <p:cNvPr id="110" name="Rectangle 83">
                  <a:extLst>
                    <a:ext uri="{FF2B5EF4-FFF2-40B4-BE49-F238E27FC236}">
                      <a16:creationId xmlns:a16="http://schemas.microsoft.com/office/drawing/2014/main" id="{987B6E28-807C-42B3-85CD-009FE1090742}"/>
                    </a:ext>
                  </a:extLst>
                </p:cNvPr>
                <p:cNvSpPr>
                  <a:spLocks noChangeArrowheads="1"/>
                </p:cNvSpPr>
                <p:nvPr/>
              </p:nvSpPr>
              <p:spPr bwMode="auto">
                <a:xfrm>
                  <a:off x="4023" y="2084"/>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Si</a:t>
                  </a:r>
                </a:p>
              </p:txBody>
            </p:sp>
            <p:sp>
              <p:nvSpPr>
                <p:cNvPr id="111" name="Rectangle 84">
                  <a:extLst>
                    <a:ext uri="{FF2B5EF4-FFF2-40B4-BE49-F238E27FC236}">
                      <a16:creationId xmlns:a16="http://schemas.microsoft.com/office/drawing/2014/main" id="{92624874-D6B2-42AB-812A-572F6C1CB864}"/>
                    </a:ext>
                  </a:extLst>
                </p:cNvPr>
                <p:cNvSpPr>
                  <a:spLocks noChangeArrowheads="1"/>
                </p:cNvSpPr>
                <p:nvPr/>
              </p:nvSpPr>
              <p:spPr bwMode="auto">
                <a:xfrm>
                  <a:off x="5175" y="2660"/>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Xe</a:t>
                  </a:r>
                </a:p>
              </p:txBody>
            </p:sp>
            <p:sp>
              <p:nvSpPr>
                <p:cNvPr id="112" name="Rectangle 85">
                  <a:extLst>
                    <a:ext uri="{FF2B5EF4-FFF2-40B4-BE49-F238E27FC236}">
                      <a16:creationId xmlns:a16="http://schemas.microsoft.com/office/drawing/2014/main" id="{919106FF-E6F5-493C-99B7-CFB73640F8F3}"/>
                    </a:ext>
                  </a:extLst>
                </p:cNvPr>
                <p:cNvSpPr>
                  <a:spLocks noChangeArrowheads="1"/>
                </p:cNvSpPr>
                <p:nvPr/>
              </p:nvSpPr>
              <p:spPr bwMode="auto">
                <a:xfrm>
                  <a:off x="5175" y="1508"/>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He</a:t>
                  </a:r>
                </a:p>
              </p:txBody>
            </p:sp>
            <p:sp>
              <p:nvSpPr>
                <p:cNvPr id="113" name="Rectangle 86">
                  <a:extLst>
                    <a:ext uri="{FF2B5EF4-FFF2-40B4-BE49-F238E27FC236}">
                      <a16:creationId xmlns:a16="http://schemas.microsoft.com/office/drawing/2014/main" id="{A0DA5EE7-37D0-4D74-A5B8-9A17E68D4764}"/>
                    </a:ext>
                  </a:extLst>
                </p:cNvPr>
                <p:cNvSpPr>
                  <a:spLocks noChangeArrowheads="1"/>
                </p:cNvSpPr>
                <p:nvPr/>
              </p:nvSpPr>
              <p:spPr bwMode="auto">
                <a:xfrm>
                  <a:off x="3735"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B</a:t>
                  </a:r>
                </a:p>
              </p:txBody>
            </p:sp>
            <p:sp>
              <p:nvSpPr>
                <p:cNvPr id="114" name="Rectangle 87">
                  <a:extLst>
                    <a:ext uri="{FF2B5EF4-FFF2-40B4-BE49-F238E27FC236}">
                      <a16:creationId xmlns:a16="http://schemas.microsoft.com/office/drawing/2014/main" id="{BAECD177-F2CF-4CAC-A930-AC03C7E2E6F6}"/>
                    </a:ext>
                  </a:extLst>
                </p:cNvPr>
                <p:cNvSpPr>
                  <a:spLocks noChangeArrowheads="1"/>
                </p:cNvSpPr>
                <p:nvPr/>
              </p:nvSpPr>
              <p:spPr bwMode="auto">
                <a:xfrm>
                  <a:off x="4023" y="1796"/>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a:t>C</a:t>
                  </a:r>
                </a:p>
              </p:txBody>
            </p:sp>
            <p:sp>
              <p:nvSpPr>
                <p:cNvPr id="115" name="Rectangle 88">
                  <a:extLst>
                    <a:ext uri="{FF2B5EF4-FFF2-40B4-BE49-F238E27FC236}">
                      <a16:creationId xmlns:a16="http://schemas.microsoft.com/office/drawing/2014/main" id="{3EBB1639-4A75-445F-9C44-2C0773DC2D6F}"/>
                    </a:ext>
                  </a:extLst>
                </p:cNvPr>
                <p:cNvSpPr>
                  <a:spLocks noChangeArrowheads="1"/>
                </p:cNvSpPr>
                <p:nvPr/>
              </p:nvSpPr>
              <p:spPr bwMode="auto">
                <a:xfrm>
                  <a:off x="4311" y="2372"/>
                  <a:ext cx="288" cy="288"/>
                </a:xfrm>
                <a:prstGeom prst="rect">
                  <a:avLst/>
                </a:prstGeom>
                <a:solidFill>
                  <a:schemeClr val="bg1"/>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r>
                    <a:rPr lang="en-GB" sz="1400" dirty="0"/>
                    <a:t>As</a:t>
                  </a:r>
                </a:p>
              </p:txBody>
            </p:sp>
            <p:sp>
              <p:nvSpPr>
                <p:cNvPr id="116" name="Line 89">
                  <a:extLst>
                    <a:ext uri="{FF2B5EF4-FFF2-40B4-BE49-F238E27FC236}">
                      <a16:creationId xmlns:a16="http://schemas.microsoft.com/office/drawing/2014/main" id="{DCB68C13-98A0-4CE9-B641-F47D2EB111BC}"/>
                    </a:ext>
                  </a:extLst>
                </p:cNvPr>
                <p:cNvSpPr>
                  <a:spLocks noChangeShapeType="1"/>
                </p:cNvSpPr>
                <p:nvPr/>
              </p:nvSpPr>
              <p:spPr bwMode="auto">
                <a:xfrm>
                  <a:off x="3735" y="1796"/>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7" name="Line 90">
                  <a:extLst>
                    <a:ext uri="{FF2B5EF4-FFF2-40B4-BE49-F238E27FC236}">
                      <a16:creationId xmlns:a16="http://schemas.microsoft.com/office/drawing/2014/main" id="{F51110F8-4396-4D24-9018-1786AC0A6007}"/>
                    </a:ext>
                  </a:extLst>
                </p:cNvPr>
                <p:cNvSpPr>
                  <a:spLocks noChangeShapeType="1"/>
                </p:cNvSpPr>
                <p:nvPr/>
              </p:nvSpPr>
              <p:spPr bwMode="auto">
                <a:xfrm>
                  <a:off x="3735" y="2084"/>
                  <a:ext cx="288" cy="0"/>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8" name="Line 91">
                  <a:extLst>
                    <a:ext uri="{FF2B5EF4-FFF2-40B4-BE49-F238E27FC236}">
                      <a16:creationId xmlns:a16="http://schemas.microsoft.com/office/drawing/2014/main" id="{587E6A9C-406A-40ED-8345-01D9BB16EF39}"/>
                    </a:ext>
                  </a:extLst>
                </p:cNvPr>
                <p:cNvSpPr>
                  <a:spLocks noChangeShapeType="1"/>
                </p:cNvSpPr>
                <p:nvPr/>
              </p:nvSpPr>
              <p:spPr bwMode="auto">
                <a:xfrm>
                  <a:off x="4023" y="2084"/>
                  <a:ext cx="0" cy="28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19" name="Line 92">
                  <a:extLst>
                    <a:ext uri="{FF2B5EF4-FFF2-40B4-BE49-F238E27FC236}">
                      <a16:creationId xmlns:a16="http://schemas.microsoft.com/office/drawing/2014/main" id="{99BA0013-4395-43D9-8420-684D984D6816}"/>
                    </a:ext>
                  </a:extLst>
                </p:cNvPr>
                <p:cNvSpPr>
                  <a:spLocks noChangeShapeType="1"/>
                </p:cNvSpPr>
                <p:nvPr/>
              </p:nvSpPr>
              <p:spPr bwMode="auto">
                <a:xfrm>
                  <a:off x="4311" y="2372"/>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0" name="Line 93">
                  <a:extLst>
                    <a:ext uri="{FF2B5EF4-FFF2-40B4-BE49-F238E27FC236}">
                      <a16:creationId xmlns:a16="http://schemas.microsoft.com/office/drawing/2014/main" id="{95EE77DF-D9A1-4F01-8196-8EFB1945D18A}"/>
                    </a:ext>
                  </a:extLst>
                </p:cNvPr>
                <p:cNvSpPr>
                  <a:spLocks noChangeShapeType="1"/>
                </p:cNvSpPr>
                <p:nvPr/>
              </p:nvSpPr>
              <p:spPr bwMode="auto">
                <a:xfrm>
                  <a:off x="4599" y="2660"/>
                  <a:ext cx="0" cy="28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1" name="Line 94">
                  <a:extLst>
                    <a:ext uri="{FF2B5EF4-FFF2-40B4-BE49-F238E27FC236}">
                      <a16:creationId xmlns:a16="http://schemas.microsoft.com/office/drawing/2014/main" id="{28472A70-B08D-4C1C-A728-299486982FFA}"/>
                    </a:ext>
                  </a:extLst>
                </p:cNvPr>
                <p:cNvSpPr>
                  <a:spLocks noChangeShapeType="1"/>
                </p:cNvSpPr>
                <p:nvPr/>
              </p:nvSpPr>
              <p:spPr bwMode="auto">
                <a:xfrm>
                  <a:off x="4887" y="2948"/>
                  <a:ext cx="0" cy="288"/>
                </a:xfrm>
                <a:prstGeom prst="line">
                  <a:avLst/>
                </a:prstGeom>
                <a:solidFill>
                  <a:schemeClr val="bg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2" name="Line 95">
                  <a:extLst>
                    <a:ext uri="{FF2B5EF4-FFF2-40B4-BE49-F238E27FC236}">
                      <a16:creationId xmlns:a16="http://schemas.microsoft.com/office/drawing/2014/main" id="{CC13717C-664D-40DC-B584-FBCEBEFC237B}"/>
                    </a:ext>
                  </a:extLst>
                </p:cNvPr>
                <p:cNvSpPr>
                  <a:spLocks noChangeShapeType="1"/>
                </p:cNvSpPr>
                <p:nvPr/>
              </p:nvSpPr>
              <p:spPr bwMode="auto">
                <a:xfrm>
                  <a:off x="4023" y="2372"/>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3" name="Line 96">
                  <a:extLst>
                    <a:ext uri="{FF2B5EF4-FFF2-40B4-BE49-F238E27FC236}">
                      <a16:creationId xmlns:a16="http://schemas.microsoft.com/office/drawing/2014/main" id="{0E3ACE0E-2AD7-44D2-AA8D-21B210C3A7AF}"/>
                    </a:ext>
                  </a:extLst>
                </p:cNvPr>
                <p:cNvSpPr>
                  <a:spLocks noChangeShapeType="1"/>
                </p:cNvSpPr>
                <p:nvPr/>
              </p:nvSpPr>
              <p:spPr bwMode="auto">
                <a:xfrm>
                  <a:off x="4311" y="2660"/>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4" name="Line 97">
                  <a:extLst>
                    <a:ext uri="{FF2B5EF4-FFF2-40B4-BE49-F238E27FC236}">
                      <a16:creationId xmlns:a16="http://schemas.microsoft.com/office/drawing/2014/main" id="{AA042977-F698-497E-8CB2-3A5BA0B9E411}"/>
                    </a:ext>
                  </a:extLst>
                </p:cNvPr>
                <p:cNvSpPr>
                  <a:spLocks noChangeShapeType="1"/>
                </p:cNvSpPr>
                <p:nvPr/>
              </p:nvSpPr>
              <p:spPr bwMode="auto">
                <a:xfrm>
                  <a:off x="4599" y="2948"/>
                  <a:ext cx="288"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sp>
              <p:nvSpPr>
                <p:cNvPr id="125" name="Line 98">
                  <a:extLst>
                    <a:ext uri="{FF2B5EF4-FFF2-40B4-BE49-F238E27FC236}">
                      <a16:creationId xmlns:a16="http://schemas.microsoft.com/office/drawing/2014/main" id="{5B88AC13-11B5-440E-AFB9-B8917957156D}"/>
                    </a:ext>
                  </a:extLst>
                </p:cNvPr>
                <p:cNvSpPr>
                  <a:spLocks noChangeShapeType="1"/>
                </p:cNvSpPr>
                <p:nvPr/>
              </p:nvSpPr>
              <p:spPr bwMode="auto">
                <a:xfrm>
                  <a:off x="5175" y="1508"/>
                  <a:ext cx="0" cy="1728"/>
                </a:xfrm>
                <a:prstGeom prst="line">
                  <a:avLst/>
                </a:prstGeom>
                <a:no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sz="1400"/>
                </a:p>
              </p:txBody>
            </p:sp>
          </p:grpSp>
          <p:sp>
            <p:nvSpPr>
              <p:cNvPr id="24" name="TextBox 23">
                <a:extLst>
                  <a:ext uri="{FF2B5EF4-FFF2-40B4-BE49-F238E27FC236}">
                    <a16:creationId xmlns:a16="http://schemas.microsoft.com/office/drawing/2014/main" id="{09950B1C-4D3C-4FA9-B770-A90CB7CF91C3}"/>
                  </a:ext>
                </a:extLst>
              </p:cNvPr>
              <p:cNvSpPr txBox="1"/>
              <p:nvPr/>
            </p:nvSpPr>
            <p:spPr>
              <a:xfrm>
                <a:off x="446601" y="2411009"/>
                <a:ext cx="552075" cy="615553"/>
              </a:xfrm>
              <a:prstGeom prst="rect">
                <a:avLst/>
              </a:prstGeom>
              <a:noFill/>
            </p:spPr>
            <p:txBody>
              <a:bodyPr wrap="none" rtlCol="0">
                <a:spAutoFit/>
              </a:bodyPr>
              <a:lstStyle/>
              <a:p>
                <a:r>
                  <a:rPr lang="en-GB" sz="1400" dirty="0"/>
                  <a:t>1</a:t>
                </a:r>
              </a:p>
            </p:txBody>
          </p:sp>
          <p:sp>
            <p:nvSpPr>
              <p:cNvPr id="25" name="TextBox 24">
                <a:extLst>
                  <a:ext uri="{FF2B5EF4-FFF2-40B4-BE49-F238E27FC236}">
                    <a16:creationId xmlns:a16="http://schemas.microsoft.com/office/drawing/2014/main" id="{025B2DF9-605F-403D-818A-FD11B76DCB4D}"/>
                  </a:ext>
                </a:extLst>
              </p:cNvPr>
              <p:cNvSpPr txBox="1"/>
              <p:nvPr/>
            </p:nvSpPr>
            <p:spPr>
              <a:xfrm>
                <a:off x="882960" y="2411007"/>
                <a:ext cx="552075" cy="615553"/>
              </a:xfrm>
              <a:prstGeom prst="rect">
                <a:avLst/>
              </a:prstGeom>
              <a:noFill/>
            </p:spPr>
            <p:txBody>
              <a:bodyPr wrap="none" rtlCol="0">
                <a:spAutoFit/>
              </a:bodyPr>
              <a:lstStyle/>
              <a:p>
                <a:r>
                  <a:rPr lang="en-GB" sz="1400" dirty="0"/>
                  <a:t>2</a:t>
                </a:r>
              </a:p>
            </p:txBody>
          </p:sp>
          <p:sp>
            <p:nvSpPr>
              <p:cNvPr id="26" name="TextBox 25">
                <a:extLst>
                  <a:ext uri="{FF2B5EF4-FFF2-40B4-BE49-F238E27FC236}">
                    <a16:creationId xmlns:a16="http://schemas.microsoft.com/office/drawing/2014/main" id="{BDA6C23E-E98C-49F4-9B61-3559FA95EFC6}"/>
                  </a:ext>
                </a:extLst>
              </p:cNvPr>
              <p:cNvSpPr txBox="1"/>
              <p:nvPr/>
            </p:nvSpPr>
            <p:spPr>
              <a:xfrm>
                <a:off x="5912161" y="2411010"/>
                <a:ext cx="552075" cy="615553"/>
              </a:xfrm>
              <a:prstGeom prst="rect">
                <a:avLst/>
              </a:prstGeom>
              <a:noFill/>
            </p:spPr>
            <p:txBody>
              <a:bodyPr wrap="none" rtlCol="0">
                <a:spAutoFit/>
              </a:bodyPr>
              <a:lstStyle/>
              <a:p>
                <a:r>
                  <a:rPr lang="en-GB" sz="1400" dirty="0"/>
                  <a:t>3</a:t>
                </a:r>
              </a:p>
            </p:txBody>
          </p:sp>
          <p:sp>
            <p:nvSpPr>
              <p:cNvPr id="27" name="TextBox 26">
                <a:extLst>
                  <a:ext uri="{FF2B5EF4-FFF2-40B4-BE49-F238E27FC236}">
                    <a16:creationId xmlns:a16="http://schemas.microsoft.com/office/drawing/2014/main" id="{50AE4ACA-F58D-4E7E-A1D6-BA4B74335405}"/>
                  </a:ext>
                </a:extLst>
              </p:cNvPr>
              <p:cNvSpPr txBox="1"/>
              <p:nvPr/>
            </p:nvSpPr>
            <p:spPr>
              <a:xfrm>
                <a:off x="6369362" y="2411015"/>
                <a:ext cx="552075" cy="615553"/>
              </a:xfrm>
              <a:prstGeom prst="rect">
                <a:avLst/>
              </a:prstGeom>
              <a:noFill/>
            </p:spPr>
            <p:txBody>
              <a:bodyPr wrap="none" rtlCol="0">
                <a:spAutoFit/>
              </a:bodyPr>
              <a:lstStyle/>
              <a:p>
                <a:r>
                  <a:rPr lang="en-GB" sz="1400" dirty="0"/>
                  <a:t>4</a:t>
                </a:r>
              </a:p>
            </p:txBody>
          </p:sp>
          <p:sp>
            <p:nvSpPr>
              <p:cNvPr id="28" name="TextBox 27">
                <a:extLst>
                  <a:ext uri="{FF2B5EF4-FFF2-40B4-BE49-F238E27FC236}">
                    <a16:creationId xmlns:a16="http://schemas.microsoft.com/office/drawing/2014/main" id="{743BC12E-E6AD-42A9-8FAF-EF3F2A69D7C3}"/>
                  </a:ext>
                </a:extLst>
              </p:cNvPr>
              <p:cNvSpPr txBox="1"/>
              <p:nvPr/>
            </p:nvSpPr>
            <p:spPr>
              <a:xfrm>
                <a:off x="6826562" y="2411015"/>
                <a:ext cx="552075" cy="615553"/>
              </a:xfrm>
              <a:prstGeom prst="rect">
                <a:avLst/>
              </a:prstGeom>
              <a:noFill/>
            </p:spPr>
            <p:txBody>
              <a:bodyPr wrap="none" rtlCol="0">
                <a:spAutoFit/>
              </a:bodyPr>
              <a:lstStyle/>
              <a:p>
                <a:r>
                  <a:rPr lang="en-GB" sz="1400" dirty="0"/>
                  <a:t>5</a:t>
                </a:r>
              </a:p>
            </p:txBody>
          </p:sp>
          <p:sp>
            <p:nvSpPr>
              <p:cNvPr id="29" name="TextBox 28">
                <a:extLst>
                  <a:ext uri="{FF2B5EF4-FFF2-40B4-BE49-F238E27FC236}">
                    <a16:creationId xmlns:a16="http://schemas.microsoft.com/office/drawing/2014/main" id="{A285C5C7-DF16-4EF9-B46E-1FA53D8066B1}"/>
                  </a:ext>
                </a:extLst>
              </p:cNvPr>
              <p:cNvSpPr txBox="1"/>
              <p:nvPr/>
            </p:nvSpPr>
            <p:spPr>
              <a:xfrm>
                <a:off x="7283760" y="2411015"/>
                <a:ext cx="552075" cy="615553"/>
              </a:xfrm>
              <a:prstGeom prst="rect">
                <a:avLst/>
              </a:prstGeom>
              <a:noFill/>
            </p:spPr>
            <p:txBody>
              <a:bodyPr wrap="none" rtlCol="0">
                <a:spAutoFit/>
              </a:bodyPr>
              <a:lstStyle/>
              <a:p>
                <a:r>
                  <a:rPr lang="en-GB" sz="1400" dirty="0"/>
                  <a:t>6</a:t>
                </a:r>
              </a:p>
            </p:txBody>
          </p:sp>
          <p:sp>
            <p:nvSpPr>
              <p:cNvPr id="30" name="TextBox 29">
                <a:extLst>
                  <a:ext uri="{FF2B5EF4-FFF2-40B4-BE49-F238E27FC236}">
                    <a16:creationId xmlns:a16="http://schemas.microsoft.com/office/drawing/2014/main" id="{D00120FA-DA3A-4306-B18E-25D56A7AED8E}"/>
                  </a:ext>
                </a:extLst>
              </p:cNvPr>
              <p:cNvSpPr txBox="1"/>
              <p:nvPr/>
            </p:nvSpPr>
            <p:spPr>
              <a:xfrm>
                <a:off x="7756914" y="2411015"/>
                <a:ext cx="552075" cy="615553"/>
              </a:xfrm>
              <a:prstGeom prst="rect">
                <a:avLst/>
              </a:prstGeom>
              <a:noFill/>
            </p:spPr>
            <p:txBody>
              <a:bodyPr wrap="none" rtlCol="0">
                <a:spAutoFit/>
              </a:bodyPr>
              <a:lstStyle/>
              <a:p>
                <a:r>
                  <a:rPr lang="en-GB" sz="1400" dirty="0"/>
                  <a:t>7</a:t>
                </a:r>
              </a:p>
            </p:txBody>
          </p:sp>
          <p:sp>
            <p:nvSpPr>
              <p:cNvPr id="31" name="TextBox 30">
                <a:extLst>
                  <a:ext uri="{FF2B5EF4-FFF2-40B4-BE49-F238E27FC236}">
                    <a16:creationId xmlns:a16="http://schemas.microsoft.com/office/drawing/2014/main" id="{47644956-703B-4C57-94F6-04CB4C5B3368}"/>
                  </a:ext>
                </a:extLst>
              </p:cNvPr>
              <p:cNvSpPr txBox="1"/>
              <p:nvPr/>
            </p:nvSpPr>
            <p:spPr>
              <a:xfrm>
                <a:off x="8198161" y="2411012"/>
                <a:ext cx="456898" cy="535600"/>
              </a:xfrm>
              <a:prstGeom prst="rect">
                <a:avLst/>
              </a:prstGeom>
              <a:noFill/>
            </p:spPr>
            <p:txBody>
              <a:bodyPr wrap="none" rtlCol="0">
                <a:spAutoFit/>
              </a:bodyPr>
              <a:lstStyle/>
              <a:p>
                <a:r>
                  <a:rPr lang="en-GB" sz="1400" dirty="0"/>
                  <a:t>0</a:t>
                </a:r>
              </a:p>
            </p:txBody>
          </p:sp>
        </p:grpSp>
        <p:cxnSp>
          <p:nvCxnSpPr>
            <p:cNvPr id="14" name="Straight Connector 13">
              <a:extLst>
                <a:ext uri="{FF2B5EF4-FFF2-40B4-BE49-F238E27FC236}">
                  <a16:creationId xmlns:a16="http://schemas.microsoft.com/office/drawing/2014/main" id="{DC0C1413-A445-4DD0-8AA6-5C5C54486C51}"/>
                </a:ext>
              </a:extLst>
            </p:cNvPr>
            <p:cNvCxnSpPr>
              <a:endCxn id="118" idx="0"/>
            </p:cNvCxnSpPr>
            <p:nvPr/>
          </p:nvCxnSpPr>
          <p:spPr>
            <a:xfrm>
              <a:off x="6403975" y="32780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1EA314D9-B75E-45F9-AA4A-4176FA8C2AD3}"/>
                </a:ext>
              </a:extLst>
            </p:cNvPr>
            <p:cNvCxnSpPr/>
            <p:nvPr/>
          </p:nvCxnSpPr>
          <p:spPr>
            <a:xfrm>
              <a:off x="6867460" y="37554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8A356E07-3196-4F67-9963-0314538B3437}"/>
                </a:ext>
              </a:extLst>
            </p:cNvPr>
            <p:cNvCxnSpPr/>
            <p:nvPr/>
          </p:nvCxnSpPr>
          <p:spPr>
            <a:xfrm>
              <a:off x="7318375" y="419248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7BB5B239-C19C-4496-BBA1-4D55253ECE94}"/>
                </a:ext>
              </a:extLst>
            </p:cNvPr>
            <p:cNvCxnSpPr/>
            <p:nvPr/>
          </p:nvCxnSpPr>
          <p:spPr>
            <a:xfrm>
              <a:off x="7775575" y="46698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9945EA7-2D90-45A8-A8F0-B2B7BE529D39}"/>
                </a:ext>
              </a:extLst>
            </p:cNvPr>
            <p:cNvCxnSpPr/>
            <p:nvPr/>
          </p:nvCxnSpPr>
          <p:spPr>
            <a:xfrm>
              <a:off x="8220399" y="5127039"/>
              <a:ext cx="0" cy="4572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110315-1B9B-4AA6-90CD-785DA06821E4}"/>
                </a:ext>
              </a:extLst>
            </p:cNvPr>
            <p:cNvCxnSpPr/>
            <p:nvPr/>
          </p:nvCxnSpPr>
          <p:spPr>
            <a:xfrm flipH="1">
              <a:off x="6403976" y="375543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0B4CFA2-E463-43D5-A05C-CF3488918A87}"/>
                </a:ext>
              </a:extLst>
            </p:cNvPr>
            <p:cNvCxnSpPr/>
            <p:nvPr/>
          </p:nvCxnSpPr>
          <p:spPr>
            <a:xfrm flipH="1">
              <a:off x="6867460" y="41924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D4FFC56B-1683-4C62-A13D-FA9EA2ED1F84}"/>
                </a:ext>
              </a:extLst>
            </p:cNvPr>
            <p:cNvCxnSpPr/>
            <p:nvPr/>
          </p:nvCxnSpPr>
          <p:spPr>
            <a:xfrm flipH="1">
              <a:off x="7312091" y="46496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9BB8616A-758D-46C2-8914-0C115CF63F69}"/>
                </a:ext>
              </a:extLst>
            </p:cNvPr>
            <p:cNvCxnSpPr/>
            <p:nvPr/>
          </p:nvCxnSpPr>
          <p:spPr>
            <a:xfrm flipH="1">
              <a:off x="7756915" y="5106889"/>
              <a:ext cx="463484" cy="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27" name="Straight Arrow Connector 126"/>
          <p:cNvCxnSpPr>
            <a:stCxn id="4" idx="0"/>
            <a:endCxn id="7" idx="2"/>
          </p:cNvCxnSpPr>
          <p:nvPr/>
        </p:nvCxnSpPr>
        <p:spPr>
          <a:xfrm flipH="1" flipV="1">
            <a:off x="6126729" y="1988620"/>
            <a:ext cx="44528" cy="18587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6043754" y="111850"/>
          <a:ext cx="6032239" cy="970992"/>
        </p:xfrm>
        <a:graphic>
          <a:graphicData uri="http://schemas.openxmlformats.org/drawingml/2006/table">
            <a:tbl>
              <a:tblPr firstRow="1" bandRow="1">
                <a:tableStyleId>{5940675A-B579-460E-94D1-54222C63F5DA}</a:tableStyleId>
              </a:tblPr>
              <a:tblGrid>
                <a:gridCol w="1212484">
                  <a:extLst>
                    <a:ext uri="{9D8B030D-6E8A-4147-A177-3AD203B41FA5}">
                      <a16:colId xmlns:a16="http://schemas.microsoft.com/office/drawing/2014/main" val="20000"/>
                    </a:ext>
                  </a:extLst>
                </a:gridCol>
                <a:gridCol w="1987992">
                  <a:extLst>
                    <a:ext uri="{9D8B030D-6E8A-4147-A177-3AD203B41FA5}">
                      <a16:colId xmlns:a16="http://schemas.microsoft.com/office/drawing/2014/main" val="20001"/>
                    </a:ext>
                  </a:extLst>
                </a:gridCol>
                <a:gridCol w="2831763">
                  <a:extLst>
                    <a:ext uri="{9D8B030D-6E8A-4147-A177-3AD203B41FA5}">
                      <a16:colId xmlns:a16="http://schemas.microsoft.com/office/drawing/2014/main" val="20002"/>
                    </a:ext>
                  </a:extLst>
                </a:gridCol>
              </a:tblGrid>
              <a:tr h="970992">
                <a:tc>
                  <a:txBody>
                    <a:bodyPr/>
                    <a:lstStyle/>
                    <a:p>
                      <a:pPr algn="ctr"/>
                      <a:r>
                        <a:rPr lang="en-GB" sz="1200" b="1" dirty="0" smtClean="0"/>
                        <a:t>Elements arranged in order of atomic number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with similar properties are in columns called groups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Elements in the same</a:t>
                      </a:r>
                      <a:r>
                        <a:rPr lang="en-GB" sz="1200" b="0" i="0" baseline="0" dirty="0" smtClean="0">
                          <a:solidFill>
                            <a:schemeClr val="tx1"/>
                          </a:solidFill>
                        </a:rPr>
                        <a:t> group have the same number of outer shell electrons and elements in the same period (row) have the same number of electron shells.</a:t>
                      </a:r>
                      <a:endParaRPr lang="en-GB" sz="1200" b="0" i="0" dirty="0">
                        <a:solidFill>
                          <a:schemeClr val="tx1"/>
                        </a:solidFill>
                      </a:endParaRPr>
                    </a:p>
                  </a:txBody>
                  <a:tcPr anchor="ctr"/>
                </a:tc>
                <a:extLst>
                  <a:ext uri="{0D108BD9-81ED-4DB2-BD59-A6C34878D82A}">
                    <a16:rowId xmlns:a16="http://schemas.microsoft.com/office/drawing/2014/main" val="10000"/>
                  </a:ext>
                </a:extLst>
              </a:tr>
            </a:tbl>
          </a:graphicData>
        </a:graphic>
      </p:graphicFrame>
      <p:cxnSp>
        <p:nvCxnSpPr>
          <p:cNvPr id="130" name="Straight Arrow Connector 129"/>
          <p:cNvCxnSpPr/>
          <p:nvPr/>
        </p:nvCxnSpPr>
        <p:spPr>
          <a:xfrm flipH="1" flipV="1">
            <a:off x="4936507" y="2151449"/>
            <a:ext cx="90206" cy="560338"/>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34" name="TextBox 133"/>
          <p:cNvSpPr txBox="1"/>
          <p:nvPr/>
        </p:nvSpPr>
        <p:spPr>
          <a:xfrm>
            <a:off x="3732529" y="2691860"/>
            <a:ext cx="2311226" cy="461665"/>
          </a:xfrm>
          <a:prstGeom prst="rect">
            <a:avLst/>
          </a:prstGeom>
          <a:noFill/>
          <a:ln>
            <a:solidFill>
              <a:schemeClr val="bg1"/>
            </a:solidFill>
          </a:ln>
        </p:spPr>
        <p:txBody>
          <a:bodyPr wrap="square" rtlCol="0">
            <a:spAutoFit/>
          </a:bodyPr>
          <a:lstStyle/>
          <a:p>
            <a:pPr algn="ctr"/>
            <a:r>
              <a:rPr lang="en-GB" sz="1200" b="1" dirty="0" smtClean="0"/>
              <a:t>Metals to the left of this line, non metals to the right</a:t>
            </a:r>
            <a:endParaRPr lang="en-GB" sz="1200" b="1" dirty="0"/>
          </a:p>
        </p:txBody>
      </p:sp>
      <p:cxnSp>
        <p:nvCxnSpPr>
          <p:cNvPr id="135" name="Straight Arrow Connector 134"/>
          <p:cNvCxnSpPr/>
          <p:nvPr/>
        </p:nvCxnSpPr>
        <p:spPr>
          <a:xfrm flipH="1">
            <a:off x="5433217" y="292449"/>
            <a:ext cx="68779" cy="363422"/>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38" name="Straight Arrow Connector 137"/>
          <p:cNvCxnSpPr/>
          <p:nvPr/>
        </p:nvCxnSpPr>
        <p:spPr>
          <a:xfrm flipH="1">
            <a:off x="364522" y="320824"/>
            <a:ext cx="863627" cy="320905"/>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cxnSp>
        <p:nvCxnSpPr>
          <p:cNvPr id="142" name="Straight Arrow Connector 141"/>
          <p:cNvCxnSpPr/>
          <p:nvPr/>
        </p:nvCxnSpPr>
        <p:spPr>
          <a:xfrm>
            <a:off x="4606294" y="433864"/>
            <a:ext cx="432157" cy="468149"/>
          </a:xfrm>
          <a:prstGeom prst="straightConnector1">
            <a:avLst/>
          </a:prstGeom>
          <a:ln w="19050">
            <a:solidFill>
              <a:schemeClr val="accent2"/>
            </a:solidFill>
            <a:tailEnd type="triangle"/>
          </a:ln>
        </p:spPr>
        <p:style>
          <a:lnRef idx="1">
            <a:schemeClr val="accent1"/>
          </a:lnRef>
          <a:fillRef idx="0">
            <a:schemeClr val="accent1"/>
          </a:fillRef>
          <a:effectRef idx="0">
            <a:schemeClr val="accent1"/>
          </a:effectRef>
          <a:fontRef idx="minor">
            <a:schemeClr val="tx1"/>
          </a:fontRef>
        </p:style>
      </p:cxnSp>
      <p:sp>
        <p:nvSpPr>
          <p:cNvPr id="148" name="TextBox 147"/>
          <p:cNvSpPr txBox="1"/>
          <p:nvPr/>
        </p:nvSpPr>
        <p:spPr>
          <a:xfrm>
            <a:off x="4887757" y="96530"/>
            <a:ext cx="1063803" cy="276999"/>
          </a:xfrm>
          <a:prstGeom prst="rect">
            <a:avLst/>
          </a:prstGeom>
          <a:noFill/>
          <a:ln>
            <a:solidFill>
              <a:schemeClr val="bg1"/>
            </a:solidFill>
          </a:ln>
        </p:spPr>
        <p:txBody>
          <a:bodyPr wrap="square" rtlCol="0">
            <a:spAutoFit/>
          </a:bodyPr>
          <a:lstStyle/>
          <a:p>
            <a:pPr algn="ctr"/>
            <a:r>
              <a:rPr lang="en-GB" sz="1200" b="1" dirty="0" smtClean="0"/>
              <a:t>Noble gases</a:t>
            </a:r>
            <a:endParaRPr lang="en-GB" sz="1200" b="1" dirty="0"/>
          </a:p>
        </p:txBody>
      </p:sp>
      <p:sp>
        <p:nvSpPr>
          <p:cNvPr id="149" name="TextBox 148"/>
          <p:cNvSpPr txBox="1"/>
          <p:nvPr/>
        </p:nvSpPr>
        <p:spPr>
          <a:xfrm>
            <a:off x="1214707" y="104817"/>
            <a:ext cx="1085531" cy="276999"/>
          </a:xfrm>
          <a:prstGeom prst="rect">
            <a:avLst/>
          </a:prstGeom>
          <a:noFill/>
          <a:ln>
            <a:solidFill>
              <a:schemeClr val="bg1"/>
            </a:solidFill>
          </a:ln>
        </p:spPr>
        <p:txBody>
          <a:bodyPr wrap="square" rtlCol="0">
            <a:spAutoFit/>
          </a:bodyPr>
          <a:lstStyle/>
          <a:p>
            <a:pPr algn="ctr"/>
            <a:r>
              <a:rPr lang="en-GB" sz="1200" b="1" dirty="0" smtClean="0"/>
              <a:t>Alkali metals</a:t>
            </a:r>
            <a:endParaRPr lang="en-GB" sz="1200" b="1" dirty="0"/>
          </a:p>
        </p:txBody>
      </p:sp>
      <p:sp>
        <p:nvSpPr>
          <p:cNvPr id="150" name="TextBox 149"/>
          <p:cNvSpPr txBox="1"/>
          <p:nvPr/>
        </p:nvSpPr>
        <p:spPr>
          <a:xfrm>
            <a:off x="3918159" y="197852"/>
            <a:ext cx="767524" cy="276999"/>
          </a:xfrm>
          <a:prstGeom prst="rect">
            <a:avLst/>
          </a:prstGeom>
          <a:noFill/>
          <a:ln>
            <a:solidFill>
              <a:schemeClr val="bg1"/>
            </a:solidFill>
          </a:ln>
        </p:spPr>
        <p:txBody>
          <a:bodyPr wrap="square" rtlCol="0">
            <a:spAutoFit/>
          </a:bodyPr>
          <a:lstStyle/>
          <a:p>
            <a:pPr algn="ctr"/>
            <a:r>
              <a:rPr lang="en-GB" sz="1200" b="1" dirty="0" smtClean="0"/>
              <a:t>Halogens</a:t>
            </a:r>
            <a:endParaRPr lang="en-GB" sz="1200" b="1" dirty="0"/>
          </a:p>
        </p:txBody>
      </p:sp>
      <p:sp>
        <p:nvSpPr>
          <p:cNvPr id="151" name="Left Brace 150"/>
          <p:cNvSpPr/>
          <p:nvPr/>
        </p:nvSpPr>
        <p:spPr>
          <a:xfrm rot="5400000">
            <a:off x="1953126" y="-135227"/>
            <a:ext cx="537163" cy="2824123"/>
          </a:xfrm>
          <a:prstGeom prst="leftBrace">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52" name="TextBox 151"/>
          <p:cNvSpPr txBox="1"/>
          <p:nvPr/>
        </p:nvSpPr>
        <p:spPr>
          <a:xfrm>
            <a:off x="1149596" y="697036"/>
            <a:ext cx="2171061" cy="276999"/>
          </a:xfrm>
          <a:prstGeom prst="rect">
            <a:avLst/>
          </a:prstGeom>
          <a:noFill/>
          <a:ln>
            <a:solidFill>
              <a:schemeClr val="bg1"/>
            </a:solidFill>
          </a:ln>
        </p:spPr>
        <p:txBody>
          <a:bodyPr wrap="square" rtlCol="0">
            <a:spAutoFit/>
          </a:bodyPr>
          <a:lstStyle/>
          <a:p>
            <a:pPr algn="ctr"/>
            <a:r>
              <a:rPr lang="en-GB" sz="1200" b="1" dirty="0" smtClean="0"/>
              <a:t>Transition metals</a:t>
            </a:r>
            <a:endParaRPr lang="en-GB" sz="1200" b="1" dirty="0"/>
          </a:p>
        </p:txBody>
      </p:sp>
      <p:graphicFrame>
        <p:nvGraphicFramePr>
          <p:cNvPr id="153" name="Table 152"/>
          <p:cNvGraphicFramePr>
            <a:graphicFrameLocks noGrp="1"/>
          </p:cNvGraphicFramePr>
          <p:nvPr>
            <p:extLst/>
          </p:nvPr>
        </p:nvGraphicFramePr>
        <p:xfrm>
          <a:off x="7208845" y="1142074"/>
          <a:ext cx="5452842" cy="2285509"/>
        </p:xfrm>
        <a:graphic>
          <a:graphicData uri="http://schemas.openxmlformats.org/drawingml/2006/table">
            <a:tbl>
              <a:tblPr firstRow="1" bandRow="1">
                <a:tableStyleId>{5940675A-B579-460E-94D1-54222C63F5DA}</a:tableStyleId>
              </a:tblPr>
              <a:tblGrid>
                <a:gridCol w="900119">
                  <a:extLst>
                    <a:ext uri="{9D8B030D-6E8A-4147-A177-3AD203B41FA5}">
                      <a16:colId xmlns:a16="http://schemas.microsoft.com/office/drawing/2014/main" val="20000"/>
                    </a:ext>
                  </a:extLst>
                </a:gridCol>
                <a:gridCol w="1982045">
                  <a:extLst>
                    <a:ext uri="{9D8B030D-6E8A-4147-A177-3AD203B41FA5}">
                      <a16:colId xmlns:a16="http://schemas.microsoft.com/office/drawing/2014/main" val="20001"/>
                    </a:ext>
                  </a:extLst>
                </a:gridCol>
                <a:gridCol w="2570678">
                  <a:extLst>
                    <a:ext uri="{9D8B030D-6E8A-4147-A177-3AD203B41FA5}">
                      <a16:colId xmlns:a16="http://schemas.microsoft.com/office/drawing/2014/main" val="20002"/>
                    </a:ext>
                  </a:extLst>
                </a:gridCol>
              </a:tblGrid>
              <a:tr h="1279669">
                <a:tc>
                  <a:txBody>
                    <a:bodyPr/>
                    <a:lstStyle/>
                    <a:p>
                      <a:pPr algn="ctr"/>
                      <a:r>
                        <a:rPr lang="en-GB" sz="1200" b="1" dirty="0" smtClean="0"/>
                        <a:t>Before discovery of protons, neutrons and electrons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Elements arranged in order of atomic weight</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Early periodic tables were incomplete,</a:t>
                      </a:r>
                      <a:r>
                        <a:rPr lang="en-GB" sz="1200" b="0" i="0" baseline="0" dirty="0" smtClean="0">
                          <a:solidFill>
                            <a:schemeClr val="tx1"/>
                          </a:solidFill>
                        </a:rPr>
                        <a:t> some elements were placed in inappropriate groups if the strict order atomic weights was followed.</a:t>
                      </a:r>
                      <a:endParaRPr lang="en-GB" sz="1200" b="0" i="0" dirty="0">
                        <a:solidFill>
                          <a:schemeClr val="tx1"/>
                        </a:solidFill>
                      </a:endParaRPr>
                    </a:p>
                  </a:txBody>
                  <a:tcPr anchor="ctr"/>
                </a:tc>
                <a:extLst>
                  <a:ext uri="{0D108BD9-81ED-4DB2-BD59-A6C34878D82A}">
                    <a16:rowId xmlns:a16="http://schemas.microsoft.com/office/drawing/2014/main" val="10000"/>
                  </a:ext>
                </a:extLst>
              </a:tr>
              <a:tr h="822960">
                <a:tc>
                  <a:txBody>
                    <a:bodyPr/>
                    <a:lstStyle/>
                    <a:p>
                      <a:pPr algn="ctr"/>
                      <a:r>
                        <a:rPr lang="en-GB" sz="1200" b="1" dirty="0" smtClean="0"/>
                        <a:t>Mendeleev</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Left gaps for elements</a:t>
                      </a:r>
                      <a:r>
                        <a:rPr lang="en-GB" sz="1200" b="1" i="1" baseline="0" dirty="0" smtClean="0">
                          <a:solidFill>
                            <a:schemeClr val="accent2">
                              <a:lumMod val="75000"/>
                            </a:schemeClr>
                          </a:solidFill>
                        </a:rPr>
                        <a:t> that hadn’t been discovered yet</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dirty="0" smtClean="0">
                          <a:solidFill>
                            <a:schemeClr val="tx1"/>
                          </a:solidFill>
                        </a:rPr>
                        <a:t>Elements</a:t>
                      </a:r>
                      <a:r>
                        <a:rPr lang="en-GB" sz="1200" b="0" i="0" baseline="0" dirty="0" smtClean="0">
                          <a:solidFill>
                            <a:schemeClr val="tx1"/>
                          </a:solidFill>
                        </a:rPr>
                        <a:t> with properties predicted by Mendeleev were discovered and filled in the gaps. Knowledge of isotopes explained why order based on atomic weights was not always correct.</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55" name="Straight Arrow Connector 154"/>
          <p:cNvCxnSpPr>
            <a:stCxn id="6" idx="3"/>
            <a:endCxn id="153" idx="1"/>
          </p:cNvCxnSpPr>
          <p:nvPr/>
        </p:nvCxnSpPr>
        <p:spPr>
          <a:xfrm flipV="1">
            <a:off x="7052528" y="2284828"/>
            <a:ext cx="156317" cy="4372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59" name="Table 158"/>
          <p:cNvGraphicFramePr>
            <a:graphicFrameLocks noGrp="1"/>
          </p:cNvGraphicFramePr>
          <p:nvPr>
            <p:extLst/>
          </p:nvPr>
        </p:nvGraphicFramePr>
        <p:xfrm>
          <a:off x="91229" y="2948212"/>
          <a:ext cx="4047525" cy="1468029"/>
        </p:xfrm>
        <a:graphic>
          <a:graphicData uri="http://schemas.openxmlformats.org/drawingml/2006/table">
            <a:tbl>
              <a:tblPr firstRow="1" bandRow="1">
                <a:tableStyleId>{5940675A-B579-460E-94D1-54222C63F5DA}</a:tableStyleId>
              </a:tblPr>
              <a:tblGrid>
                <a:gridCol w="767163">
                  <a:extLst>
                    <a:ext uri="{9D8B030D-6E8A-4147-A177-3AD203B41FA5}">
                      <a16:colId xmlns:a16="http://schemas.microsoft.com/office/drawing/2014/main" val="20000"/>
                    </a:ext>
                  </a:extLst>
                </a:gridCol>
                <a:gridCol w="1185388">
                  <a:extLst>
                    <a:ext uri="{9D8B030D-6E8A-4147-A177-3AD203B41FA5}">
                      <a16:colId xmlns:a16="http://schemas.microsoft.com/office/drawing/2014/main" val="20001"/>
                    </a:ext>
                  </a:extLst>
                </a:gridCol>
                <a:gridCol w="2094974">
                  <a:extLst>
                    <a:ext uri="{9D8B030D-6E8A-4147-A177-3AD203B41FA5}">
                      <a16:colId xmlns:a16="http://schemas.microsoft.com/office/drawing/2014/main" val="20002"/>
                    </a:ext>
                  </a:extLst>
                </a:gridCol>
              </a:tblGrid>
              <a:tr h="792273">
                <a:tc>
                  <a:txBody>
                    <a:bodyPr/>
                    <a:lstStyle/>
                    <a:p>
                      <a:pPr algn="ctr"/>
                      <a:r>
                        <a:rPr lang="en-GB" sz="1200" b="1" dirty="0" smtClean="0"/>
                        <a:t>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left of the Periodic table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Form positive ions. Conductors,</a:t>
                      </a:r>
                      <a:r>
                        <a:rPr lang="en-GB" sz="1200" b="0" i="0" baseline="0" dirty="0" smtClean="0">
                          <a:solidFill>
                            <a:schemeClr val="tx1"/>
                          </a:solidFill>
                        </a:rPr>
                        <a:t> high melting and boiling points, ductile, malleable.</a:t>
                      </a:r>
                      <a:endParaRPr lang="en-GB" sz="1200" b="0" i="0" dirty="0">
                        <a:solidFill>
                          <a:schemeClr val="tx1"/>
                        </a:solidFill>
                      </a:endParaRPr>
                    </a:p>
                  </a:txBody>
                  <a:tcPr anchor="ctr"/>
                </a:tc>
                <a:extLst>
                  <a:ext uri="{0D108BD9-81ED-4DB2-BD59-A6C34878D82A}">
                    <a16:rowId xmlns:a16="http://schemas.microsoft.com/office/drawing/2014/main" val="10000"/>
                  </a:ext>
                </a:extLst>
              </a:tr>
              <a:tr h="645069">
                <a:tc>
                  <a:txBody>
                    <a:bodyPr/>
                    <a:lstStyle/>
                    <a:p>
                      <a:pPr algn="ctr"/>
                      <a:r>
                        <a:rPr lang="en-GB" sz="1200" b="1" dirty="0" smtClean="0"/>
                        <a:t>Non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 the right of the Periodic</a:t>
                      </a:r>
                      <a:r>
                        <a:rPr lang="en-GB" sz="1200" b="1" i="1" baseline="0" dirty="0" smtClean="0">
                          <a:solidFill>
                            <a:schemeClr val="accent2">
                              <a:lumMod val="75000"/>
                            </a:schemeClr>
                          </a:solidFill>
                        </a:rPr>
                        <a:t> table</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i="0" baseline="0" dirty="0" smtClean="0">
                          <a:solidFill>
                            <a:schemeClr val="tx1"/>
                          </a:solidFill>
                        </a:rPr>
                        <a:t>Form negative ions. Insulators, low melting and boiling points.</a:t>
                      </a:r>
                      <a:endParaRPr lang="en-GB" sz="1200" b="0" i="0" dirty="0" smtClean="0">
                        <a:solidFill>
                          <a:schemeClr val="tx1"/>
                        </a:solidFill>
                      </a:endParaRPr>
                    </a:p>
                  </a:txBody>
                  <a:tcPr anchor="ctr"/>
                </a:tc>
                <a:extLst>
                  <a:ext uri="{0D108BD9-81ED-4DB2-BD59-A6C34878D82A}">
                    <a16:rowId xmlns:a16="http://schemas.microsoft.com/office/drawing/2014/main" val="10001"/>
                  </a:ext>
                </a:extLst>
              </a:tr>
            </a:tbl>
          </a:graphicData>
        </a:graphic>
      </p:graphicFrame>
      <p:cxnSp>
        <p:nvCxnSpPr>
          <p:cNvPr id="161" name="Straight Arrow Connector 160"/>
          <p:cNvCxnSpPr>
            <a:stCxn id="5" idx="1"/>
            <a:endCxn id="159" idx="3"/>
          </p:cNvCxnSpPr>
          <p:nvPr/>
        </p:nvCxnSpPr>
        <p:spPr>
          <a:xfrm flipH="1">
            <a:off x="4138754" y="3501353"/>
            <a:ext cx="552586" cy="18087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40" name="Table 139"/>
          <p:cNvGraphicFramePr>
            <a:graphicFrameLocks noGrp="1"/>
          </p:cNvGraphicFramePr>
          <p:nvPr>
            <p:extLst/>
          </p:nvPr>
        </p:nvGraphicFramePr>
        <p:xfrm>
          <a:off x="5352664" y="6011245"/>
          <a:ext cx="2104821" cy="3263835"/>
        </p:xfrm>
        <a:graphic>
          <a:graphicData uri="http://schemas.openxmlformats.org/drawingml/2006/table">
            <a:tbl>
              <a:tblPr firstRow="1" bandRow="1">
                <a:tableStyleId>{5940675A-B579-460E-94D1-54222C63F5DA}</a:tableStyleId>
              </a:tblPr>
              <a:tblGrid>
                <a:gridCol w="208280">
                  <a:extLst>
                    <a:ext uri="{9D8B030D-6E8A-4147-A177-3AD203B41FA5}">
                      <a16:colId xmlns:a16="http://schemas.microsoft.com/office/drawing/2014/main" val="20000"/>
                    </a:ext>
                  </a:extLst>
                </a:gridCol>
                <a:gridCol w="1016040">
                  <a:extLst>
                    <a:ext uri="{9D8B030D-6E8A-4147-A177-3AD203B41FA5}">
                      <a16:colId xmlns:a16="http://schemas.microsoft.com/office/drawing/2014/main" val="20001"/>
                    </a:ext>
                  </a:extLst>
                </a:gridCol>
                <a:gridCol w="880501">
                  <a:extLst>
                    <a:ext uri="{9D8B030D-6E8A-4147-A177-3AD203B41FA5}">
                      <a16:colId xmlns:a16="http://schemas.microsoft.com/office/drawing/2014/main" val="20002"/>
                    </a:ext>
                  </a:extLst>
                </a:gridCol>
              </a:tblGrid>
              <a:tr h="161881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Noble gases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u="none" dirty="0" smtClean="0">
                          <a:solidFill>
                            <a:schemeClr val="accent2">
                              <a:lumMod val="75000"/>
                            </a:schemeClr>
                          </a:solidFill>
                        </a:rPr>
                        <a:t>Unreactive, do not form molecules</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This</a:t>
                      </a:r>
                      <a:r>
                        <a:rPr lang="en-GB" sz="1200" b="0" baseline="0" dirty="0" smtClean="0">
                          <a:solidFill>
                            <a:schemeClr val="tx1"/>
                          </a:solidFill>
                        </a:rPr>
                        <a:t> is due to having</a:t>
                      </a:r>
                      <a:r>
                        <a:rPr lang="en-GB" sz="1200" b="0" dirty="0" smtClean="0">
                          <a:solidFill>
                            <a:schemeClr val="tx1"/>
                          </a:solidFill>
                        </a:rPr>
                        <a:t> full outer shells</a:t>
                      </a:r>
                      <a:r>
                        <a:rPr lang="en-GB" sz="1200" b="0" baseline="0" dirty="0" smtClean="0">
                          <a:solidFill>
                            <a:schemeClr val="tx1"/>
                          </a:solidFill>
                        </a:rPr>
                        <a:t> of electrons.</a:t>
                      </a:r>
                      <a:endParaRPr lang="en-GB" sz="1200" b="0" dirty="0">
                        <a:solidFill>
                          <a:schemeClr val="tx1"/>
                        </a:solidFill>
                      </a:endParaRPr>
                    </a:p>
                  </a:txBody>
                  <a:tcPr anchor="ctr"/>
                </a:tc>
                <a:extLst>
                  <a:ext uri="{0D108BD9-81ED-4DB2-BD59-A6C34878D82A}">
                    <a16:rowId xmlns:a16="http://schemas.microsoft.com/office/drawing/2014/main" val="10000"/>
                  </a:ext>
                </a:extLst>
              </a:tr>
              <a:tr h="1645025">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Boiling points</a:t>
                      </a:r>
                      <a:r>
                        <a:rPr lang="en-GB" sz="1200" b="1" i="1" baseline="0" dirty="0" smtClean="0">
                          <a:solidFill>
                            <a:schemeClr val="accent2">
                              <a:lumMod val="75000"/>
                            </a:schemeClr>
                          </a:solidFill>
                        </a:rPr>
                        <a:t> increase down the group </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atomic number.</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1" name="Table 140"/>
          <p:cNvGraphicFramePr>
            <a:graphicFrameLocks noGrp="1"/>
          </p:cNvGraphicFramePr>
          <p:nvPr>
            <p:extLst/>
          </p:nvPr>
        </p:nvGraphicFramePr>
        <p:xfrm>
          <a:off x="7994800" y="3486815"/>
          <a:ext cx="4685441" cy="1280160"/>
        </p:xfrm>
        <a:graphic>
          <a:graphicData uri="http://schemas.openxmlformats.org/drawingml/2006/table">
            <a:tbl>
              <a:tblPr firstRow="1" bandRow="1">
                <a:tableStyleId>{5940675A-B579-460E-94D1-54222C63F5DA}</a:tableStyleId>
              </a:tblPr>
              <a:tblGrid>
                <a:gridCol w="390167">
                  <a:extLst>
                    <a:ext uri="{9D8B030D-6E8A-4147-A177-3AD203B41FA5}">
                      <a16:colId xmlns:a16="http://schemas.microsoft.com/office/drawing/2014/main" val="20000"/>
                    </a:ext>
                  </a:extLst>
                </a:gridCol>
                <a:gridCol w="1792705">
                  <a:extLst>
                    <a:ext uri="{9D8B030D-6E8A-4147-A177-3AD203B41FA5}">
                      <a16:colId xmlns:a16="http://schemas.microsoft.com/office/drawing/2014/main" val="20001"/>
                    </a:ext>
                  </a:extLst>
                </a:gridCol>
                <a:gridCol w="2502569">
                  <a:extLst>
                    <a:ext uri="{9D8B030D-6E8A-4147-A177-3AD203B41FA5}">
                      <a16:colId xmlns:a16="http://schemas.microsoft.com/office/drawing/2014/main" val="20002"/>
                    </a:ext>
                  </a:extLst>
                </a:gridCol>
              </a:tblGrid>
              <a:tr h="640080">
                <a:tc rowSpan="2">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Alkali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Very reactive with oxygen, water and chlorine</a:t>
                      </a:r>
                    </a:p>
                  </a:txBody>
                  <a:tcPr anchor="ctr"/>
                </a:tc>
                <a:tc>
                  <a:txBody>
                    <a:bodyPr/>
                    <a:lstStyle/>
                    <a:p>
                      <a:pPr algn="ctr"/>
                      <a:r>
                        <a:rPr lang="en-GB" sz="1200" b="0" dirty="0" smtClean="0">
                          <a:solidFill>
                            <a:schemeClr val="tx1"/>
                          </a:solidFill>
                        </a:rPr>
                        <a:t>Only</a:t>
                      </a:r>
                      <a:r>
                        <a:rPr lang="en-GB" sz="1200" b="0" baseline="0" dirty="0" smtClean="0">
                          <a:solidFill>
                            <a:schemeClr val="tx1"/>
                          </a:solidFill>
                        </a:rPr>
                        <a:t> have one electron in their outer shell. Form +1 ions.</a:t>
                      </a:r>
                    </a:p>
                  </a:txBody>
                  <a:tcPr anchor="ctr"/>
                </a:tc>
                <a:extLst>
                  <a:ext uri="{0D108BD9-81ED-4DB2-BD59-A6C34878D82A}">
                    <a16:rowId xmlns:a16="http://schemas.microsoft.com/office/drawing/2014/main" val="10000"/>
                  </a:ext>
                </a:extLst>
              </a:tr>
              <a:tr h="64008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increases down</a:t>
                      </a:r>
                      <a:r>
                        <a:rPr lang="en-GB" sz="1200" b="1" i="1" baseline="0" dirty="0" smtClean="0">
                          <a:solidFill>
                            <a:schemeClr val="accent2">
                              <a:lumMod val="75000"/>
                            </a:schemeClr>
                          </a:solidFill>
                        </a:rPr>
                        <a:t>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Negative outer electron is further away from the positive nucleus so is more easily lost.</a:t>
                      </a:r>
                      <a:endParaRPr lang="en-GB" sz="1200" b="0" dirty="0">
                        <a:solidFill>
                          <a:schemeClr val="tx1"/>
                        </a:solidFill>
                      </a:endParaRPr>
                    </a:p>
                  </a:txBody>
                  <a:tcPr anchor="ctr"/>
                </a:tc>
                <a:extLst>
                  <a:ext uri="{0D108BD9-81ED-4DB2-BD59-A6C34878D82A}">
                    <a16:rowId xmlns:a16="http://schemas.microsoft.com/office/drawing/2014/main" val="10001"/>
                  </a:ext>
                </a:extLst>
              </a:tr>
            </a:tbl>
          </a:graphicData>
        </a:graphic>
      </p:graphicFrame>
      <p:graphicFrame>
        <p:nvGraphicFramePr>
          <p:cNvPr id="145" name="Table 144"/>
          <p:cNvGraphicFramePr>
            <a:graphicFrameLocks noGrp="1"/>
          </p:cNvGraphicFramePr>
          <p:nvPr>
            <p:extLst/>
          </p:nvPr>
        </p:nvGraphicFramePr>
        <p:xfrm>
          <a:off x="7866911" y="4940634"/>
          <a:ext cx="4837116" cy="2007966"/>
        </p:xfrm>
        <a:graphic>
          <a:graphicData uri="http://schemas.openxmlformats.org/drawingml/2006/table">
            <a:tbl>
              <a:tblPr firstRow="1" bandRow="1">
                <a:tableStyleId>{5940675A-B579-460E-94D1-54222C63F5DA}</a:tableStyleId>
              </a:tblPr>
              <a:tblGrid>
                <a:gridCol w="762967">
                  <a:extLst>
                    <a:ext uri="{9D8B030D-6E8A-4147-A177-3AD203B41FA5}">
                      <a16:colId xmlns:a16="http://schemas.microsoft.com/office/drawing/2014/main" val="20000"/>
                    </a:ext>
                  </a:extLst>
                </a:gridCol>
                <a:gridCol w="1129815">
                  <a:extLst>
                    <a:ext uri="{9D8B030D-6E8A-4147-A177-3AD203B41FA5}">
                      <a16:colId xmlns:a16="http://schemas.microsoft.com/office/drawing/2014/main" val="20001"/>
                    </a:ext>
                  </a:extLst>
                </a:gridCol>
                <a:gridCol w="1472167">
                  <a:extLst>
                    <a:ext uri="{9D8B030D-6E8A-4147-A177-3AD203B41FA5}">
                      <a16:colId xmlns:a16="http://schemas.microsoft.com/office/drawing/2014/main" val="20002"/>
                    </a:ext>
                  </a:extLst>
                </a:gridCol>
                <a:gridCol w="1472167">
                  <a:extLst>
                    <a:ext uri="{9D8B030D-6E8A-4147-A177-3AD203B41FA5}">
                      <a16:colId xmlns:a16="http://schemas.microsoft.com/office/drawing/2014/main" val="20003"/>
                    </a:ext>
                  </a:extLst>
                </a:gridCol>
              </a:tblGrid>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oxygen</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oxide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oxygen </a:t>
                      </a:r>
                      <a:r>
                        <a:rPr lang="en-GB" sz="1200" b="0" i="0" baseline="0" dirty="0" smtClean="0">
                          <a:solidFill>
                            <a:schemeClr val="tx1"/>
                          </a:solidFill>
                          <a:sym typeface="Wingdings" panose="05000000000000000000" pitchFamily="2" charset="2"/>
                        </a:rPr>
                        <a:t> metal oxide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4Na</a:t>
                      </a:r>
                      <a:r>
                        <a:rPr lang="en-GB" sz="1200" b="0" i="0" baseline="0" dirty="0" smtClean="0">
                          <a:solidFill>
                            <a:schemeClr val="tx1"/>
                          </a:solidFill>
                        </a:rPr>
                        <a:t> + O</a:t>
                      </a:r>
                      <a:r>
                        <a:rPr lang="en-GB" sz="1200" b="0" i="0" baseline="-25000" dirty="0" smtClean="0">
                          <a:solidFill>
                            <a:schemeClr val="tx1"/>
                          </a:solidFill>
                        </a:rPr>
                        <a:t>2</a:t>
                      </a:r>
                      <a:r>
                        <a:rPr lang="en-GB" sz="1200" b="0" i="0" baseline="0" dirty="0" smtClean="0">
                          <a:solidFill>
                            <a:schemeClr val="tx1"/>
                          </a:solidFill>
                        </a:rPr>
                        <a:t> </a:t>
                      </a:r>
                      <a:r>
                        <a:rPr lang="en-GB" sz="1200" b="0" i="0" baseline="0" dirty="0" smtClean="0">
                          <a:solidFill>
                            <a:schemeClr val="tx1"/>
                          </a:solidFill>
                          <a:sym typeface="Wingdings" panose="05000000000000000000" pitchFamily="2" charset="2"/>
                        </a:rPr>
                        <a:t> 2Na</a:t>
                      </a:r>
                      <a:r>
                        <a:rPr lang="en-GB" sz="1200" b="0" i="0" baseline="-25000" dirty="0" smtClean="0">
                          <a:solidFill>
                            <a:schemeClr val="tx1"/>
                          </a:solidFill>
                          <a:sym typeface="Wingdings" panose="05000000000000000000" pitchFamily="2" charset="2"/>
                        </a:rPr>
                        <a:t>2</a:t>
                      </a:r>
                      <a:r>
                        <a:rPr lang="en-GB" sz="1200" b="0" i="0" baseline="0" dirty="0" smtClean="0">
                          <a:solidFill>
                            <a:schemeClr val="tx1"/>
                          </a:solidFill>
                          <a:sym typeface="Wingdings" panose="05000000000000000000" pitchFamily="2" charset="2"/>
                        </a:rPr>
                        <a:t>O</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water</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hydroxide and hydrogen</a:t>
                      </a:r>
                    </a:p>
                  </a:txBody>
                  <a:tcPr anchor="ctr"/>
                </a:tc>
                <a:tc>
                  <a:txBody>
                    <a:bodyPr/>
                    <a:lstStyle/>
                    <a:p>
                      <a:pPr algn="ctr"/>
                      <a:r>
                        <a:rPr lang="en-GB" sz="1200" b="0" i="0" dirty="0" smtClean="0">
                          <a:solidFill>
                            <a:schemeClr val="tx1"/>
                          </a:solidFill>
                        </a:rPr>
                        <a:t>Metal + water </a:t>
                      </a:r>
                      <a:r>
                        <a:rPr lang="en-GB" sz="1200" b="0" i="0" dirty="0" smtClean="0">
                          <a:solidFill>
                            <a:schemeClr val="tx1"/>
                          </a:solidFill>
                          <a:sym typeface="Wingdings" panose="05000000000000000000" pitchFamily="2" charset="2"/>
                        </a:rPr>
                        <a:t> metal hydroxide + hydrogen</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+ 2H</a:t>
                      </a:r>
                      <a:r>
                        <a:rPr lang="en-GB" sz="1200" b="0" i="0" baseline="-25000" dirty="0" smtClean="0">
                          <a:solidFill>
                            <a:schemeClr val="tx1"/>
                          </a:solidFill>
                        </a:rPr>
                        <a:t>2</a:t>
                      </a:r>
                      <a:r>
                        <a:rPr lang="en-GB" sz="1200" b="0" i="0" dirty="0" smtClean="0">
                          <a:solidFill>
                            <a:schemeClr val="tx1"/>
                          </a:solidFill>
                        </a:rPr>
                        <a:t>O </a:t>
                      </a:r>
                      <a:r>
                        <a:rPr lang="en-GB" sz="1200" b="0" i="0" dirty="0" smtClean="0">
                          <a:solidFill>
                            <a:schemeClr val="tx1"/>
                          </a:solidFill>
                          <a:sym typeface="Wingdings" panose="05000000000000000000" pitchFamily="2" charset="2"/>
                        </a:rPr>
                        <a:t> 2NaOH + H</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66932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chlorine</a:t>
                      </a: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metal chloride</a:t>
                      </a:r>
                    </a:p>
                  </a:txBody>
                  <a:tcPr anchor="ctr"/>
                </a:tc>
                <a:tc>
                  <a:txBody>
                    <a:bodyPr/>
                    <a:lstStyle/>
                    <a:p>
                      <a:pPr algn="ctr"/>
                      <a:r>
                        <a:rPr lang="en-GB" sz="1200" b="0" i="0" dirty="0" smtClean="0">
                          <a:solidFill>
                            <a:schemeClr val="tx1"/>
                          </a:solidFill>
                        </a:rPr>
                        <a:t>Metal + chlorine </a:t>
                      </a:r>
                      <a:r>
                        <a:rPr lang="en-GB" sz="1200" b="0" i="0" dirty="0" smtClean="0">
                          <a:solidFill>
                            <a:schemeClr val="tx1"/>
                          </a:solidFill>
                          <a:sym typeface="Wingdings" panose="05000000000000000000" pitchFamily="2" charset="2"/>
                        </a:rPr>
                        <a:t> metal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2Na + Cl</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2NaCl</a:t>
                      </a:r>
                      <a:endParaRPr lang="en-GB" sz="1200" b="0" i="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6" name="Table 145"/>
          <p:cNvGraphicFramePr>
            <a:graphicFrameLocks noGrp="1"/>
          </p:cNvGraphicFramePr>
          <p:nvPr>
            <p:extLst/>
          </p:nvPr>
        </p:nvGraphicFramePr>
        <p:xfrm>
          <a:off x="43936" y="4563985"/>
          <a:ext cx="5184986" cy="1673356"/>
        </p:xfrm>
        <a:graphic>
          <a:graphicData uri="http://schemas.openxmlformats.org/drawingml/2006/table">
            <a:tbl>
              <a:tblPr firstRow="1" bandRow="1">
                <a:tableStyleId>{5940675A-B579-460E-94D1-54222C63F5DA}</a:tableStyleId>
              </a:tblPr>
              <a:tblGrid>
                <a:gridCol w="319857">
                  <a:extLst>
                    <a:ext uri="{9D8B030D-6E8A-4147-A177-3AD203B41FA5}">
                      <a16:colId xmlns:a16="http://schemas.microsoft.com/office/drawing/2014/main" val="20000"/>
                    </a:ext>
                  </a:extLst>
                </a:gridCol>
                <a:gridCol w="2559240">
                  <a:extLst>
                    <a:ext uri="{9D8B030D-6E8A-4147-A177-3AD203B41FA5}">
                      <a16:colId xmlns:a16="http://schemas.microsoft.com/office/drawing/2014/main" val="20001"/>
                    </a:ext>
                  </a:extLst>
                </a:gridCol>
                <a:gridCol w="2305889">
                  <a:extLst>
                    <a:ext uri="{9D8B030D-6E8A-4147-A177-3AD203B41FA5}">
                      <a16:colId xmlns:a16="http://schemas.microsoft.com/office/drawing/2014/main" val="20002"/>
                    </a:ext>
                  </a:extLst>
                </a:gridCol>
              </a:tblGrid>
              <a:tr h="537575">
                <a:tc rowSpan="3">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Halogens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Consist of molecules made of a pair of atoms</a:t>
                      </a:r>
                    </a:p>
                  </a:txBody>
                  <a:tcPr anchor="ctr"/>
                </a:tc>
                <a:tc>
                  <a:txBody>
                    <a:bodyPr/>
                    <a:lstStyle/>
                    <a:p>
                      <a:pPr algn="ctr"/>
                      <a:r>
                        <a:rPr lang="en-GB" sz="1200" b="0" dirty="0" smtClean="0">
                          <a:solidFill>
                            <a:schemeClr val="tx1"/>
                          </a:solidFill>
                        </a:rPr>
                        <a:t>Have seven electrons in their outer shell. Form -1 ions.</a:t>
                      </a:r>
                      <a:endParaRPr lang="en-GB" sz="1200" b="0" dirty="0">
                        <a:solidFill>
                          <a:schemeClr val="tx1"/>
                        </a:solidFill>
                      </a:endParaRPr>
                    </a:p>
                  </a:txBody>
                  <a:tcPr anchor="ctr"/>
                </a:tc>
                <a:extLst>
                  <a:ext uri="{0D108BD9-81ED-4DB2-BD59-A6C34878D82A}">
                    <a16:rowId xmlns:a16="http://schemas.microsoft.com/office/drawing/2014/main" val="10000"/>
                  </a:ext>
                </a:extLst>
              </a:tr>
              <a:tr h="522170">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Melting</a:t>
                      </a:r>
                      <a:r>
                        <a:rPr lang="en-GB" sz="1200" b="1" i="1" baseline="0" dirty="0" smtClean="0">
                          <a:solidFill>
                            <a:schemeClr val="accent2">
                              <a:lumMod val="75000"/>
                            </a:schemeClr>
                          </a:solidFill>
                        </a:rPr>
                        <a:t> and b</a:t>
                      </a:r>
                      <a:r>
                        <a:rPr lang="en-GB" sz="1200" b="1" i="1" dirty="0" smtClean="0">
                          <a:solidFill>
                            <a:schemeClr val="accent2">
                              <a:lumMod val="75000"/>
                            </a:schemeClr>
                          </a:solidFill>
                        </a:rPr>
                        <a:t>oiling points increase down the group </a:t>
                      </a:r>
                      <a:r>
                        <a:rPr lang="en-GB" sz="1200" b="1" i="1" baseline="0" dirty="0" smtClean="0">
                          <a:solidFill>
                            <a:schemeClr val="accent2">
                              <a:lumMod val="75000"/>
                            </a:schemeClr>
                          </a:solidFill>
                        </a:rPr>
                        <a:t>(gas </a:t>
                      </a:r>
                      <a:r>
                        <a:rPr lang="en-GB" sz="1200" b="1" i="1" baseline="0" dirty="0" smtClean="0">
                          <a:solidFill>
                            <a:schemeClr val="accent2">
                              <a:lumMod val="75000"/>
                            </a:schemeClr>
                          </a:solidFill>
                          <a:sym typeface="Wingdings" panose="05000000000000000000" pitchFamily="2" charset="2"/>
                        </a:rPr>
                        <a:t> liquid  solid)</a:t>
                      </a:r>
                      <a:endParaRPr lang="en-GB" sz="1200" b="1" i="1" dirty="0" smtClean="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0" dirty="0" smtClean="0">
                          <a:solidFill>
                            <a:schemeClr val="tx1"/>
                          </a:solidFill>
                        </a:rPr>
                        <a:t>Increasing atomic mass number.</a:t>
                      </a:r>
                    </a:p>
                  </a:txBody>
                  <a:tcPr anchor="ctr"/>
                </a:tc>
                <a:extLst>
                  <a:ext uri="{0D108BD9-81ED-4DB2-BD59-A6C34878D82A}">
                    <a16:rowId xmlns:a16="http://schemas.microsoft.com/office/drawing/2014/main" val="10001"/>
                  </a:ext>
                </a:extLst>
              </a:tr>
              <a:tr h="495701">
                <a:tc vMerge="1">
                  <a:txBody>
                    <a:bodyPr/>
                    <a:lstStyle/>
                    <a:p>
                      <a:pPr marL="0" marR="0" indent="0" algn="ctr" defTabSz="1280160" rtl="0" eaLnBrk="1" fontAlgn="auto" latinLnBrk="0" hangingPunct="1">
                        <a:lnSpc>
                          <a:spcPct val="100000"/>
                        </a:lnSpc>
                        <a:spcBef>
                          <a:spcPts val="0"/>
                        </a:spcBef>
                        <a:spcAft>
                          <a:spcPts val="0"/>
                        </a:spcAft>
                        <a:buClrTx/>
                        <a:buSzTx/>
                        <a:buFontTx/>
                        <a:buNone/>
                        <a:tabLst/>
                        <a:defRPr/>
                      </a:pPr>
                      <a:endParaRPr lang="en-GB" sz="1200" b="1" dirty="0" smtClean="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Reactivity decreases</a:t>
                      </a:r>
                      <a:r>
                        <a:rPr lang="en-GB" sz="1200" b="1" i="1" baseline="0" dirty="0" smtClean="0">
                          <a:solidFill>
                            <a:schemeClr val="accent2">
                              <a:lumMod val="75000"/>
                            </a:schemeClr>
                          </a:solidFill>
                        </a:rPr>
                        <a:t> down the group</a:t>
                      </a:r>
                      <a:endParaRPr lang="en-GB" sz="1200" b="1" i="1" dirty="0" smtClean="0">
                        <a:solidFill>
                          <a:schemeClr val="accent2">
                            <a:lumMod val="75000"/>
                          </a:schemeClr>
                        </a:solidFill>
                      </a:endParaRPr>
                    </a:p>
                  </a:txBody>
                  <a:tcPr anchor="ctr"/>
                </a:tc>
                <a:tc>
                  <a:txBody>
                    <a:bodyPr/>
                    <a:lstStyle/>
                    <a:p>
                      <a:pPr algn="ctr"/>
                      <a:r>
                        <a:rPr lang="en-GB" sz="1200" b="0" dirty="0" smtClean="0">
                          <a:solidFill>
                            <a:schemeClr val="tx1"/>
                          </a:solidFill>
                        </a:rPr>
                        <a:t>Increasing proton number means an electron</a:t>
                      </a:r>
                      <a:r>
                        <a:rPr lang="en-GB" sz="1200" b="0" baseline="0" dirty="0" smtClean="0">
                          <a:solidFill>
                            <a:schemeClr val="tx1"/>
                          </a:solidFill>
                        </a:rPr>
                        <a:t> is more easily gained</a:t>
                      </a:r>
                      <a:endParaRPr lang="en-GB" sz="1200" b="0" dirty="0">
                        <a:solidFill>
                          <a:schemeClr val="tx1"/>
                        </a:solidFill>
                      </a:endParaRPr>
                    </a:p>
                  </a:txBody>
                  <a:tcPr anchor="ctr"/>
                </a:tc>
                <a:extLst>
                  <a:ext uri="{0D108BD9-81ED-4DB2-BD59-A6C34878D82A}">
                    <a16:rowId xmlns:a16="http://schemas.microsoft.com/office/drawing/2014/main" val="10002"/>
                  </a:ext>
                </a:extLst>
              </a:tr>
            </a:tbl>
          </a:graphicData>
        </a:graphic>
      </p:graphicFrame>
      <p:graphicFrame>
        <p:nvGraphicFramePr>
          <p:cNvPr id="147" name="Table 146"/>
          <p:cNvGraphicFramePr>
            <a:graphicFrameLocks noGrp="1"/>
          </p:cNvGraphicFramePr>
          <p:nvPr>
            <p:extLst/>
          </p:nvPr>
        </p:nvGraphicFramePr>
        <p:xfrm>
          <a:off x="43936" y="6237341"/>
          <a:ext cx="5184986" cy="3039967"/>
        </p:xfrm>
        <a:graphic>
          <a:graphicData uri="http://schemas.openxmlformats.org/drawingml/2006/table">
            <a:tbl>
              <a:tblPr firstRow="1" bandRow="1">
                <a:tableStyleId>{5940675A-B579-460E-94D1-54222C63F5DA}</a:tableStyleId>
              </a:tblPr>
              <a:tblGrid>
                <a:gridCol w="577781">
                  <a:extLst>
                    <a:ext uri="{9D8B030D-6E8A-4147-A177-3AD203B41FA5}">
                      <a16:colId xmlns:a16="http://schemas.microsoft.com/office/drawing/2014/main" val="20000"/>
                    </a:ext>
                  </a:extLst>
                </a:gridCol>
                <a:gridCol w="1343957">
                  <a:extLst>
                    <a:ext uri="{9D8B030D-6E8A-4147-A177-3AD203B41FA5}">
                      <a16:colId xmlns:a16="http://schemas.microsoft.com/office/drawing/2014/main" val="20001"/>
                    </a:ext>
                  </a:extLst>
                </a:gridCol>
                <a:gridCol w="1768481">
                  <a:extLst>
                    <a:ext uri="{9D8B030D-6E8A-4147-A177-3AD203B41FA5}">
                      <a16:colId xmlns:a16="http://schemas.microsoft.com/office/drawing/2014/main" val="20002"/>
                    </a:ext>
                  </a:extLst>
                </a:gridCol>
                <a:gridCol w="1494767">
                  <a:extLst>
                    <a:ext uri="{9D8B030D-6E8A-4147-A177-3AD203B41FA5}">
                      <a16:colId xmlns:a16="http://schemas.microsoft.com/office/drawing/2014/main" val="20003"/>
                    </a:ext>
                  </a:extLst>
                </a:gridCol>
              </a:tblGrid>
              <a:tr h="1129771">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metals</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accent2">
                              <a:lumMod val="75000"/>
                            </a:schemeClr>
                          </a:solidFill>
                        </a:rPr>
                        <a:t>Forms a</a:t>
                      </a:r>
                      <a:r>
                        <a:rPr lang="en-GB" sz="1200" b="1" baseline="0" dirty="0" smtClean="0">
                          <a:solidFill>
                            <a:schemeClr val="accent2">
                              <a:lumMod val="75000"/>
                            </a:schemeClr>
                          </a:solidFill>
                        </a:rPr>
                        <a:t> metal halide</a:t>
                      </a:r>
                      <a:endParaRPr lang="en-GB" sz="1200" b="1" dirty="0" smtClean="0">
                        <a:solidFill>
                          <a:schemeClr val="accent2">
                            <a:lumMod val="75000"/>
                          </a:schemeClr>
                        </a:solidFill>
                      </a:endParaRPr>
                    </a:p>
                  </a:txBody>
                  <a:tcPr anchor="ctr"/>
                </a:tc>
                <a:tc>
                  <a:txBody>
                    <a:bodyPr/>
                    <a:lstStyle/>
                    <a:p>
                      <a:pPr algn="ctr"/>
                      <a:r>
                        <a:rPr lang="en-GB" sz="1200" b="0" i="0" dirty="0" smtClean="0">
                          <a:solidFill>
                            <a:schemeClr val="tx1"/>
                          </a:solidFill>
                        </a:rPr>
                        <a:t>Metal</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metal halide</a:t>
                      </a:r>
                    </a:p>
                    <a:p>
                      <a:pPr algn="ctr"/>
                      <a:r>
                        <a:rPr lang="en-GB" sz="1200" b="0" i="0" baseline="0" dirty="0" smtClean="0">
                          <a:solidFill>
                            <a:schemeClr val="tx1"/>
                          </a:solidFill>
                          <a:sym typeface="Wingdings" panose="05000000000000000000" pitchFamily="2" charset="2"/>
                        </a:rPr>
                        <a:t>e.g. Sodium + chlorine  sodium chloride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a:t>
                      </a:r>
                      <a:r>
                        <a:rPr lang="en-GB" sz="1200" b="0" i="0" dirty="0" err="1" smtClean="0">
                          <a:solidFill>
                            <a:schemeClr val="tx1"/>
                          </a:solidFill>
                        </a:rPr>
                        <a:t>NaCl</a:t>
                      </a:r>
                      <a:r>
                        <a:rPr lang="en-GB" sz="1200" b="0" i="0" baseline="0" dirty="0" smtClean="0">
                          <a:solidFill>
                            <a:schemeClr val="tx1"/>
                          </a:solidFill>
                        </a:rPr>
                        <a:t> </a:t>
                      </a:r>
                    </a:p>
                    <a:p>
                      <a:pPr algn="ctr"/>
                      <a:r>
                        <a:rPr lang="en-GB" sz="1200" b="0" i="0" baseline="0" dirty="0" smtClean="0">
                          <a:solidFill>
                            <a:schemeClr val="tx1"/>
                          </a:solidFill>
                        </a:rPr>
                        <a:t>metal atom loses outer shell electrons and halogen gains an outer shell electron</a:t>
                      </a:r>
                      <a:endParaRPr lang="en-GB" sz="1200" b="0" i="0" dirty="0" smtClean="0">
                        <a:solidFill>
                          <a:schemeClr val="tx1"/>
                        </a:solidFill>
                      </a:endParaRPr>
                    </a:p>
                  </a:txBody>
                  <a:tcPr anchor="ctr"/>
                </a:tc>
                <a:extLst>
                  <a:ext uri="{0D108BD9-81ED-4DB2-BD59-A6C34878D82A}">
                    <a16:rowId xmlns:a16="http://schemas.microsoft.com/office/drawing/2014/main" val="10000"/>
                  </a:ext>
                </a:extLst>
              </a:tr>
              <a:tr h="820732">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hydrogen</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Forms a hydrogen halide</a:t>
                      </a:r>
                    </a:p>
                  </a:txBody>
                  <a:tcPr anchor="ctr"/>
                </a:tc>
                <a:tc>
                  <a:txBody>
                    <a:bodyPr/>
                    <a:lstStyle/>
                    <a:p>
                      <a:pPr algn="ctr"/>
                      <a:r>
                        <a:rPr lang="en-GB" sz="1200" b="0" i="0" dirty="0" smtClean="0">
                          <a:solidFill>
                            <a:schemeClr val="tx1"/>
                          </a:solidFill>
                        </a:rPr>
                        <a:t>Hydrogen</a:t>
                      </a:r>
                      <a:r>
                        <a:rPr lang="en-GB" sz="1200" b="0" i="0" baseline="0" dirty="0" smtClean="0">
                          <a:solidFill>
                            <a:schemeClr val="tx1"/>
                          </a:solidFill>
                        </a:rPr>
                        <a:t> + halogen </a:t>
                      </a:r>
                      <a:r>
                        <a:rPr lang="en-GB" sz="1200" b="0" i="0" baseline="0" dirty="0" smtClean="0">
                          <a:solidFill>
                            <a:schemeClr val="tx1"/>
                          </a:solidFill>
                          <a:sym typeface="Wingdings" panose="05000000000000000000" pitchFamily="2" charset="2"/>
                        </a:rPr>
                        <a:t> hydrogen halide</a:t>
                      </a:r>
                    </a:p>
                    <a:p>
                      <a:pPr algn="ctr"/>
                      <a:r>
                        <a:rPr lang="en-GB" sz="1200" b="0" i="0" baseline="0" dirty="0" smtClean="0">
                          <a:solidFill>
                            <a:schemeClr val="tx1"/>
                          </a:solidFill>
                          <a:sym typeface="Wingdings" panose="05000000000000000000" pitchFamily="2" charset="2"/>
                        </a:rPr>
                        <a:t>e.g. Hydrogen + bromine  hydrogen bromide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 H</a:t>
                      </a:r>
                      <a:r>
                        <a:rPr lang="en-GB" sz="1200" b="0" i="0" baseline="-25000" dirty="0" smtClean="0">
                          <a:solidFill>
                            <a:schemeClr val="tx1"/>
                          </a:solidFill>
                        </a:rPr>
                        <a:t>2</a:t>
                      </a:r>
                      <a:r>
                        <a:rPr lang="en-GB" sz="1200" b="0" i="0" dirty="0" smtClean="0">
                          <a:solidFill>
                            <a:schemeClr val="tx1"/>
                          </a:solidFill>
                        </a:rPr>
                        <a:t> </a:t>
                      </a:r>
                      <a:r>
                        <a:rPr lang="en-GB" sz="1200" b="0" i="0" dirty="0" smtClean="0">
                          <a:solidFill>
                            <a:schemeClr val="tx1"/>
                          </a:solidFill>
                          <a:sym typeface="Wingdings" panose="05000000000000000000" pitchFamily="2" charset="2"/>
                        </a:rPr>
                        <a:t> 2HCl</a:t>
                      </a:r>
                      <a:endParaRPr lang="en-GB" sz="1200" b="0" i="0" baseline="-25000" dirty="0" smtClean="0">
                        <a:solidFill>
                          <a:schemeClr val="tx1"/>
                        </a:solidFill>
                      </a:endParaRPr>
                    </a:p>
                  </a:txBody>
                  <a:tcPr anchor="ctr"/>
                </a:tc>
                <a:extLst>
                  <a:ext uri="{0D108BD9-81ED-4DB2-BD59-A6C34878D82A}">
                    <a16:rowId xmlns:a16="http://schemas.microsoft.com/office/drawing/2014/main" val="10001"/>
                  </a:ext>
                </a:extLst>
              </a:tr>
              <a:tr h="1087236">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With aqueous solution of a halide salt</a:t>
                      </a:r>
                    </a:p>
                  </a:txBody>
                  <a:tcPr vert="vert270"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baseline="0" dirty="0" smtClean="0">
                          <a:solidFill>
                            <a:schemeClr val="accent2">
                              <a:lumMod val="75000"/>
                            </a:schemeClr>
                          </a:solidFill>
                        </a:rPr>
                        <a:t>A more reactive halogen will displace the less reactive halogen from the salt</a:t>
                      </a:r>
                    </a:p>
                  </a:txBody>
                  <a:tcPr anchor="ctr"/>
                </a:tc>
                <a:tc>
                  <a:txBody>
                    <a:bodyPr/>
                    <a:lstStyle/>
                    <a:p>
                      <a:pPr algn="ctr"/>
                      <a:r>
                        <a:rPr lang="en-GB" sz="1200" b="0" i="0" dirty="0" smtClean="0">
                          <a:solidFill>
                            <a:schemeClr val="tx1"/>
                          </a:solidFill>
                        </a:rPr>
                        <a:t>Chlorine + potassium bromide </a:t>
                      </a:r>
                      <a:r>
                        <a:rPr lang="en-GB" sz="1200" b="0" i="0" dirty="0" smtClean="0">
                          <a:solidFill>
                            <a:schemeClr val="tx1"/>
                          </a:solidFill>
                          <a:sym typeface="Wingdings" panose="05000000000000000000" pitchFamily="2" charset="2"/>
                        </a:rPr>
                        <a:t> potassium chloride + bromine</a:t>
                      </a:r>
                      <a:endParaRPr lang="en-GB" sz="1200" b="0" i="0" dirty="0" smtClean="0">
                        <a:solidFill>
                          <a:schemeClr val="tx1"/>
                        </a:solidFill>
                      </a:endParaRPr>
                    </a:p>
                  </a:txBody>
                  <a:tcPr anchor="ctr"/>
                </a:tc>
                <a:tc>
                  <a:txBody>
                    <a:bodyPr/>
                    <a:lstStyle/>
                    <a:p>
                      <a:pPr algn="ctr"/>
                      <a:r>
                        <a:rPr lang="en-GB" sz="1200" b="0" i="0" dirty="0" smtClean="0">
                          <a:solidFill>
                            <a:schemeClr val="tx1"/>
                          </a:solidFill>
                        </a:rPr>
                        <a:t>e.g. Cl</a:t>
                      </a:r>
                      <a:r>
                        <a:rPr lang="en-GB" sz="1200" b="0" i="0" baseline="-25000" dirty="0" smtClean="0">
                          <a:solidFill>
                            <a:schemeClr val="tx1"/>
                          </a:solidFill>
                        </a:rPr>
                        <a:t>2</a:t>
                      </a:r>
                      <a:r>
                        <a:rPr lang="en-GB" sz="1200" b="0" i="0" dirty="0" smtClean="0">
                          <a:solidFill>
                            <a:schemeClr val="tx1"/>
                          </a:solidFill>
                        </a:rPr>
                        <a:t> +2KBr </a:t>
                      </a:r>
                      <a:r>
                        <a:rPr lang="en-GB" sz="1200" b="0" i="0" dirty="0" smtClean="0">
                          <a:solidFill>
                            <a:schemeClr val="tx1"/>
                          </a:solidFill>
                          <a:sym typeface="Wingdings" panose="05000000000000000000" pitchFamily="2" charset="2"/>
                        </a:rPr>
                        <a:t>2KCl + Br</a:t>
                      </a:r>
                      <a:r>
                        <a:rPr lang="en-GB" sz="1200" b="0" i="0" baseline="-25000" dirty="0" smtClean="0">
                          <a:solidFill>
                            <a:schemeClr val="tx1"/>
                          </a:solidFill>
                          <a:sym typeface="Wingdings" panose="05000000000000000000" pitchFamily="2" charset="2"/>
                        </a:rPr>
                        <a:t>2</a:t>
                      </a:r>
                      <a:endParaRPr lang="en-GB" sz="1200" b="0" i="0" baseline="-25000" dirty="0" smtClean="0">
                        <a:solidFill>
                          <a:schemeClr val="tx1"/>
                        </a:solidFill>
                      </a:endParaRPr>
                    </a:p>
                  </a:txBody>
                  <a:tcPr anchor="ctr"/>
                </a:tc>
                <a:extLst>
                  <a:ext uri="{0D108BD9-81ED-4DB2-BD59-A6C34878D82A}">
                    <a16:rowId xmlns:a16="http://schemas.microsoft.com/office/drawing/2014/main" val="10002"/>
                  </a:ext>
                </a:extLst>
              </a:tr>
            </a:tbl>
          </a:graphicData>
        </a:graphic>
      </p:graphicFrame>
      <p:cxnSp>
        <p:nvCxnSpPr>
          <p:cNvPr id="158" name="Straight Arrow Connector 157"/>
          <p:cNvCxnSpPr>
            <a:stCxn id="4" idx="0"/>
            <a:endCxn id="6" idx="2"/>
          </p:cNvCxnSpPr>
          <p:nvPr/>
        </p:nvCxnSpPr>
        <p:spPr>
          <a:xfrm flipV="1">
            <a:off x="6171257" y="3306831"/>
            <a:ext cx="465773" cy="5404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2" name="Straight Arrow Connector 161"/>
          <p:cNvCxnSpPr>
            <a:stCxn id="7" idx="0"/>
          </p:cNvCxnSpPr>
          <p:nvPr/>
        </p:nvCxnSpPr>
        <p:spPr>
          <a:xfrm flipV="1">
            <a:off x="6126729" y="1082842"/>
            <a:ext cx="278346" cy="38255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8" name="Straight Arrow Connector 177"/>
          <p:cNvCxnSpPr>
            <a:stCxn id="4" idx="0"/>
            <a:endCxn id="5" idx="3"/>
          </p:cNvCxnSpPr>
          <p:nvPr/>
        </p:nvCxnSpPr>
        <p:spPr>
          <a:xfrm flipH="1" flipV="1">
            <a:off x="5714390" y="3501353"/>
            <a:ext cx="456867" cy="3459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2" name="Straight Arrow Connector 191"/>
          <p:cNvCxnSpPr>
            <a:stCxn id="4" idx="2"/>
            <a:endCxn id="8" idx="0"/>
          </p:cNvCxnSpPr>
          <p:nvPr/>
        </p:nvCxnSpPr>
        <p:spPr>
          <a:xfrm flipH="1">
            <a:off x="5768011" y="5047658"/>
            <a:ext cx="403246" cy="1601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4" name="Straight Arrow Connector 193"/>
          <p:cNvCxnSpPr>
            <a:stCxn id="8" idx="2"/>
          </p:cNvCxnSpPr>
          <p:nvPr/>
        </p:nvCxnSpPr>
        <p:spPr>
          <a:xfrm>
            <a:off x="5768011" y="5515582"/>
            <a:ext cx="0" cy="4956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6" name="Straight Arrow Connector 195"/>
          <p:cNvCxnSpPr>
            <a:stCxn id="4" idx="3"/>
            <a:endCxn id="9" idx="0"/>
          </p:cNvCxnSpPr>
          <p:nvPr/>
        </p:nvCxnSpPr>
        <p:spPr>
          <a:xfrm flipV="1">
            <a:off x="7071786" y="4043907"/>
            <a:ext cx="119324" cy="40358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8" name="Straight Arrow Connector 197"/>
          <p:cNvCxnSpPr>
            <a:stCxn id="9" idx="2"/>
            <a:endCxn id="141" idx="1"/>
          </p:cNvCxnSpPr>
          <p:nvPr/>
        </p:nvCxnSpPr>
        <p:spPr>
          <a:xfrm>
            <a:off x="7498887" y="4043907"/>
            <a:ext cx="495913" cy="829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00" name="Straight Arrow Connector 199"/>
          <p:cNvCxnSpPr>
            <a:stCxn id="141" idx="2"/>
            <a:endCxn id="145" idx="0"/>
          </p:cNvCxnSpPr>
          <p:nvPr/>
        </p:nvCxnSpPr>
        <p:spPr>
          <a:xfrm flipH="1">
            <a:off x="10285469" y="4766975"/>
            <a:ext cx="52051" cy="17365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4" name="Straight Arrow Connector 263"/>
          <p:cNvCxnSpPr>
            <a:stCxn id="4" idx="1"/>
            <a:endCxn id="10" idx="2"/>
          </p:cNvCxnSpPr>
          <p:nvPr/>
        </p:nvCxnSpPr>
        <p:spPr>
          <a:xfrm flipH="1" flipV="1">
            <a:off x="4825136" y="4166631"/>
            <a:ext cx="445591" cy="280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flipH="1">
            <a:off x="4301922" y="4512602"/>
            <a:ext cx="251870" cy="7115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99779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72783" y="3426915"/>
            <a:ext cx="2031317" cy="1477328"/>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BONDING, STRUCTURE AND THE PROPERTIES OF MATTER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16200000">
            <a:off x="5745473" y="2292582"/>
            <a:ext cx="1365980" cy="62191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three states of matter</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76300" y="25877"/>
          <a:ext cx="4411847" cy="2006601"/>
        </p:xfrm>
        <a:graphic>
          <a:graphicData uri="http://schemas.openxmlformats.org/drawingml/2006/table">
            <a:tbl>
              <a:tblPr firstRow="1" bandRow="1">
                <a:tableStyleId>{5940675A-B579-460E-94D1-54222C63F5DA}</a:tableStyleId>
              </a:tblPr>
              <a:tblGrid>
                <a:gridCol w="390878">
                  <a:extLst>
                    <a:ext uri="{9D8B030D-6E8A-4147-A177-3AD203B41FA5}">
                      <a16:colId xmlns:a16="http://schemas.microsoft.com/office/drawing/2014/main" val="20000"/>
                    </a:ext>
                  </a:extLst>
                </a:gridCol>
                <a:gridCol w="1879136">
                  <a:extLst>
                    <a:ext uri="{9D8B030D-6E8A-4147-A177-3AD203B41FA5}">
                      <a16:colId xmlns:a16="http://schemas.microsoft.com/office/drawing/2014/main" val="20001"/>
                    </a:ext>
                  </a:extLst>
                </a:gridCol>
                <a:gridCol w="2141833">
                  <a:extLst>
                    <a:ext uri="{9D8B030D-6E8A-4147-A177-3AD203B41FA5}">
                      <a16:colId xmlns:a16="http://schemas.microsoft.com/office/drawing/2014/main" val="20002"/>
                    </a:ext>
                  </a:extLst>
                </a:gridCol>
              </a:tblGrid>
              <a:tr h="668867">
                <a:tc>
                  <a:txBody>
                    <a:bodyPr/>
                    <a:lstStyle/>
                    <a:p>
                      <a:pPr algn="ctr"/>
                      <a:r>
                        <a:rPr lang="en-GB" sz="1200" b="1" dirty="0" smtClean="0"/>
                        <a:t>Ionic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oppositely charged ions</a:t>
                      </a:r>
                      <a:endParaRPr lang="en-GB" sz="1200" b="1" i="1" dirty="0">
                        <a:solidFill>
                          <a:schemeClr val="accent2">
                            <a:lumMod val="75000"/>
                          </a:schemeClr>
                        </a:solidFill>
                      </a:endParaRPr>
                    </a:p>
                  </a:txBody>
                  <a:tcPr anchor="ctr"/>
                </a:tc>
                <a:tc>
                  <a:txBody>
                    <a:bodyPr/>
                    <a:lstStyle/>
                    <a:p>
                      <a:pPr algn="ctr"/>
                      <a:r>
                        <a:rPr lang="en-GB" sz="1200" b="1" dirty="0" smtClean="0"/>
                        <a:t>Occurs in compounds formed from metals combined with non metals.</a:t>
                      </a:r>
                      <a:endParaRPr lang="en-GB" sz="1200" b="1" dirty="0"/>
                    </a:p>
                  </a:txBody>
                  <a:tcPr anchor="ctr"/>
                </a:tc>
                <a:extLst>
                  <a:ext uri="{0D108BD9-81ED-4DB2-BD59-A6C34878D82A}">
                    <a16:rowId xmlns:a16="http://schemas.microsoft.com/office/drawing/2014/main" val="10000"/>
                  </a:ext>
                </a:extLst>
              </a:tr>
              <a:tr h="668867">
                <a:tc>
                  <a:txBody>
                    <a:bodyPr/>
                    <a:lstStyle/>
                    <a:p>
                      <a:pPr algn="ctr"/>
                      <a:r>
                        <a:rPr lang="en-GB" sz="1200" b="1" dirty="0" smtClean="0"/>
                        <a:t>Covalent</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 are atoms that share pairs</a:t>
                      </a:r>
                      <a:r>
                        <a:rPr lang="en-GB" sz="1200" b="1" i="1" baseline="0" dirty="0" smtClean="0">
                          <a:solidFill>
                            <a:schemeClr val="accent2">
                              <a:lumMod val="75000"/>
                            </a:schemeClr>
                          </a:solidFill>
                        </a:rPr>
                        <a:t> of electrons</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Occurs in most non metallic</a:t>
                      </a:r>
                      <a:r>
                        <a:rPr lang="en-US" sz="1200" b="1" baseline="0" dirty="0" smtClean="0"/>
                        <a:t> elements and in compounds of non metals.</a:t>
                      </a:r>
                      <a:endParaRPr lang="en-US" sz="1200" b="1" dirty="0" smtClean="0"/>
                    </a:p>
                  </a:txBody>
                  <a:tcPr anchor="ctr"/>
                </a:tc>
                <a:extLst>
                  <a:ext uri="{0D108BD9-81ED-4DB2-BD59-A6C34878D82A}">
                    <a16:rowId xmlns:a16="http://schemas.microsoft.com/office/drawing/2014/main" val="10001"/>
                  </a:ext>
                </a:extLst>
              </a:tr>
              <a:tr h="668867">
                <a:tc>
                  <a:txBody>
                    <a:bodyPr/>
                    <a:lstStyle/>
                    <a:p>
                      <a:pPr algn="ctr"/>
                      <a:r>
                        <a:rPr lang="en-GB" sz="1200" b="1" dirty="0" smtClean="0"/>
                        <a:t>Metallic</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Particles</a:t>
                      </a:r>
                      <a:r>
                        <a:rPr lang="en-GB" sz="1200" b="1" i="1" baseline="0" dirty="0" smtClean="0">
                          <a:solidFill>
                            <a:schemeClr val="accent2">
                              <a:lumMod val="75000"/>
                            </a:schemeClr>
                          </a:solidFill>
                        </a:rPr>
                        <a:t> are atoms which share delocalised electrons</a:t>
                      </a:r>
                      <a:endParaRPr lang="en-GB" sz="1200" b="1" i="1" dirty="0">
                        <a:solidFill>
                          <a:schemeClr val="accent2">
                            <a:lumMod val="75000"/>
                          </a:schemeClr>
                        </a:solidFill>
                      </a:endParaRPr>
                    </a:p>
                  </a:txBody>
                  <a:tcPr anchor="ctr"/>
                </a:tc>
                <a:tc>
                  <a:txBody>
                    <a:bodyPr/>
                    <a:lstStyle/>
                    <a:p>
                      <a:pPr algn="ctr"/>
                      <a:r>
                        <a:rPr lang="en-GB" sz="1200" b="1" dirty="0" smtClean="0"/>
                        <a:t>Occurs in metallic elements and alloys.</a:t>
                      </a:r>
                      <a:endParaRPr lang="en-GB" sz="1200" b="1" dirty="0"/>
                    </a:p>
                  </a:txBody>
                  <a:tcPr anchor="ctr"/>
                </a:tc>
                <a:extLst>
                  <a:ext uri="{0D108BD9-81ED-4DB2-BD59-A6C34878D82A}">
                    <a16:rowId xmlns:a16="http://schemas.microsoft.com/office/drawing/2014/main" val="10002"/>
                  </a:ext>
                </a:extLst>
              </a:tr>
            </a:tbl>
          </a:graphicData>
        </a:graphic>
      </p:graphicFrame>
      <p:sp>
        <p:nvSpPr>
          <p:cNvPr id="10" name="Rectangle 9"/>
          <p:cNvSpPr/>
          <p:nvPr/>
        </p:nvSpPr>
        <p:spPr>
          <a:xfrm>
            <a:off x="2702868" y="4591423"/>
            <a:ext cx="1722164" cy="3677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bonding</a:t>
            </a:r>
            <a:endParaRPr lang="en-GB" sz="1400" b="1" dirty="0">
              <a:solidFill>
                <a:schemeClr val="tx1"/>
              </a:solidFill>
            </a:endParaRPr>
          </a:p>
        </p:txBody>
      </p:sp>
      <p:sp>
        <p:nvSpPr>
          <p:cNvPr id="11" name="Rectangle 10"/>
          <p:cNvSpPr/>
          <p:nvPr/>
        </p:nvSpPr>
        <p:spPr>
          <a:xfrm>
            <a:off x="4226313" y="6922204"/>
            <a:ext cx="147871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Ionic compounds</a:t>
            </a:r>
            <a:endParaRPr lang="en-GB" sz="1400" b="1" dirty="0">
              <a:solidFill>
                <a:schemeClr val="tx1"/>
              </a:solidFill>
            </a:endParaRPr>
          </a:p>
        </p:txBody>
      </p:sp>
      <p:sp>
        <p:nvSpPr>
          <p:cNvPr id="13" name="Rectangle 12"/>
          <p:cNvSpPr/>
          <p:nvPr/>
        </p:nvSpPr>
        <p:spPr>
          <a:xfrm rot="16200000">
            <a:off x="7008592" y="6048438"/>
            <a:ext cx="1426671"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Metallic bonding</a:t>
            </a:r>
            <a:endParaRPr lang="en-GB" sz="1400" b="1" dirty="0">
              <a:solidFill>
                <a:schemeClr val="tx1"/>
              </a:solidFill>
            </a:endParaRPr>
          </a:p>
        </p:txBody>
      </p:sp>
      <p:sp>
        <p:nvSpPr>
          <p:cNvPr id="16" name="Rectangle 15"/>
          <p:cNvSpPr/>
          <p:nvPr/>
        </p:nvSpPr>
        <p:spPr>
          <a:xfrm rot="16200000">
            <a:off x="3766429" y="311515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ionic compounds</a:t>
            </a:r>
            <a:endParaRPr lang="en-GB" sz="1400" b="1" dirty="0">
              <a:solidFill>
                <a:schemeClr val="tx1"/>
              </a:solidFill>
            </a:endParaRPr>
          </a:p>
        </p:txBody>
      </p:sp>
      <p:sp>
        <p:nvSpPr>
          <p:cNvPr id="18" name="Rectangle 17"/>
          <p:cNvSpPr/>
          <p:nvPr/>
        </p:nvSpPr>
        <p:spPr>
          <a:xfrm rot="5400000">
            <a:off x="5066119" y="2369325"/>
            <a:ext cx="1207030" cy="5937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bonds</a:t>
            </a:r>
            <a:endParaRPr lang="en-GB" sz="1400" b="1" dirty="0">
              <a:solidFill>
                <a:schemeClr val="tx1"/>
              </a:solidFill>
            </a:endParaRPr>
          </a:p>
        </p:txBody>
      </p:sp>
      <p:graphicFrame>
        <p:nvGraphicFramePr>
          <p:cNvPr id="19" name="Table 18"/>
          <p:cNvGraphicFramePr>
            <a:graphicFrameLocks noGrp="1"/>
          </p:cNvGraphicFramePr>
          <p:nvPr>
            <p:extLst/>
          </p:nvPr>
        </p:nvGraphicFramePr>
        <p:xfrm>
          <a:off x="114863" y="5168801"/>
          <a:ext cx="6898173" cy="1371600"/>
        </p:xfrm>
        <a:graphic>
          <a:graphicData uri="http://schemas.openxmlformats.org/drawingml/2006/table">
            <a:tbl>
              <a:tblPr firstRow="1" bandRow="1">
                <a:tableStyleId>{5940675A-B579-460E-94D1-54222C63F5DA}</a:tableStyleId>
              </a:tblPr>
              <a:tblGrid>
                <a:gridCol w="2084571">
                  <a:extLst>
                    <a:ext uri="{9D8B030D-6E8A-4147-A177-3AD203B41FA5}">
                      <a16:colId xmlns:a16="http://schemas.microsoft.com/office/drawing/2014/main" val="20000"/>
                    </a:ext>
                  </a:extLst>
                </a:gridCol>
                <a:gridCol w="2569288">
                  <a:extLst>
                    <a:ext uri="{9D8B030D-6E8A-4147-A177-3AD203B41FA5}">
                      <a16:colId xmlns:a16="http://schemas.microsoft.com/office/drawing/2014/main" val="20001"/>
                    </a:ext>
                  </a:extLst>
                </a:gridCol>
                <a:gridCol w="2244314">
                  <a:extLst>
                    <a:ext uri="{9D8B030D-6E8A-4147-A177-3AD203B41FA5}">
                      <a16:colId xmlns:a16="http://schemas.microsoft.com/office/drawing/2014/main" val="20002"/>
                    </a:ext>
                  </a:extLst>
                </a:gridCol>
              </a:tblGrid>
              <a:tr h="685800">
                <a:tc rowSpan="2">
                  <a:txBody>
                    <a:bodyPr/>
                    <a:lstStyle/>
                    <a:p>
                      <a:pPr algn="ctr"/>
                      <a:r>
                        <a:rPr lang="en-GB" sz="1200" b="1" dirty="0" smtClean="0"/>
                        <a:t>Electrons are transferred so that all atoms have a noble gas</a:t>
                      </a:r>
                      <a:r>
                        <a:rPr lang="en-GB" sz="1200" b="1" baseline="0" dirty="0" smtClean="0"/>
                        <a:t> configuration (full outer shells).</a:t>
                      </a:r>
                      <a:endParaRPr lang="en-GB" sz="1200" b="1" dirty="0"/>
                    </a:p>
                  </a:txBody>
                  <a:tcPr anchor="ctr">
                    <a:noFill/>
                  </a:tcPr>
                </a:tc>
                <a:tc>
                  <a:txBody>
                    <a:bodyPr/>
                    <a:lstStyle/>
                    <a:p>
                      <a:pPr algn="ctr"/>
                      <a:r>
                        <a:rPr lang="en-GB" sz="1200" b="1" i="1" dirty="0" smtClean="0">
                          <a:solidFill>
                            <a:schemeClr val="accent2">
                              <a:lumMod val="75000"/>
                            </a:schemeClr>
                          </a:solidFill>
                        </a:rPr>
                        <a:t>Metal atoms lose electrons and become positively charged ions</a:t>
                      </a:r>
                    </a:p>
                    <a:p>
                      <a:pPr algn="ctr"/>
                      <a:endParaRPr lang="en-GB" sz="1200" b="1" i="1" dirty="0" smtClean="0">
                        <a:solidFill>
                          <a:schemeClr val="accent2">
                            <a:lumMod val="75000"/>
                          </a:schemeClr>
                        </a:solidFill>
                      </a:endParaRPr>
                    </a:p>
                  </a:txBody>
                  <a:tcPr anchor="ctr"/>
                </a:tc>
                <a:tc>
                  <a:txBody>
                    <a:bodyPr/>
                    <a:lstStyle/>
                    <a:p>
                      <a:pPr algn="ctr"/>
                      <a:r>
                        <a:rPr lang="en-GB" sz="1200" b="1" dirty="0" smtClean="0"/>
                        <a:t>Group 1 metals form +1 ions</a:t>
                      </a:r>
                    </a:p>
                    <a:p>
                      <a:pPr algn="ctr"/>
                      <a:r>
                        <a:rPr lang="en-GB" sz="1200" b="1" dirty="0" smtClean="0"/>
                        <a:t>Group 2 metals form +2 ions</a:t>
                      </a:r>
                      <a:endParaRPr lang="en-GB" sz="1200" b="1" dirty="0"/>
                    </a:p>
                  </a:txBody>
                  <a:tcPr anchor="ctr"/>
                </a:tc>
                <a:extLst>
                  <a:ext uri="{0D108BD9-81ED-4DB2-BD59-A6C34878D82A}">
                    <a16:rowId xmlns:a16="http://schemas.microsoft.com/office/drawing/2014/main" val="10000"/>
                  </a:ext>
                </a:extLst>
              </a:tr>
              <a:tr h="685800">
                <a:tc vMerge="1">
                  <a:txBody>
                    <a:bodyPr/>
                    <a:lstStyle/>
                    <a:p>
                      <a:endParaRPr lang="en-GB"/>
                    </a:p>
                  </a:txBody>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Non metals atoms gain electrons to become negatively charged ions</a:t>
                      </a:r>
                    </a:p>
                    <a:p>
                      <a:pPr algn="ctr"/>
                      <a:endParaRPr lang="en-GB" sz="1200" b="1" i="1" dirty="0">
                        <a:solidFill>
                          <a:schemeClr val="accent2">
                            <a:lumMod val="75000"/>
                          </a:schemeClr>
                        </a:solidFill>
                      </a:endParaRPr>
                    </a:p>
                  </a:txBody>
                  <a:tcPr anchor="ctr"/>
                </a:tc>
                <a:tc>
                  <a:txBody>
                    <a:bodyPr/>
                    <a:lstStyle/>
                    <a:p>
                      <a:pPr algn="ctr"/>
                      <a:r>
                        <a:rPr lang="en-GB" sz="1200" b="1" dirty="0" smtClean="0"/>
                        <a:t>Group 6 non metals form</a:t>
                      </a:r>
                      <a:r>
                        <a:rPr lang="en-GB" sz="1200" b="1" baseline="0" dirty="0" smtClean="0"/>
                        <a:t> -2 ions</a:t>
                      </a:r>
                    </a:p>
                    <a:p>
                      <a:pPr algn="ctr"/>
                      <a:r>
                        <a:rPr lang="en-GB" sz="1200" b="1" baseline="0" dirty="0" smtClean="0"/>
                        <a:t>Group 7 non metals form -1 ions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21" name="Table 20"/>
          <p:cNvGraphicFramePr>
            <a:graphicFrameLocks noGrp="1"/>
          </p:cNvGraphicFramePr>
          <p:nvPr>
            <p:extLst/>
          </p:nvPr>
        </p:nvGraphicFramePr>
        <p:xfrm>
          <a:off x="78213" y="6857831"/>
          <a:ext cx="3637823" cy="2377440"/>
        </p:xfrm>
        <a:graphic>
          <a:graphicData uri="http://schemas.openxmlformats.org/drawingml/2006/table">
            <a:tbl>
              <a:tblPr firstRow="1" bandRow="1">
                <a:tableStyleId>{5940675A-B579-460E-94D1-54222C63F5DA}</a:tableStyleId>
              </a:tblPr>
              <a:tblGrid>
                <a:gridCol w="869671">
                  <a:extLst>
                    <a:ext uri="{9D8B030D-6E8A-4147-A177-3AD203B41FA5}">
                      <a16:colId xmlns:a16="http://schemas.microsoft.com/office/drawing/2014/main" val="20000"/>
                    </a:ext>
                  </a:extLst>
                </a:gridCol>
                <a:gridCol w="2768152">
                  <a:extLst>
                    <a:ext uri="{9D8B030D-6E8A-4147-A177-3AD203B41FA5}">
                      <a16:colId xmlns:a16="http://schemas.microsoft.com/office/drawing/2014/main" val="20001"/>
                    </a:ext>
                  </a:extLst>
                </a:gridCol>
              </a:tblGrid>
              <a:tr h="737616">
                <a:tc>
                  <a:txBody>
                    <a:bodyPr/>
                    <a:lstStyle/>
                    <a:p>
                      <a:pPr algn="ctr"/>
                      <a:r>
                        <a:rPr lang="en-GB" sz="1200" b="1" dirty="0" smtClean="0"/>
                        <a:t>Dot and cross diagram</a:t>
                      </a:r>
                      <a:endParaRPr lang="en-GB" sz="1200" b="1" dirty="0"/>
                    </a:p>
                  </a:txBody>
                  <a:tcPr anchor="ctr">
                    <a:solidFill>
                      <a:schemeClr val="accent2">
                        <a:lumMod val="20000"/>
                        <a:lumOff val="80000"/>
                      </a:schemeClr>
                    </a:solidFill>
                  </a:tcPr>
                </a:tc>
                <a:tc>
                  <a:txBody>
                    <a:bodyPr/>
                    <a:lstStyle/>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smtClean="0">
                        <a:solidFill>
                          <a:schemeClr val="accent2">
                            <a:lumMod val="75000"/>
                          </a:schemeClr>
                        </a:solidFill>
                      </a:endParaRPr>
                    </a:p>
                    <a:p>
                      <a:pPr marL="0" indent="0" algn="ctr">
                        <a:buFont typeface="Arial" panose="020B0604020202020204" pitchFamily="34" charset="0"/>
                        <a:buNone/>
                      </a:pP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90575">
                <a:tc>
                  <a:txBody>
                    <a:bodyPr/>
                    <a:lstStyle/>
                    <a:p>
                      <a:pPr algn="ctr"/>
                      <a:r>
                        <a:rPr lang="en-GB" sz="1200" b="1" dirty="0" smtClean="0"/>
                        <a:t>Giant</a:t>
                      </a:r>
                      <a:r>
                        <a:rPr lang="en-GB" sz="1200" b="1" baseline="0" dirty="0" smtClean="0"/>
                        <a:t> structure</a:t>
                      </a:r>
                      <a:endParaRPr lang="en-GB" sz="1200" b="1" dirty="0"/>
                    </a:p>
                  </a:txBody>
                  <a:tcPr anchor="ctr">
                    <a:solidFill>
                      <a:schemeClr val="accent2">
                        <a:lumMod val="20000"/>
                        <a:lumOff val="80000"/>
                      </a:schemeClr>
                    </a:solidFill>
                  </a:tcPr>
                </a:tc>
                <a:tc>
                  <a:txBody>
                    <a:bodyPr/>
                    <a:lstStyle/>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ctr"/>
                      <a:endParaRPr lang="en-GB" sz="1200" b="1" i="1" dirty="0" smtClean="0">
                        <a:solidFill>
                          <a:schemeClr val="accent2">
                            <a:lumMod val="75000"/>
                          </a:schemeClr>
                        </a:solidFill>
                      </a:endParaRPr>
                    </a:p>
                    <a:p>
                      <a:pPr algn="l"/>
                      <a:endParaRPr lang="en-GB" sz="1200" b="1" i="1" dirty="0" smtClean="0">
                        <a:solidFill>
                          <a:schemeClr val="accent2">
                            <a:lumMod val="75000"/>
                          </a:schemeClr>
                        </a:solidFill>
                      </a:endParaRPr>
                    </a:p>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pic>
        <p:nvPicPr>
          <p:cNvPr id="3" name="Picture 2"/>
          <p:cNvPicPr>
            <a:picLocks noChangeAspect="1"/>
          </p:cNvPicPr>
          <p:nvPr/>
        </p:nvPicPr>
        <p:blipFill>
          <a:blip r:embed="rId2"/>
          <a:stretch>
            <a:fillRect/>
          </a:stretch>
        </p:blipFill>
        <p:spPr>
          <a:xfrm>
            <a:off x="1055706" y="7803791"/>
            <a:ext cx="1163690" cy="1055836"/>
          </a:xfrm>
          <a:prstGeom prst="rect">
            <a:avLst/>
          </a:prstGeom>
        </p:spPr>
      </p:pic>
      <p:sp>
        <p:nvSpPr>
          <p:cNvPr id="5" name="Oval 4"/>
          <p:cNvSpPr/>
          <p:nvPr/>
        </p:nvSpPr>
        <p:spPr>
          <a:xfrm>
            <a:off x="1098310" y="8866296"/>
            <a:ext cx="179000" cy="167640"/>
          </a:xfrm>
          <a:prstGeom prst="ellipse">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277310" y="8823672"/>
            <a:ext cx="566277" cy="276999"/>
          </a:xfrm>
          <a:prstGeom prst="rect">
            <a:avLst/>
          </a:prstGeom>
          <a:noFill/>
        </p:spPr>
        <p:txBody>
          <a:bodyPr wrap="square" rtlCol="0">
            <a:spAutoFit/>
          </a:bodyPr>
          <a:lstStyle/>
          <a:p>
            <a:r>
              <a:rPr lang="en-GB" sz="1200" b="1" dirty="0" smtClean="0"/>
              <a:t>Na</a:t>
            </a:r>
            <a:r>
              <a:rPr lang="en-GB" sz="1200" b="1" baseline="30000" dirty="0" smtClean="0"/>
              <a:t>+</a:t>
            </a:r>
            <a:endParaRPr lang="en-GB" sz="1200" b="1" baseline="30000" dirty="0"/>
          </a:p>
        </p:txBody>
      </p:sp>
      <p:sp>
        <p:nvSpPr>
          <p:cNvPr id="7" name="Oval 6"/>
          <p:cNvSpPr/>
          <p:nvPr/>
        </p:nvSpPr>
        <p:spPr>
          <a:xfrm>
            <a:off x="1719638" y="8912815"/>
            <a:ext cx="73803" cy="69618"/>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TextBox 26"/>
          <p:cNvSpPr txBox="1"/>
          <p:nvPr/>
        </p:nvSpPr>
        <p:spPr>
          <a:xfrm>
            <a:off x="1826157" y="8823671"/>
            <a:ext cx="566277" cy="276999"/>
          </a:xfrm>
          <a:prstGeom prst="rect">
            <a:avLst/>
          </a:prstGeom>
          <a:noFill/>
        </p:spPr>
        <p:txBody>
          <a:bodyPr wrap="square" rtlCol="0">
            <a:spAutoFit/>
          </a:bodyPr>
          <a:lstStyle/>
          <a:p>
            <a:r>
              <a:rPr lang="en-GB" sz="1200" b="1" dirty="0" smtClean="0"/>
              <a:t>Cl</a:t>
            </a:r>
            <a:r>
              <a:rPr lang="en-GB" sz="1200" b="1" baseline="30000" dirty="0" smtClean="0"/>
              <a:t>-</a:t>
            </a:r>
            <a:endParaRPr lang="en-GB" sz="1200" b="1" baseline="30000" dirty="0"/>
          </a:p>
        </p:txBody>
      </p:sp>
      <p:graphicFrame>
        <p:nvGraphicFramePr>
          <p:cNvPr id="8" name="Table 7"/>
          <p:cNvGraphicFramePr>
            <a:graphicFrameLocks noGrp="1"/>
          </p:cNvGraphicFramePr>
          <p:nvPr>
            <p:extLst/>
          </p:nvPr>
        </p:nvGraphicFramePr>
        <p:xfrm>
          <a:off x="3860008" y="7689217"/>
          <a:ext cx="3163091" cy="1538105"/>
        </p:xfrm>
        <a:graphic>
          <a:graphicData uri="http://schemas.openxmlformats.org/drawingml/2006/table">
            <a:tbl>
              <a:tblPr firstRow="1" bandRow="1">
                <a:tableStyleId>{5940675A-B579-460E-94D1-54222C63F5DA}</a:tableStyleId>
              </a:tblPr>
              <a:tblGrid>
                <a:gridCol w="798256">
                  <a:extLst>
                    <a:ext uri="{9D8B030D-6E8A-4147-A177-3AD203B41FA5}">
                      <a16:colId xmlns:a16="http://schemas.microsoft.com/office/drawing/2014/main" val="20000"/>
                    </a:ext>
                  </a:extLst>
                </a:gridCol>
                <a:gridCol w="2364835">
                  <a:extLst>
                    <a:ext uri="{9D8B030D-6E8A-4147-A177-3AD203B41FA5}">
                      <a16:colId xmlns:a16="http://schemas.microsoft.com/office/drawing/2014/main" val="20001"/>
                    </a:ext>
                  </a:extLst>
                </a:gridCol>
              </a:tblGrid>
              <a:tr h="1538105">
                <a:tc>
                  <a:txBody>
                    <a:bodyPr/>
                    <a:lstStyle/>
                    <a:p>
                      <a:pPr algn="ctr"/>
                      <a:r>
                        <a:rPr lang="en-GB" sz="1200" b="1" dirty="0" smtClean="0"/>
                        <a:t>Structure</a:t>
                      </a:r>
                      <a:endParaRPr lang="en-GB" sz="1200" b="1" dirty="0"/>
                    </a:p>
                  </a:txBody>
                  <a:tcPr anchor="ctr">
                    <a:solidFill>
                      <a:schemeClr val="accent2">
                        <a:lumMod val="20000"/>
                        <a:lumOff val="80000"/>
                      </a:schemeClr>
                    </a:solidFill>
                  </a:tcPr>
                </a:tc>
                <a:tc>
                  <a:txBody>
                    <a:bodyPr/>
                    <a:lstStyle/>
                    <a:p>
                      <a:pPr marL="171450" indent="-171450" algn="ctr">
                        <a:buFont typeface="Arial" panose="020B0604020202020204" pitchFamily="34" charset="0"/>
                        <a:buChar char="•"/>
                      </a:pPr>
                      <a:r>
                        <a:rPr lang="en-GB" sz="1200" b="1" i="1" dirty="0" smtClean="0">
                          <a:solidFill>
                            <a:schemeClr val="accent2">
                              <a:lumMod val="75000"/>
                            </a:schemeClr>
                          </a:solidFill>
                        </a:rPr>
                        <a:t>Held together</a:t>
                      </a:r>
                      <a:r>
                        <a:rPr lang="en-GB" sz="1200" b="1" i="1" baseline="0" dirty="0" smtClean="0">
                          <a:solidFill>
                            <a:schemeClr val="accent2">
                              <a:lumMod val="75000"/>
                            </a:schemeClr>
                          </a:solidFill>
                        </a:rPr>
                        <a:t> by strong electrostatic forces of attraction between oppositely charged ions</a:t>
                      </a:r>
                    </a:p>
                    <a:p>
                      <a:pPr marL="171450" indent="-171450" algn="ctr">
                        <a:buFont typeface="Arial" panose="020B0604020202020204" pitchFamily="34" charset="0"/>
                        <a:buChar char="•"/>
                      </a:pPr>
                      <a:r>
                        <a:rPr lang="en-GB" sz="1200" b="1" i="1" baseline="0" dirty="0" smtClean="0">
                          <a:solidFill>
                            <a:schemeClr val="accent2">
                              <a:lumMod val="75000"/>
                            </a:schemeClr>
                          </a:solidFill>
                        </a:rPr>
                        <a:t>Forces act in all directions in the lattice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93914" y="2080551"/>
          <a:ext cx="4390478" cy="2375916"/>
        </p:xfrm>
        <a:graphic>
          <a:graphicData uri="http://schemas.openxmlformats.org/drawingml/2006/table">
            <a:tbl>
              <a:tblPr firstRow="1" bandRow="1">
                <a:tableStyleId>{5940675A-B579-460E-94D1-54222C63F5DA}</a:tableStyleId>
              </a:tblPr>
              <a:tblGrid>
                <a:gridCol w="1928949">
                  <a:extLst>
                    <a:ext uri="{9D8B030D-6E8A-4147-A177-3AD203B41FA5}">
                      <a16:colId xmlns:a16="http://schemas.microsoft.com/office/drawing/2014/main" val="20000"/>
                    </a:ext>
                  </a:extLst>
                </a:gridCol>
                <a:gridCol w="2461529">
                  <a:extLst>
                    <a:ext uri="{9D8B030D-6E8A-4147-A177-3AD203B41FA5}">
                      <a16:colId xmlns:a16="http://schemas.microsoft.com/office/drawing/2014/main" val="20001"/>
                    </a:ext>
                  </a:extLst>
                </a:gridCol>
              </a:tblGrid>
              <a:tr h="737616">
                <a:tc>
                  <a:txBody>
                    <a:bodyPr/>
                    <a:lstStyle/>
                    <a:p>
                      <a:pPr algn="ct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Large amounts of energy needed</a:t>
                      </a:r>
                      <a:r>
                        <a:rPr lang="en-GB" sz="1200" b="1" baseline="0" dirty="0" smtClean="0"/>
                        <a:t> to break the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Do not conduct</a:t>
                      </a:r>
                      <a:r>
                        <a:rPr lang="en-GB" sz="1200" b="1" i="1" baseline="0" dirty="0" smtClean="0">
                          <a:solidFill>
                            <a:schemeClr val="accent2">
                              <a:lumMod val="75000"/>
                            </a:schemeClr>
                          </a:solidFill>
                        </a:rPr>
                        <a:t> electricity when solid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Ions are held in a fixed position in the</a:t>
                      </a:r>
                      <a:r>
                        <a:rPr lang="en-US" sz="1200" b="1" baseline="0" dirty="0" smtClean="0"/>
                        <a:t> lattice and cannot move.</a:t>
                      </a:r>
                      <a:endParaRPr lang="en-US" sz="1200" b="1" dirty="0" smtClean="0"/>
                    </a:p>
                  </a:txBody>
                  <a:tcPr anchor="ctr"/>
                </a:tc>
                <a:extLst>
                  <a:ext uri="{0D108BD9-81ED-4DB2-BD59-A6C34878D82A}">
                    <a16:rowId xmlns:a16="http://schemas.microsoft.com/office/drawing/2014/main" val="10001"/>
                  </a:ext>
                </a:extLst>
              </a:tr>
              <a:tr h="847725">
                <a:tc>
                  <a:txBody>
                    <a:bodyPr/>
                    <a:lstStyle/>
                    <a:p>
                      <a:pPr algn="ctr"/>
                      <a:r>
                        <a:rPr lang="en-GB" sz="1200" b="1" i="1" dirty="0" smtClean="0">
                          <a:solidFill>
                            <a:schemeClr val="accent2">
                              <a:lumMod val="75000"/>
                            </a:schemeClr>
                          </a:solidFill>
                        </a:rPr>
                        <a:t>Do conduct electricity when molten or dissolved</a:t>
                      </a:r>
                      <a:endParaRPr lang="en-GB" sz="1200" b="1" i="1" dirty="0">
                        <a:solidFill>
                          <a:schemeClr val="accent2">
                            <a:lumMod val="75000"/>
                          </a:schemeClr>
                        </a:solidFill>
                      </a:endParaRPr>
                    </a:p>
                  </a:txBody>
                  <a:tcPr anchor="ctr"/>
                </a:tc>
                <a:tc>
                  <a:txBody>
                    <a:bodyPr/>
                    <a:lstStyle/>
                    <a:p>
                      <a:pPr algn="ctr"/>
                      <a:r>
                        <a:rPr lang="en-GB" sz="1200" b="1" dirty="0" smtClean="0"/>
                        <a:t>Lattice breaks apart</a:t>
                      </a:r>
                      <a:r>
                        <a:rPr lang="en-GB" sz="1200" b="1" baseline="0" dirty="0" smtClean="0"/>
                        <a:t> and the ions are free to move.</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33" name="Table 32"/>
          <p:cNvGraphicFramePr>
            <a:graphicFrameLocks noGrp="1"/>
          </p:cNvGraphicFramePr>
          <p:nvPr>
            <p:extLst/>
          </p:nvPr>
        </p:nvGraphicFramePr>
        <p:xfrm>
          <a:off x="7167811" y="7106047"/>
          <a:ext cx="5516096" cy="2093305"/>
        </p:xfrm>
        <a:graphic>
          <a:graphicData uri="http://schemas.openxmlformats.org/drawingml/2006/table">
            <a:tbl>
              <a:tblPr firstRow="1" bandRow="1">
                <a:tableStyleId>{5940675A-B579-460E-94D1-54222C63F5DA}</a:tableStyleId>
              </a:tblPr>
              <a:tblGrid>
                <a:gridCol w="1226889">
                  <a:extLst>
                    <a:ext uri="{9D8B030D-6E8A-4147-A177-3AD203B41FA5}">
                      <a16:colId xmlns:a16="http://schemas.microsoft.com/office/drawing/2014/main" val="20000"/>
                    </a:ext>
                  </a:extLst>
                </a:gridCol>
                <a:gridCol w="2371710">
                  <a:extLst>
                    <a:ext uri="{9D8B030D-6E8A-4147-A177-3AD203B41FA5}">
                      <a16:colId xmlns:a16="http://schemas.microsoft.com/office/drawing/2014/main" val="20001"/>
                    </a:ext>
                  </a:extLst>
                </a:gridCol>
                <a:gridCol w="1917497">
                  <a:extLst>
                    <a:ext uri="{9D8B030D-6E8A-4147-A177-3AD203B41FA5}">
                      <a16:colId xmlns:a16="http://schemas.microsoft.com/office/drawing/2014/main" val="20002"/>
                    </a:ext>
                  </a:extLst>
                </a:gridCol>
              </a:tblGrid>
              <a:tr h="2093305">
                <a:tc>
                  <a:txBody>
                    <a:bodyPr/>
                    <a:lstStyle/>
                    <a:p>
                      <a:pPr algn="ctr"/>
                      <a:r>
                        <a:rPr lang="en-GB" sz="1200" b="1" i="1" dirty="0" smtClean="0">
                          <a:solidFill>
                            <a:schemeClr val="accent2">
                              <a:lumMod val="75000"/>
                            </a:schemeClr>
                          </a:solidFill>
                        </a:rPr>
                        <a:t>Giant structure of atoms arranged in a regular pattern</a:t>
                      </a:r>
                      <a:endParaRPr lang="en-GB" sz="1200" b="1" i="1" dirty="0">
                        <a:solidFill>
                          <a:schemeClr val="accent2">
                            <a:lumMod val="75000"/>
                          </a:schemeClr>
                        </a:solidFill>
                      </a:endParaRPr>
                    </a:p>
                  </a:txBody>
                  <a:tcPr anchor="ctr"/>
                </a:tc>
                <a:tc>
                  <a:txBody>
                    <a:bodyPr/>
                    <a:lstStyle/>
                    <a:p>
                      <a:pPr algn="ctr"/>
                      <a:endParaRPr lang="en-GB" sz="1200" b="1" dirty="0"/>
                    </a:p>
                  </a:txBody>
                  <a:tcPr anchor="ctr"/>
                </a:tc>
                <a:tc>
                  <a:txBody>
                    <a:bodyPr/>
                    <a:lstStyle/>
                    <a:p>
                      <a:pPr algn="ctr"/>
                      <a:r>
                        <a:rPr lang="en-GB" sz="1200" b="1" dirty="0" smtClean="0"/>
                        <a:t>Electrons in the outer shell of metal atoms are delocalised and free to move through the whole</a:t>
                      </a:r>
                      <a:r>
                        <a:rPr lang="en-GB" sz="1200" b="1" baseline="0" dirty="0" smtClean="0"/>
                        <a:t> structure. This sharing of electrons leads to strong metallic bonds.</a:t>
                      </a:r>
                      <a:endParaRPr lang="en-GB" sz="1200" b="1" dirty="0"/>
                    </a:p>
                  </a:txBody>
                  <a:tcPr anchor="ctr"/>
                </a:tc>
                <a:extLst>
                  <a:ext uri="{0D108BD9-81ED-4DB2-BD59-A6C34878D82A}">
                    <a16:rowId xmlns:a16="http://schemas.microsoft.com/office/drawing/2014/main" val="10000"/>
                  </a:ext>
                </a:extLst>
              </a:tr>
            </a:tbl>
          </a:graphicData>
        </a:graphic>
      </p:graphicFrame>
      <p:sp>
        <p:nvSpPr>
          <p:cNvPr id="34" name="Rectangle 33"/>
          <p:cNvSpPr/>
          <p:nvPr/>
        </p:nvSpPr>
        <p:spPr>
          <a:xfrm rot="16200000">
            <a:off x="7162416" y="4367453"/>
            <a:ext cx="1503652" cy="55752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metals and alloys</a:t>
            </a:r>
            <a:endParaRPr lang="en-GB" sz="1400" b="1" dirty="0">
              <a:solidFill>
                <a:schemeClr val="tx1"/>
              </a:solidFill>
            </a:endParaRPr>
          </a:p>
        </p:txBody>
      </p:sp>
      <p:sp>
        <p:nvSpPr>
          <p:cNvPr id="35" name="Rectangle 34"/>
          <p:cNvSpPr/>
          <p:nvPr/>
        </p:nvSpPr>
        <p:spPr>
          <a:xfrm>
            <a:off x="7647665" y="3410781"/>
            <a:ext cx="1752648" cy="41003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Metals as conductors</a:t>
            </a:r>
            <a:endParaRPr lang="en-GB" sz="1400" b="1" dirty="0">
              <a:solidFill>
                <a:schemeClr val="tx1"/>
              </a:solidFill>
            </a:endParaRPr>
          </a:p>
        </p:txBody>
      </p:sp>
      <p:graphicFrame>
        <p:nvGraphicFramePr>
          <p:cNvPr id="36" name="Table 35"/>
          <p:cNvGraphicFramePr>
            <a:graphicFrameLocks noGrp="1"/>
          </p:cNvGraphicFramePr>
          <p:nvPr>
            <p:extLst/>
          </p:nvPr>
        </p:nvGraphicFramePr>
        <p:xfrm>
          <a:off x="6867628" y="1899077"/>
          <a:ext cx="3179831" cy="1320656"/>
        </p:xfrm>
        <a:graphic>
          <a:graphicData uri="http://schemas.openxmlformats.org/drawingml/2006/table">
            <a:tbl>
              <a:tblPr firstRow="1" bandRow="1">
                <a:tableStyleId>{5940675A-B579-460E-94D1-54222C63F5DA}</a:tableStyleId>
              </a:tblPr>
              <a:tblGrid>
                <a:gridCol w="1401831">
                  <a:extLst>
                    <a:ext uri="{9D8B030D-6E8A-4147-A177-3AD203B41FA5}">
                      <a16:colId xmlns:a16="http://schemas.microsoft.com/office/drawing/2014/main" val="20000"/>
                    </a:ext>
                  </a:extLst>
                </a:gridCol>
                <a:gridCol w="1778000">
                  <a:extLst>
                    <a:ext uri="{9D8B030D-6E8A-4147-A177-3AD203B41FA5}">
                      <a16:colId xmlns:a16="http://schemas.microsoft.com/office/drawing/2014/main" val="20001"/>
                    </a:ext>
                  </a:extLst>
                </a:gridCol>
              </a:tblGrid>
              <a:tr h="653386">
                <a:tc>
                  <a:txBody>
                    <a:bodyPr/>
                    <a:lstStyle/>
                    <a:p>
                      <a:pPr algn="ctr"/>
                      <a:r>
                        <a:rPr lang="en-GB" sz="1200" b="1" i="1" dirty="0" smtClean="0">
                          <a:solidFill>
                            <a:schemeClr val="accent2">
                              <a:lumMod val="75000"/>
                            </a:schemeClr>
                          </a:solidFill>
                        </a:rPr>
                        <a:t>Good conductors of electricity</a:t>
                      </a:r>
                      <a:endParaRPr lang="en-GB" sz="1200" b="1" i="1" dirty="0">
                        <a:solidFill>
                          <a:schemeClr val="accent2">
                            <a:lumMod val="75000"/>
                          </a:schemeClr>
                        </a:solidFill>
                      </a:endParaRPr>
                    </a:p>
                  </a:txBody>
                  <a:tcPr anchor="ctr"/>
                </a:tc>
                <a:tc>
                  <a:txBody>
                    <a:bodyPr/>
                    <a:lstStyle/>
                    <a:p>
                      <a:pPr algn="ctr"/>
                      <a:r>
                        <a:rPr lang="en-GB" sz="1200" b="1" dirty="0" smtClean="0"/>
                        <a:t>Delocalised electrons carry electrical charge</a:t>
                      </a:r>
                      <a:r>
                        <a:rPr lang="en-GB" sz="1200" b="1" baseline="0" dirty="0" smtClean="0"/>
                        <a:t> through the metal.</a:t>
                      </a:r>
                      <a:endParaRPr lang="en-GB" sz="1200" b="1" dirty="0"/>
                    </a:p>
                  </a:txBody>
                  <a:tcPr anchor="ctr"/>
                </a:tc>
                <a:extLst>
                  <a:ext uri="{0D108BD9-81ED-4DB2-BD59-A6C34878D82A}">
                    <a16:rowId xmlns:a16="http://schemas.microsoft.com/office/drawing/2014/main" val="10000"/>
                  </a:ext>
                </a:extLst>
              </a:tr>
              <a:tr h="667270">
                <a:tc>
                  <a:txBody>
                    <a:bodyPr/>
                    <a:lstStyle/>
                    <a:p>
                      <a:pPr algn="ctr"/>
                      <a:r>
                        <a:rPr lang="en-GB" sz="1200" b="1" i="1" dirty="0" smtClean="0">
                          <a:solidFill>
                            <a:schemeClr val="accent2">
                              <a:lumMod val="75000"/>
                            </a:schemeClr>
                          </a:solidFill>
                        </a:rPr>
                        <a:t>Good conductors</a:t>
                      </a:r>
                      <a:r>
                        <a:rPr lang="en-GB" sz="1200" b="1" i="1" baseline="0" dirty="0" smtClean="0">
                          <a:solidFill>
                            <a:schemeClr val="accent2">
                              <a:lumMod val="75000"/>
                            </a:schemeClr>
                          </a:solidFill>
                        </a:rPr>
                        <a:t> of thermal energy</a:t>
                      </a:r>
                      <a:endParaRPr lang="en-GB" sz="1200" b="1" i="1" dirty="0">
                        <a:solidFill>
                          <a:schemeClr val="accent2">
                            <a:lumMod val="75000"/>
                          </a:schemeClr>
                        </a:solidFill>
                      </a:endParaRPr>
                    </a:p>
                  </a:txBody>
                  <a:tcPr anchor="ctr"/>
                </a:tc>
                <a:tc>
                  <a:txBody>
                    <a:bodyPr/>
                    <a:lstStyle/>
                    <a:p>
                      <a:pPr algn="ctr"/>
                      <a:r>
                        <a:rPr lang="en-GB" sz="1200" b="1" dirty="0" smtClean="0"/>
                        <a:t>Energy is transferred by the delocalised electrons.</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7" name="Table 36"/>
          <p:cNvGraphicFramePr>
            <a:graphicFrameLocks noGrp="1"/>
          </p:cNvGraphicFramePr>
          <p:nvPr>
            <p:extLst/>
          </p:nvPr>
        </p:nvGraphicFramePr>
        <p:xfrm>
          <a:off x="10176880" y="2348184"/>
          <a:ext cx="2507027" cy="1549470"/>
        </p:xfrm>
        <a:graphic>
          <a:graphicData uri="http://schemas.openxmlformats.org/drawingml/2006/table">
            <a:tbl>
              <a:tblPr firstRow="1" bandRow="1">
                <a:tableStyleId>{5940675A-B579-460E-94D1-54222C63F5DA}</a:tableStyleId>
              </a:tblPr>
              <a:tblGrid>
                <a:gridCol w="1062039">
                  <a:extLst>
                    <a:ext uri="{9D8B030D-6E8A-4147-A177-3AD203B41FA5}">
                      <a16:colId xmlns:a16="http://schemas.microsoft.com/office/drawing/2014/main" val="20000"/>
                    </a:ext>
                  </a:extLst>
                </a:gridCol>
                <a:gridCol w="1444988">
                  <a:extLst>
                    <a:ext uri="{9D8B030D-6E8A-4147-A177-3AD203B41FA5}">
                      <a16:colId xmlns:a16="http://schemas.microsoft.com/office/drawing/2014/main" val="20001"/>
                    </a:ext>
                  </a:extLst>
                </a:gridCol>
              </a:tblGrid>
              <a:tr h="72651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lumMod val="75000"/>
                            </a:schemeClr>
                          </a:solidFill>
                        </a:rPr>
                        <a:t>High</a:t>
                      </a:r>
                      <a:r>
                        <a:rPr lang="en-GB" sz="1200" b="1" i="1" baseline="0" dirty="0" smtClean="0">
                          <a:solidFill>
                            <a:schemeClr val="accent2">
                              <a:lumMod val="75000"/>
                            </a:schemeClr>
                          </a:solidFill>
                        </a:rPr>
                        <a:t> melting and boiling points</a:t>
                      </a:r>
                      <a:endParaRPr lang="en-GB" sz="1200" b="1" i="1" dirty="0">
                        <a:solidFill>
                          <a:schemeClr val="accent2">
                            <a:lumMod val="75000"/>
                          </a:schemeClr>
                        </a:solidFill>
                      </a:endParaRPr>
                    </a:p>
                  </a:txBody>
                  <a:tcPr anchor="ctr"/>
                </a:tc>
                <a:tc>
                  <a:txBody>
                    <a:bodyPr/>
                    <a:lstStyle/>
                    <a:p>
                      <a:pPr algn="ctr"/>
                      <a:r>
                        <a:rPr lang="en-GB" sz="1200" b="1" dirty="0" smtClean="0"/>
                        <a:t>This</a:t>
                      </a:r>
                      <a:r>
                        <a:rPr lang="en-GB" sz="1200" b="1" baseline="0" dirty="0" smtClean="0"/>
                        <a:t> is due to the s</a:t>
                      </a:r>
                      <a:r>
                        <a:rPr lang="en-GB" sz="1200" b="1" dirty="0" smtClean="0"/>
                        <a:t>trong metallic bonds.</a:t>
                      </a:r>
                      <a:endParaRPr lang="en-GB" sz="1200" b="1" dirty="0"/>
                    </a:p>
                  </a:txBody>
                  <a:tcPr anchor="ctr"/>
                </a:tc>
                <a:extLst>
                  <a:ext uri="{0D108BD9-81ED-4DB2-BD59-A6C34878D82A}">
                    <a16:rowId xmlns:a16="http://schemas.microsoft.com/office/drawing/2014/main" val="10000"/>
                  </a:ext>
                </a:extLst>
              </a:tr>
              <a:tr h="790575">
                <a:tc>
                  <a:txBody>
                    <a:bodyPr/>
                    <a:lstStyle/>
                    <a:p>
                      <a:pPr algn="ctr"/>
                      <a:r>
                        <a:rPr lang="en-GB" sz="1200" b="1" i="1" dirty="0" smtClean="0">
                          <a:solidFill>
                            <a:schemeClr val="accent2">
                              <a:lumMod val="75000"/>
                            </a:schemeClr>
                          </a:solidFill>
                        </a:rPr>
                        <a:t>Pure metals can</a:t>
                      </a:r>
                      <a:r>
                        <a:rPr lang="en-GB" sz="1200" b="1" i="1" baseline="0" dirty="0" smtClean="0">
                          <a:solidFill>
                            <a:schemeClr val="accent2">
                              <a:lumMod val="75000"/>
                            </a:schemeClr>
                          </a:solidFill>
                        </a:rPr>
                        <a:t> be bent and shaped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Atoms are arranged in layers that can slide over each other.</a:t>
                      </a:r>
                    </a:p>
                  </a:txBody>
                  <a:tcPr anchor="ctr"/>
                </a:tc>
                <a:extLst>
                  <a:ext uri="{0D108BD9-81ED-4DB2-BD59-A6C34878D82A}">
                    <a16:rowId xmlns:a16="http://schemas.microsoft.com/office/drawing/2014/main" val="10001"/>
                  </a:ext>
                </a:extLst>
              </a:tr>
            </a:tbl>
          </a:graphicData>
        </a:graphic>
      </p:graphicFrame>
      <p:graphicFrame>
        <p:nvGraphicFramePr>
          <p:cNvPr id="38" name="Table 37"/>
          <p:cNvGraphicFramePr>
            <a:graphicFrameLocks noGrp="1"/>
          </p:cNvGraphicFramePr>
          <p:nvPr>
            <p:extLst/>
          </p:nvPr>
        </p:nvGraphicFramePr>
        <p:xfrm>
          <a:off x="8438904" y="3995935"/>
          <a:ext cx="4272233" cy="1430270"/>
        </p:xfrm>
        <a:graphic>
          <a:graphicData uri="http://schemas.openxmlformats.org/drawingml/2006/table">
            <a:tbl>
              <a:tblPr firstRow="1" bandRow="1">
                <a:tableStyleId>{5940675A-B579-460E-94D1-54222C63F5DA}</a:tableStyleId>
              </a:tblPr>
              <a:tblGrid>
                <a:gridCol w="601579">
                  <a:extLst>
                    <a:ext uri="{9D8B030D-6E8A-4147-A177-3AD203B41FA5}">
                      <a16:colId xmlns:a16="http://schemas.microsoft.com/office/drawing/2014/main" val="20000"/>
                    </a:ext>
                  </a:extLst>
                </a:gridCol>
                <a:gridCol w="1306561">
                  <a:extLst>
                    <a:ext uri="{9D8B030D-6E8A-4147-A177-3AD203B41FA5}">
                      <a16:colId xmlns:a16="http://schemas.microsoft.com/office/drawing/2014/main" val="20001"/>
                    </a:ext>
                  </a:extLst>
                </a:gridCol>
                <a:gridCol w="2364093">
                  <a:extLst>
                    <a:ext uri="{9D8B030D-6E8A-4147-A177-3AD203B41FA5}">
                      <a16:colId xmlns:a16="http://schemas.microsoft.com/office/drawing/2014/main" val="20002"/>
                    </a:ext>
                  </a:extLst>
                </a:gridCol>
              </a:tblGrid>
              <a:tr h="1430270">
                <a:tc>
                  <a:txBody>
                    <a:bodyPr/>
                    <a:lstStyle/>
                    <a:p>
                      <a:pPr algn="ctr"/>
                      <a:r>
                        <a:rPr lang="en-GB" sz="1200" b="1" dirty="0" smtClean="0"/>
                        <a:t>Alloys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Mixture of two or more elements at least one of which is a metal</a:t>
                      </a:r>
                      <a:endParaRPr lang="en-GB" sz="1200" b="1" i="1" dirty="0">
                        <a:solidFill>
                          <a:schemeClr val="accent2">
                            <a:lumMod val="75000"/>
                          </a:schemeClr>
                        </a:solidFill>
                      </a:endParaRPr>
                    </a:p>
                  </a:txBody>
                  <a:tcPr anchor="ctr"/>
                </a:tc>
                <a:tc>
                  <a:txBody>
                    <a:bodyPr/>
                    <a:lstStyle/>
                    <a:p>
                      <a:pPr algn="ctr"/>
                      <a:r>
                        <a:rPr lang="en-GB" sz="1200" b="1" dirty="0" smtClean="0"/>
                        <a:t>Harder than pure metals because atoms</a:t>
                      </a:r>
                      <a:r>
                        <a:rPr lang="en-GB" sz="1200" b="1" baseline="0" dirty="0" smtClean="0"/>
                        <a:t> of different sizes disrupt the layers so they cannot slide over each other.</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60" name="Table 59"/>
          <p:cNvGraphicFramePr>
            <a:graphicFrameLocks noGrp="1"/>
          </p:cNvGraphicFramePr>
          <p:nvPr>
            <p:extLst/>
          </p:nvPr>
        </p:nvGraphicFramePr>
        <p:xfrm>
          <a:off x="11599042" y="571500"/>
          <a:ext cx="1084865" cy="1647893"/>
        </p:xfrm>
        <a:graphic>
          <a:graphicData uri="http://schemas.openxmlformats.org/drawingml/2006/table">
            <a:tbl>
              <a:tblPr firstRow="1" bandRow="1">
                <a:tableStyleId>{5940675A-B579-460E-94D1-54222C63F5DA}</a:tableStyleId>
              </a:tblPr>
              <a:tblGrid>
                <a:gridCol w="388179">
                  <a:extLst>
                    <a:ext uri="{9D8B030D-6E8A-4147-A177-3AD203B41FA5}">
                      <a16:colId xmlns:a16="http://schemas.microsoft.com/office/drawing/2014/main" val="20000"/>
                    </a:ext>
                  </a:extLst>
                </a:gridCol>
                <a:gridCol w="696686">
                  <a:extLst>
                    <a:ext uri="{9D8B030D-6E8A-4147-A177-3AD203B41FA5}">
                      <a16:colId xmlns:a16="http://schemas.microsoft.com/office/drawing/2014/main" val="20001"/>
                    </a:ext>
                  </a:extLst>
                </a:gridCol>
              </a:tblGrid>
              <a:tr h="543753">
                <a:tc>
                  <a:txBody>
                    <a:bodyPr/>
                    <a:lstStyle/>
                    <a:p>
                      <a:pPr algn="ctr"/>
                      <a:r>
                        <a:rPr lang="en-GB" sz="1200" b="1" i="1" dirty="0" smtClean="0">
                          <a:solidFill>
                            <a:schemeClr val="accent2">
                              <a:lumMod val="75000"/>
                            </a:schemeClr>
                          </a:solidFill>
                        </a:rPr>
                        <a:t>s</a:t>
                      </a:r>
                      <a:endParaRPr lang="en-GB" sz="1200" b="1" i="1" dirty="0">
                        <a:solidFill>
                          <a:schemeClr val="accent2">
                            <a:lumMod val="75000"/>
                          </a:schemeClr>
                        </a:solidFill>
                      </a:endParaRPr>
                    </a:p>
                  </a:txBody>
                  <a:tcPr anchor="ctr"/>
                </a:tc>
                <a:tc>
                  <a:txBody>
                    <a:bodyPr/>
                    <a:lstStyle/>
                    <a:p>
                      <a:pPr algn="ctr"/>
                      <a:r>
                        <a:rPr lang="en-GB" sz="1200" b="1" dirty="0" smtClean="0"/>
                        <a:t>solid</a:t>
                      </a:r>
                      <a:endParaRPr lang="en-GB" sz="1200" b="1" dirty="0"/>
                    </a:p>
                  </a:txBody>
                  <a:tcPr anchor="ctr"/>
                </a:tc>
                <a:extLst>
                  <a:ext uri="{0D108BD9-81ED-4DB2-BD59-A6C34878D82A}">
                    <a16:rowId xmlns:a16="http://schemas.microsoft.com/office/drawing/2014/main" val="10000"/>
                  </a:ext>
                </a:extLst>
              </a:tr>
              <a:tr h="609181">
                <a:tc>
                  <a:txBody>
                    <a:bodyPr/>
                    <a:lstStyle/>
                    <a:p>
                      <a:pPr algn="ctr"/>
                      <a:r>
                        <a:rPr lang="en-GB" sz="1200" b="1" i="1" dirty="0" smtClean="0">
                          <a:solidFill>
                            <a:schemeClr val="accent2">
                              <a:lumMod val="75000"/>
                            </a:schemeClr>
                          </a:solidFill>
                        </a:rPr>
                        <a:t>l</a:t>
                      </a:r>
                      <a:endParaRPr lang="en-GB" sz="1200" b="1" i="1" dirty="0">
                        <a:solidFill>
                          <a:schemeClr val="accent2">
                            <a:lumMod val="75000"/>
                          </a:schemeClr>
                        </a:solidFill>
                      </a:endParaRPr>
                    </a:p>
                  </a:txBody>
                  <a:tcPr anchor="ctr"/>
                </a:tc>
                <a:tc>
                  <a:txBody>
                    <a:bodyPr/>
                    <a:lstStyle/>
                    <a:p>
                      <a:pPr algn="ctr"/>
                      <a:r>
                        <a:rPr lang="en-GB" sz="1200" b="1" dirty="0" smtClean="0"/>
                        <a:t>liquid</a:t>
                      </a:r>
                      <a:endParaRPr lang="en-GB" sz="1200" b="1" dirty="0"/>
                    </a:p>
                  </a:txBody>
                  <a:tcPr anchor="ctr"/>
                </a:tc>
                <a:extLst>
                  <a:ext uri="{0D108BD9-81ED-4DB2-BD59-A6C34878D82A}">
                    <a16:rowId xmlns:a16="http://schemas.microsoft.com/office/drawing/2014/main" val="10001"/>
                  </a:ext>
                </a:extLst>
              </a:tr>
              <a:tr h="494959">
                <a:tc>
                  <a:txBody>
                    <a:bodyPr/>
                    <a:lstStyle/>
                    <a:p>
                      <a:pPr algn="ctr"/>
                      <a:r>
                        <a:rPr lang="en-GB" sz="1200" b="1" i="1" dirty="0" smtClean="0">
                          <a:solidFill>
                            <a:schemeClr val="accent2">
                              <a:lumMod val="75000"/>
                            </a:schemeClr>
                          </a:solidFill>
                        </a:rPr>
                        <a:t>g</a:t>
                      </a:r>
                      <a:endParaRPr lang="en-GB" sz="1200" b="1" i="1" dirty="0">
                        <a:solidFill>
                          <a:schemeClr val="accent2">
                            <a:lumMod val="75000"/>
                          </a:schemeClr>
                        </a:solidFill>
                      </a:endParaRPr>
                    </a:p>
                  </a:txBody>
                  <a:tcPr anchor="ctr"/>
                </a:tc>
                <a:tc>
                  <a:txBody>
                    <a:bodyPr/>
                    <a:lstStyle/>
                    <a:p>
                      <a:pPr algn="ctr"/>
                      <a:r>
                        <a:rPr lang="en-GB" sz="1200" b="1" dirty="0" smtClean="0"/>
                        <a:t>gas</a:t>
                      </a:r>
                      <a:endParaRPr lang="en-GB" sz="1200" b="1" dirty="0"/>
                    </a:p>
                  </a:txBody>
                  <a:tcPr anchor="ctr"/>
                </a:tc>
                <a:extLst>
                  <a:ext uri="{0D108BD9-81ED-4DB2-BD59-A6C34878D82A}">
                    <a16:rowId xmlns:a16="http://schemas.microsoft.com/office/drawing/2014/main" val="10002"/>
                  </a:ext>
                </a:extLst>
              </a:tr>
            </a:tbl>
          </a:graphicData>
        </a:graphic>
      </p:graphicFrame>
      <p:graphicFrame>
        <p:nvGraphicFramePr>
          <p:cNvPr id="66" name="Table 65"/>
          <p:cNvGraphicFramePr>
            <a:graphicFrameLocks noGrp="1"/>
          </p:cNvGraphicFramePr>
          <p:nvPr>
            <p:extLst/>
          </p:nvPr>
        </p:nvGraphicFramePr>
        <p:xfrm>
          <a:off x="5372783" y="83125"/>
          <a:ext cx="6141623" cy="1653699"/>
        </p:xfrm>
        <a:graphic>
          <a:graphicData uri="http://schemas.openxmlformats.org/drawingml/2006/table">
            <a:tbl>
              <a:tblPr firstRow="1" bandRow="1">
                <a:tableStyleId>{5940675A-B579-460E-94D1-54222C63F5DA}</a:tableStyleId>
              </a:tblPr>
              <a:tblGrid>
                <a:gridCol w="659717">
                  <a:extLst>
                    <a:ext uri="{9D8B030D-6E8A-4147-A177-3AD203B41FA5}">
                      <a16:colId xmlns:a16="http://schemas.microsoft.com/office/drawing/2014/main" val="20000"/>
                    </a:ext>
                  </a:extLst>
                </a:gridCol>
                <a:gridCol w="1467572">
                  <a:extLst>
                    <a:ext uri="{9D8B030D-6E8A-4147-A177-3AD203B41FA5}">
                      <a16:colId xmlns:a16="http://schemas.microsoft.com/office/drawing/2014/main" val="20001"/>
                    </a:ext>
                  </a:extLst>
                </a:gridCol>
                <a:gridCol w="2007167">
                  <a:extLst>
                    <a:ext uri="{9D8B030D-6E8A-4147-A177-3AD203B41FA5}">
                      <a16:colId xmlns:a16="http://schemas.microsoft.com/office/drawing/2014/main" val="20002"/>
                    </a:ext>
                  </a:extLst>
                </a:gridCol>
                <a:gridCol w="2007167">
                  <a:extLst>
                    <a:ext uri="{9D8B030D-6E8A-4147-A177-3AD203B41FA5}">
                      <a16:colId xmlns:a16="http://schemas.microsoft.com/office/drawing/2014/main" val="20003"/>
                    </a:ext>
                  </a:extLst>
                </a:gridCol>
              </a:tblGrid>
              <a:tr h="1653699">
                <a:tc>
                  <a:txBody>
                    <a:bodyPr/>
                    <a:lstStyle/>
                    <a:p>
                      <a:pPr algn="ctr"/>
                      <a:r>
                        <a:rPr lang="en-GB" sz="1200" b="1" dirty="0" smtClean="0"/>
                        <a:t>Solid, liquid, 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Melting and freezing</a:t>
                      </a:r>
                      <a:r>
                        <a:rPr lang="en-GB" sz="1200" b="1" i="1" baseline="0" dirty="0" smtClean="0">
                          <a:solidFill>
                            <a:schemeClr val="accent2">
                              <a:lumMod val="75000"/>
                            </a:schemeClr>
                          </a:solidFill>
                        </a:rPr>
                        <a:t> happen at melting point, boiling and condensing happen at boiling point.</a:t>
                      </a:r>
                      <a:endParaRPr lang="en-GB" sz="1200" b="1" i="1" dirty="0">
                        <a:solidFill>
                          <a:schemeClr val="accent2">
                            <a:lumMod val="75000"/>
                          </a:schemeClr>
                        </a:solidFill>
                      </a:endParaRPr>
                    </a:p>
                  </a:txBody>
                  <a:tcPr anchor="ctr"/>
                </a:tc>
                <a:tc>
                  <a:txBody>
                    <a:bodyPr/>
                    <a:lstStyle/>
                    <a:p>
                      <a:pPr algn="ctr"/>
                      <a:endParaRPr lang="en-GB" sz="1200" b="1" dirty="0" smtClean="0"/>
                    </a:p>
                    <a:p>
                      <a:pPr algn="ctr"/>
                      <a:endParaRPr lang="en-GB" sz="1200" b="1" dirty="0" smtClean="0"/>
                    </a:p>
                    <a:p>
                      <a:pPr algn="ctr"/>
                      <a:endParaRPr lang="en-GB" sz="1200" b="1" dirty="0" smtClean="0"/>
                    </a:p>
                    <a:p>
                      <a:pPr algn="ctr"/>
                      <a:endParaRPr lang="en-GB" sz="1100" b="0" dirty="0" smtClean="0"/>
                    </a:p>
                    <a:p>
                      <a:pPr algn="ctr"/>
                      <a:r>
                        <a:rPr lang="en-GB" sz="1100" b="0" dirty="0" smtClean="0"/>
                        <a:t>The amount of energy needed for a state change depends on the strength of forces</a:t>
                      </a:r>
                      <a:r>
                        <a:rPr lang="en-GB" sz="1100" b="0" baseline="0" dirty="0" smtClean="0"/>
                        <a:t> between particles in the substance.</a:t>
                      </a:r>
                      <a:endParaRPr lang="en-GB" sz="1100" b="0" dirty="0"/>
                    </a:p>
                  </a:txBody>
                  <a:tcPr anchor="ctr"/>
                </a:tc>
                <a:tc>
                  <a:txBody>
                    <a:bodyPr/>
                    <a:lstStyle/>
                    <a:p>
                      <a:pPr algn="ctr"/>
                      <a:r>
                        <a:rPr lang="en-GB" sz="1200" b="1" dirty="0" smtClean="0"/>
                        <a:t>(HT only)</a:t>
                      </a:r>
                    </a:p>
                    <a:p>
                      <a:pPr algn="ctr"/>
                      <a:r>
                        <a:rPr lang="en-GB" sz="1200" b="1" dirty="0" smtClean="0"/>
                        <a:t>Limitations of simple</a:t>
                      </a:r>
                      <a:r>
                        <a:rPr lang="en-GB" sz="1200" b="1" baseline="0" dirty="0" smtClean="0"/>
                        <a:t> model:</a:t>
                      </a:r>
                    </a:p>
                    <a:p>
                      <a:pPr marL="171450" indent="-171450" algn="ctr">
                        <a:buFont typeface="Arial" panose="020B0604020202020204" pitchFamily="34" charset="0"/>
                        <a:buChar char="•"/>
                      </a:pPr>
                      <a:r>
                        <a:rPr lang="en-GB" sz="1200" b="1" baseline="0" dirty="0" smtClean="0"/>
                        <a:t>There are no forces in the model</a:t>
                      </a:r>
                    </a:p>
                    <a:p>
                      <a:pPr marL="171450" indent="-171450" algn="ctr">
                        <a:buFont typeface="Arial" panose="020B0604020202020204" pitchFamily="34" charset="0"/>
                        <a:buChar char="•"/>
                      </a:pPr>
                      <a:r>
                        <a:rPr lang="en-GB" sz="1200" b="1" baseline="0" dirty="0" smtClean="0"/>
                        <a:t>All particles are shown as spheres</a:t>
                      </a:r>
                    </a:p>
                    <a:p>
                      <a:pPr marL="171450" indent="-171450" algn="ctr">
                        <a:buFont typeface="Arial" panose="020B0604020202020204" pitchFamily="34" charset="0"/>
                        <a:buChar char="•"/>
                      </a:pPr>
                      <a:r>
                        <a:rPr lang="en-GB" sz="1200" b="1" baseline="0" dirty="0" smtClean="0"/>
                        <a:t>Spheres are solid</a:t>
                      </a:r>
                      <a:endParaRPr lang="en-GB" sz="1200" b="1" dirty="0"/>
                    </a:p>
                  </a:txBody>
                  <a:tcPr anchor="ctr"/>
                </a:tc>
                <a:extLst>
                  <a:ext uri="{0D108BD9-81ED-4DB2-BD59-A6C34878D82A}">
                    <a16:rowId xmlns:a16="http://schemas.microsoft.com/office/drawing/2014/main" val="10000"/>
                  </a:ext>
                </a:extLst>
              </a:tr>
            </a:tbl>
          </a:graphicData>
        </a:graphic>
      </p:graphicFrame>
      <p:pic>
        <p:nvPicPr>
          <p:cNvPr id="74" name="Picture 73"/>
          <p:cNvPicPr/>
          <p:nvPr/>
        </p:nvPicPr>
        <p:blipFill>
          <a:blip r:embed="rId3"/>
          <a:srcRect/>
          <a:stretch>
            <a:fillRect/>
          </a:stretch>
        </p:blipFill>
        <p:spPr>
          <a:xfrm>
            <a:off x="8438903" y="7271564"/>
            <a:ext cx="2241797" cy="1765382"/>
          </a:xfrm>
          <a:prstGeom prst="rect">
            <a:avLst/>
          </a:prstGeom>
          <a:noFill/>
          <a:ln>
            <a:noFill/>
            <a:prstDash/>
          </a:ln>
        </p:spPr>
      </p:pic>
      <p:pic>
        <p:nvPicPr>
          <p:cNvPr id="75" name="Picture 2" descr="Image result for particle model">
            <a:extLst>
              <a:ext uri="{FF2B5EF4-FFF2-40B4-BE49-F238E27FC236}">
                <a16:creationId xmlns:a16="http://schemas.microsoft.com/office/drawing/2014/main" id="{17F770CD-5D02-460C-A02F-D9C86F28258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7707" y="91707"/>
            <a:ext cx="1932563" cy="792351"/>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8" name="Table 77"/>
          <p:cNvGraphicFramePr>
            <a:graphicFrameLocks noGrp="1"/>
          </p:cNvGraphicFramePr>
          <p:nvPr>
            <p:extLst/>
          </p:nvPr>
        </p:nvGraphicFramePr>
        <p:xfrm>
          <a:off x="8438904" y="5551528"/>
          <a:ext cx="4245004" cy="1430270"/>
        </p:xfrm>
        <a:graphic>
          <a:graphicData uri="http://schemas.openxmlformats.org/drawingml/2006/table">
            <a:tbl>
              <a:tblPr firstRow="1" bandRow="1">
                <a:tableStyleId>{5940675A-B579-460E-94D1-54222C63F5DA}</a:tableStyleId>
              </a:tblPr>
              <a:tblGrid>
                <a:gridCol w="4245004">
                  <a:extLst>
                    <a:ext uri="{9D8B030D-6E8A-4147-A177-3AD203B41FA5}">
                      <a16:colId xmlns:a16="http://schemas.microsoft.com/office/drawing/2014/main" val="20000"/>
                    </a:ext>
                  </a:extLst>
                </a:gridCol>
              </a:tblGrid>
              <a:tr h="1430270">
                <a:tc>
                  <a:txBody>
                    <a:bodyPr/>
                    <a:lstStyle/>
                    <a:p>
                      <a:pPr algn="ctr"/>
                      <a:r>
                        <a:rPr lang="en-GB" sz="1200" b="1" dirty="0" smtClean="0"/>
                        <a:t>Pure metal                                Alloy</a:t>
                      </a:r>
                      <a:endParaRPr lang="en-GB" sz="1200" b="1" dirty="0"/>
                    </a:p>
                  </a:txBody>
                  <a:tcPr/>
                </a:tc>
                <a:extLst>
                  <a:ext uri="{0D108BD9-81ED-4DB2-BD59-A6C34878D82A}">
                    <a16:rowId xmlns:a16="http://schemas.microsoft.com/office/drawing/2014/main" val="10000"/>
                  </a:ext>
                </a:extLst>
              </a:tr>
            </a:tbl>
          </a:graphicData>
        </a:graphic>
      </p:graphicFrame>
      <p:pic>
        <p:nvPicPr>
          <p:cNvPr id="76" name="Picture 5">
            <a:extLst>
              <a:ext uri="{FF2B5EF4-FFF2-40B4-BE49-F238E27FC236}">
                <a16:creationId xmlns:a16="http://schemas.microsoft.com/office/drawing/2014/main" id="{F036E65E-B749-40CB-89A0-FA52D365DBAB}"/>
              </a:ext>
            </a:extLst>
          </p:cNvPr>
          <p:cNvPicPr>
            <a:picLocks noChangeAspect="1" noChangeArrowheads="1"/>
          </p:cNvPicPr>
          <p:nvPr/>
        </p:nvPicPr>
        <p:blipFill>
          <a:blip r:embed="rId5" cstate="print"/>
          <a:srcRect/>
          <a:stretch>
            <a:fillRect/>
          </a:stretch>
        </p:blipFill>
        <p:spPr bwMode="auto">
          <a:xfrm>
            <a:off x="9054259" y="5792073"/>
            <a:ext cx="1480603" cy="948105"/>
          </a:xfrm>
          <a:prstGeom prst="rect">
            <a:avLst/>
          </a:prstGeom>
          <a:noFill/>
          <a:ln w="9525">
            <a:noFill/>
            <a:miter lim="800000"/>
            <a:headEnd/>
            <a:tailEnd/>
          </a:ln>
        </p:spPr>
      </p:pic>
      <p:pic>
        <p:nvPicPr>
          <p:cNvPr id="77" name="Picture 6">
            <a:extLst>
              <a:ext uri="{FF2B5EF4-FFF2-40B4-BE49-F238E27FC236}">
                <a16:creationId xmlns:a16="http://schemas.microsoft.com/office/drawing/2014/main" id="{E016CB3F-7872-49E7-9301-2984FEC0321F}"/>
              </a:ext>
            </a:extLst>
          </p:cNvPr>
          <p:cNvPicPr>
            <a:picLocks noChangeAspect="1" noChangeArrowheads="1"/>
          </p:cNvPicPr>
          <p:nvPr/>
        </p:nvPicPr>
        <p:blipFill>
          <a:blip r:embed="rId6" cstate="print"/>
          <a:srcRect/>
          <a:stretch>
            <a:fillRect/>
          </a:stretch>
        </p:blipFill>
        <p:spPr bwMode="auto">
          <a:xfrm>
            <a:off x="10822108" y="5809889"/>
            <a:ext cx="1440160" cy="980535"/>
          </a:xfrm>
          <a:prstGeom prst="rect">
            <a:avLst/>
          </a:prstGeom>
          <a:noFill/>
          <a:ln w="9525">
            <a:noFill/>
            <a:miter lim="800000"/>
            <a:headEnd/>
            <a:tailEnd/>
          </a:ln>
        </p:spPr>
      </p:pic>
      <p:cxnSp>
        <p:nvCxnSpPr>
          <p:cNvPr id="279" name="Straight Arrow Connector 278"/>
          <p:cNvCxnSpPr>
            <a:endCxn id="18" idx="3"/>
          </p:cNvCxnSpPr>
          <p:nvPr/>
        </p:nvCxnSpPr>
        <p:spPr>
          <a:xfrm flipH="1" flipV="1">
            <a:off x="5669634" y="3269691"/>
            <a:ext cx="397199" cy="15722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2" name="Straight Arrow Connector 281"/>
          <p:cNvCxnSpPr>
            <a:stCxn id="18" idx="1"/>
          </p:cNvCxnSpPr>
          <p:nvPr/>
        </p:nvCxnSpPr>
        <p:spPr>
          <a:xfrm flipH="1" flipV="1">
            <a:off x="5288147" y="1820267"/>
            <a:ext cx="381487" cy="24239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4" name="Straight Arrow Connector 283"/>
          <p:cNvCxnSpPr>
            <a:stCxn id="4" idx="1"/>
          </p:cNvCxnSpPr>
          <p:nvPr/>
        </p:nvCxnSpPr>
        <p:spPr>
          <a:xfrm flipH="1">
            <a:off x="5106835" y="4165579"/>
            <a:ext cx="265948" cy="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32" idx="3"/>
          </p:cNvCxnSpPr>
          <p:nvPr/>
        </p:nvCxnSpPr>
        <p:spPr>
          <a:xfrm flipH="1" flipV="1">
            <a:off x="4484392" y="3268509"/>
            <a:ext cx="186960" cy="755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endCxn id="10" idx="3"/>
          </p:cNvCxnSpPr>
          <p:nvPr/>
        </p:nvCxnSpPr>
        <p:spPr>
          <a:xfrm flipH="1">
            <a:off x="4425032" y="4686300"/>
            <a:ext cx="947751" cy="889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10" idx="2"/>
            <a:endCxn id="19" idx="0"/>
          </p:cNvCxnSpPr>
          <p:nvPr/>
        </p:nvCxnSpPr>
        <p:spPr>
          <a:xfrm flipH="1">
            <a:off x="3563949" y="4959169"/>
            <a:ext cx="1" cy="2096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4191000" y="6540401"/>
            <a:ext cx="381000" cy="35594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stCxn id="11" idx="1"/>
            <a:endCxn id="88" idx="3"/>
          </p:cNvCxnSpPr>
          <p:nvPr/>
        </p:nvCxnSpPr>
        <p:spPr>
          <a:xfrm flipH="1">
            <a:off x="3779136" y="7151137"/>
            <a:ext cx="447177" cy="2872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a:stCxn id="11" idx="2"/>
          </p:cNvCxnSpPr>
          <p:nvPr/>
        </p:nvCxnSpPr>
        <p:spPr>
          <a:xfrm>
            <a:off x="4965671" y="7380069"/>
            <a:ext cx="71985" cy="3350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p:nvPr/>
        </p:nvCxnSpPr>
        <p:spPr>
          <a:xfrm flipV="1">
            <a:off x="6400800" y="1736824"/>
            <a:ext cx="338623" cy="16225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11514406" y="219235"/>
            <a:ext cx="474394" cy="3660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2" name="Straight Arrow Connector 61"/>
          <p:cNvCxnSpPr>
            <a:endCxn id="35" idx="1"/>
          </p:cNvCxnSpPr>
          <p:nvPr/>
        </p:nvCxnSpPr>
        <p:spPr>
          <a:xfrm flipV="1">
            <a:off x="7404100" y="3615800"/>
            <a:ext cx="243565" cy="2888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8" name="Straight Arrow Connector 287"/>
          <p:cNvCxnSpPr>
            <a:stCxn id="35" idx="0"/>
            <a:endCxn id="36" idx="2"/>
          </p:cNvCxnSpPr>
          <p:nvPr/>
        </p:nvCxnSpPr>
        <p:spPr>
          <a:xfrm flipH="1" flipV="1">
            <a:off x="8457543" y="3219733"/>
            <a:ext cx="66446" cy="19104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1" name="Straight Arrow Connector 290"/>
          <p:cNvCxnSpPr>
            <a:endCxn id="34" idx="0"/>
          </p:cNvCxnSpPr>
          <p:nvPr/>
        </p:nvCxnSpPr>
        <p:spPr>
          <a:xfrm>
            <a:off x="7404100" y="4591423"/>
            <a:ext cx="231380" cy="547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3" name="Straight Arrow Connector 292"/>
          <p:cNvCxnSpPr/>
          <p:nvPr/>
        </p:nvCxnSpPr>
        <p:spPr>
          <a:xfrm flipV="1">
            <a:off x="8193005" y="3820819"/>
            <a:ext cx="1983875" cy="11780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5" name="Straight Arrow Connector 294"/>
          <p:cNvCxnSpPr>
            <a:stCxn id="34" idx="2"/>
            <a:endCxn id="38" idx="1"/>
          </p:cNvCxnSpPr>
          <p:nvPr/>
        </p:nvCxnSpPr>
        <p:spPr>
          <a:xfrm>
            <a:off x="8193005" y="4646216"/>
            <a:ext cx="245899" cy="6485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7" name="Straight Arrow Connector 296"/>
          <p:cNvCxnSpPr>
            <a:endCxn id="78" idx="0"/>
          </p:cNvCxnSpPr>
          <p:nvPr/>
        </p:nvCxnSpPr>
        <p:spPr>
          <a:xfrm>
            <a:off x="10363200" y="5398042"/>
            <a:ext cx="198206" cy="1534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99" name="Straight Arrow Connector 298"/>
          <p:cNvCxnSpPr/>
          <p:nvPr/>
        </p:nvCxnSpPr>
        <p:spPr>
          <a:xfrm>
            <a:off x="7023100" y="4904243"/>
            <a:ext cx="509915" cy="6597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01" name="Straight Arrow Connector 300"/>
          <p:cNvCxnSpPr/>
          <p:nvPr/>
        </p:nvCxnSpPr>
        <p:spPr>
          <a:xfrm>
            <a:off x="7938048" y="6740178"/>
            <a:ext cx="347811" cy="36586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77067" y="7077351"/>
            <a:ext cx="333686" cy="253916"/>
          </a:xfrm>
          <a:prstGeom prst="rect">
            <a:avLst/>
          </a:prstGeom>
          <a:noFill/>
        </p:spPr>
        <p:txBody>
          <a:bodyPr wrap="square" rtlCol="0">
            <a:spAutoFit/>
          </a:bodyPr>
          <a:lstStyle/>
          <a:p>
            <a:r>
              <a:rPr lang="en-GB" sz="1050" dirty="0" smtClean="0"/>
              <a:t>Na</a:t>
            </a:r>
            <a:endParaRPr lang="en-GB" sz="1050" dirty="0"/>
          </a:p>
        </p:txBody>
      </p:sp>
      <p:sp>
        <p:nvSpPr>
          <p:cNvPr id="59" name="TextBox 58"/>
          <p:cNvSpPr txBox="1"/>
          <p:nvPr/>
        </p:nvSpPr>
        <p:spPr>
          <a:xfrm>
            <a:off x="2127391" y="7082913"/>
            <a:ext cx="333686" cy="253916"/>
          </a:xfrm>
          <a:prstGeom prst="rect">
            <a:avLst/>
          </a:prstGeom>
          <a:noFill/>
        </p:spPr>
        <p:txBody>
          <a:bodyPr wrap="square" rtlCol="0">
            <a:spAutoFit/>
          </a:bodyPr>
          <a:lstStyle/>
          <a:p>
            <a:r>
              <a:rPr lang="en-GB" sz="1050" dirty="0" smtClean="0"/>
              <a:t>Na</a:t>
            </a:r>
            <a:endParaRPr lang="en-GB" sz="1050" dirty="0"/>
          </a:p>
        </p:txBody>
      </p:sp>
      <p:sp>
        <p:nvSpPr>
          <p:cNvPr id="61" name="TextBox 60"/>
          <p:cNvSpPr txBox="1"/>
          <p:nvPr/>
        </p:nvSpPr>
        <p:spPr>
          <a:xfrm>
            <a:off x="1411547" y="7077351"/>
            <a:ext cx="333686" cy="253916"/>
          </a:xfrm>
          <a:prstGeom prst="rect">
            <a:avLst/>
          </a:prstGeom>
          <a:noFill/>
        </p:spPr>
        <p:txBody>
          <a:bodyPr wrap="square" rtlCol="0">
            <a:spAutoFit/>
          </a:bodyPr>
          <a:lstStyle/>
          <a:p>
            <a:r>
              <a:rPr lang="en-GB" sz="1050" dirty="0" err="1" smtClean="0"/>
              <a:t>Cl</a:t>
            </a:r>
            <a:endParaRPr lang="en-GB" sz="1050" dirty="0" smtClean="0"/>
          </a:p>
        </p:txBody>
      </p:sp>
      <p:sp>
        <p:nvSpPr>
          <p:cNvPr id="63" name="TextBox 62"/>
          <p:cNvSpPr txBox="1"/>
          <p:nvPr/>
        </p:nvSpPr>
        <p:spPr>
          <a:xfrm>
            <a:off x="2997599" y="7067935"/>
            <a:ext cx="333686" cy="253916"/>
          </a:xfrm>
          <a:prstGeom prst="rect">
            <a:avLst/>
          </a:prstGeom>
          <a:noFill/>
        </p:spPr>
        <p:txBody>
          <a:bodyPr wrap="square" rtlCol="0">
            <a:spAutoFit/>
          </a:bodyPr>
          <a:lstStyle/>
          <a:p>
            <a:r>
              <a:rPr lang="en-GB" sz="1050" dirty="0" err="1" smtClean="0"/>
              <a:t>Cl</a:t>
            </a:r>
            <a:endParaRPr lang="en-GB" sz="1050" dirty="0"/>
          </a:p>
        </p:txBody>
      </p:sp>
      <p:sp>
        <p:nvSpPr>
          <p:cNvPr id="15" name="Oval 14"/>
          <p:cNvSpPr/>
          <p:nvPr/>
        </p:nvSpPr>
        <p:spPr>
          <a:xfrm>
            <a:off x="977067"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a:off x="1385952" y="702812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2127391" y="7022240"/>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2982018" y="7018116"/>
            <a:ext cx="333686" cy="363502"/>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1084098" y="6990706"/>
            <a:ext cx="57413" cy="672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flipH="1">
            <a:off x="3094973" y="7005260"/>
            <a:ext cx="45719" cy="45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5" name="Group 24"/>
          <p:cNvGrpSpPr/>
          <p:nvPr/>
        </p:nvGrpSpPr>
        <p:grpSpPr>
          <a:xfrm>
            <a:off x="1285322" y="6922204"/>
            <a:ext cx="520722" cy="575334"/>
            <a:chOff x="1415046" y="6914006"/>
            <a:chExt cx="520722" cy="575334"/>
          </a:xfrm>
        </p:grpSpPr>
        <p:sp>
          <p:nvSpPr>
            <p:cNvPr id="20" name="TextBox 19"/>
            <p:cNvSpPr txBox="1"/>
            <p:nvPr/>
          </p:nvSpPr>
          <p:spPr>
            <a:xfrm>
              <a:off x="1545683" y="6914006"/>
              <a:ext cx="189034" cy="215444"/>
            </a:xfrm>
            <a:prstGeom prst="rect">
              <a:avLst/>
            </a:prstGeom>
            <a:noFill/>
          </p:spPr>
          <p:txBody>
            <a:bodyPr wrap="square" rtlCol="0">
              <a:spAutoFit/>
            </a:bodyPr>
            <a:lstStyle/>
            <a:p>
              <a:r>
                <a:rPr lang="en-GB" sz="800" dirty="0" smtClean="0"/>
                <a:t>x</a:t>
              </a:r>
              <a:endParaRPr lang="en-GB" sz="800" dirty="0"/>
            </a:p>
          </p:txBody>
        </p:sp>
        <p:sp>
          <p:nvSpPr>
            <p:cNvPr id="69" name="TextBox 68"/>
            <p:cNvSpPr txBox="1"/>
            <p:nvPr/>
          </p:nvSpPr>
          <p:spPr>
            <a:xfrm>
              <a:off x="1415046" y="7065399"/>
              <a:ext cx="189034" cy="215444"/>
            </a:xfrm>
            <a:prstGeom prst="rect">
              <a:avLst/>
            </a:prstGeom>
            <a:noFill/>
          </p:spPr>
          <p:txBody>
            <a:bodyPr wrap="square" rtlCol="0">
              <a:spAutoFit/>
            </a:bodyPr>
            <a:lstStyle/>
            <a:p>
              <a:r>
                <a:rPr lang="en-GB" sz="800" dirty="0" smtClean="0"/>
                <a:t>x</a:t>
              </a:r>
              <a:endParaRPr lang="en-GB" sz="800" dirty="0"/>
            </a:p>
          </p:txBody>
        </p:sp>
        <p:sp>
          <p:nvSpPr>
            <p:cNvPr id="70" name="TextBox 69"/>
            <p:cNvSpPr txBox="1"/>
            <p:nvPr/>
          </p:nvSpPr>
          <p:spPr>
            <a:xfrm>
              <a:off x="1418385" y="7137648"/>
              <a:ext cx="189034" cy="215444"/>
            </a:xfrm>
            <a:prstGeom prst="rect">
              <a:avLst/>
            </a:prstGeom>
            <a:noFill/>
          </p:spPr>
          <p:txBody>
            <a:bodyPr wrap="square" rtlCol="0">
              <a:spAutoFit/>
            </a:bodyPr>
            <a:lstStyle/>
            <a:p>
              <a:r>
                <a:rPr lang="en-GB" sz="800" dirty="0" smtClean="0"/>
                <a:t>x</a:t>
              </a:r>
              <a:endParaRPr lang="en-GB" sz="800" dirty="0"/>
            </a:p>
          </p:txBody>
        </p:sp>
        <p:sp>
          <p:nvSpPr>
            <p:cNvPr id="71" name="TextBox 70"/>
            <p:cNvSpPr txBox="1"/>
            <p:nvPr/>
          </p:nvSpPr>
          <p:spPr>
            <a:xfrm>
              <a:off x="1627149" y="7273896"/>
              <a:ext cx="189034" cy="215444"/>
            </a:xfrm>
            <a:prstGeom prst="rect">
              <a:avLst/>
            </a:prstGeom>
            <a:noFill/>
          </p:spPr>
          <p:txBody>
            <a:bodyPr wrap="square" rtlCol="0">
              <a:spAutoFit/>
            </a:bodyPr>
            <a:lstStyle/>
            <a:p>
              <a:r>
                <a:rPr lang="en-GB" sz="800" dirty="0" smtClean="0"/>
                <a:t>x</a:t>
              </a:r>
              <a:endParaRPr lang="en-GB" sz="800" dirty="0"/>
            </a:p>
          </p:txBody>
        </p:sp>
        <p:sp>
          <p:nvSpPr>
            <p:cNvPr id="72" name="TextBox 71"/>
            <p:cNvSpPr txBox="1"/>
            <p:nvPr/>
          </p:nvSpPr>
          <p:spPr>
            <a:xfrm>
              <a:off x="1541271" y="7269586"/>
              <a:ext cx="189034" cy="215444"/>
            </a:xfrm>
            <a:prstGeom prst="rect">
              <a:avLst/>
            </a:prstGeom>
            <a:noFill/>
          </p:spPr>
          <p:txBody>
            <a:bodyPr wrap="square" rtlCol="0">
              <a:spAutoFit/>
            </a:bodyPr>
            <a:lstStyle/>
            <a:p>
              <a:r>
                <a:rPr lang="en-GB" sz="800" dirty="0" smtClean="0"/>
                <a:t>x</a:t>
              </a:r>
              <a:endParaRPr lang="en-GB" sz="800" dirty="0"/>
            </a:p>
          </p:txBody>
        </p:sp>
        <p:sp>
          <p:nvSpPr>
            <p:cNvPr id="73" name="TextBox 72"/>
            <p:cNvSpPr txBox="1"/>
            <p:nvPr/>
          </p:nvSpPr>
          <p:spPr>
            <a:xfrm>
              <a:off x="1746734" y="7137648"/>
              <a:ext cx="189034" cy="215444"/>
            </a:xfrm>
            <a:prstGeom prst="rect">
              <a:avLst/>
            </a:prstGeom>
            <a:noFill/>
          </p:spPr>
          <p:txBody>
            <a:bodyPr wrap="square" rtlCol="0">
              <a:spAutoFit/>
            </a:bodyPr>
            <a:lstStyle/>
            <a:p>
              <a:r>
                <a:rPr lang="en-GB" sz="800" dirty="0" smtClean="0"/>
                <a:t>x</a:t>
              </a:r>
              <a:endParaRPr lang="en-GB" sz="800" dirty="0"/>
            </a:p>
          </p:txBody>
        </p:sp>
        <p:sp>
          <p:nvSpPr>
            <p:cNvPr id="79" name="TextBox 78"/>
            <p:cNvSpPr txBox="1"/>
            <p:nvPr/>
          </p:nvSpPr>
          <p:spPr>
            <a:xfrm>
              <a:off x="1740766" y="7057925"/>
              <a:ext cx="189034" cy="215444"/>
            </a:xfrm>
            <a:prstGeom prst="rect">
              <a:avLst/>
            </a:prstGeom>
            <a:noFill/>
          </p:spPr>
          <p:txBody>
            <a:bodyPr wrap="square" rtlCol="0">
              <a:spAutoFit/>
            </a:bodyPr>
            <a:lstStyle/>
            <a:p>
              <a:r>
                <a:rPr lang="en-GB" sz="800" dirty="0" smtClean="0"/>
                <a:t>x</a:t>
              </a:r>
              <a:endParaRPr lang="en-GB" sz="800" dirty="0"/>
            </a:p>
          </p:txBody>
        </p:sp>
      </p:grpSp>
      <p:sp>
        <p:nvSpPr>
          <p:cNvPr id="80" name="TextBox 79"/>
          <p:cNvSpPr txBox="1"/>
          <p:nvPr/>
        </p:nvSpPr>
        <p:spPr>
          <a:xfrm>
            <a:off x="3108675" y="6931009"/>
            <a:ext cx="189034" cy="215444"/>
          </a:xfrm>
          <a:prstGeom prst="rect">
            <a:avLst/>
          </a:prstGeom>
          <a:noFill/>
        </p:spPr>
        <p:txBody>
          <a:bodyPr wrap="square" rtlCol="0">
            <a:spAutoFit/>
          </a:bodyPr>
          <a:lstStyle/>
          <a:p>
            <a:r>
              <a:rPr lang="en-GB" sz="800" dirty="0" smtClean="0"/>
              <a:t>x</a:t>
            </a:r>
            <a:endParaRPr lang="en-GB" sz="800" dirty="0"/>
          </a:p>
        </p:txBody>
      </p:sp>
      <p:sp>
        <p:nvSpPr>
          <p:cNvPr id="81" name="TextBox 80"/>
          <p:cNvSpPr txBox="1"/>
          <p:nvPr/>
        </p:nvSpPr>
        <p:spPr>
          <a:xfrm>
            <a:off x="3200212" y="7065528"/>
            <a:ext cx="189034" cy="215444"/>
          </a:xfrm>
          <a:prstGeom prst="rect">
            <a:avLst/>
          </a:prstGeom>
          <a:noFill/>
        </p:spPr>
        <p:txBody>
          <a:bodyPr wrap="square" rtlCol="0">
            <a:spAutoFit/>
          </a:bodyPr>
          <a:lstStyle/>
          <a:p>
            <a:r>
              <a:rPr lang="en-GB" sz="800" dirty="0" smtClean="0"/>
              <a:t>x</a:t>
            </a:r>
            <a:endParaRPr lang="en-GB" sz="800" dirty="0"/>
          </a:p>
        </p:txBody>
      </p:sp>
      <p:sp>
        <p:nvSpPr>
          <p:cNvPr id="82" name="TextBox 81"/>
          <p:cNvSpPr txBox="1"/>
          <p:nvPr/>
        </p:nvSpPr>
        <p:spPr>
          <a:xfrm>
            <a:off x="2972458" y="7269586"/>
            <a:ext cx="189034" cy="215444"/>
          </a:xfrm>
          <a:prstGeom prst="rect">
            <a:avLst/>
          </a:prstGeom>
          <a:noFill/>
        </p:spPr>
        <p:txBody>
          <a:bodyPr wrap="square" rtlCol="0">
            <a:spAutoFit/>
          </a:bodyPr>
          <a:lstStyle/>
          <a:p>
            <a:r>
              <a:rPr lang="en-GB" sz="800" dirty="0" smtClean="0"/>
              <a:t>x</a:t>
            </a:r>
            <a:endParaRPr lang="en-GB" sz="800" dirty="0"/>
          </a:p>
        </p:txBody>
      </p:sp>
      <p:sp>
        <p:nvSpPr>
          <p:cNvPr id="83" name="TextBox 82"/>
          <p:cNvSpPr txBox="1"/>
          <p:nvPr/>
        </p:nvSpPr>
        <p:spPr>
          <a:xfrm>
            <a:off x="3203192" y="7157257"/>
            <a:ext cx="189034" cy="215444"/>
          </a:xfrm>
          <a:prstGeom prst="rect">
            <a:avLst/>
          </a:prstGeom>
          <a:noFill/>
        </p:spPr>
        <p:txBody>
          <a:bodyPr wrap="square" rtlCol="0">
            <a:spAutoFit/>
          </a:bodyPr>
          <a:lstStyle/>
          <a:p>
            <a:r>
              <a:rPr lang="en-GB" sz="800" dirty="0" smtClean="0"/>
              <a:t>x</a:t>
            </a:r>
            <a:endParaRPr lang="en-GB" sz="800" dirty="0"/>
          </a:p>
        </p:txBody>
      </p:sp>
      <p:sp>
        <p:nvSpPr>
          <p:cNvPr id="84" name="TextBox 83"/>
          <p:cNvSpPr txBox="1"/>
          <p:nvPr/>
        </p:nvSpPr>
        <p:spPr>
          <a:xfrm>
            <a:off x="3103531" y="7263787"/>
            <a:ext cx="189034" cy="215444"/>
          </a:xfrm>
          <a:prstGeom prst="rect">
            <a:avLst/>
          </a:prstGeom>
          <a:noFill/>
        </p:spPr>
        <p:txBody>
          <a:bodyPr wrap="square" rtlCol="0">
            <a:spAutoFit/>
          </a:bodyPr>
          <a:lstStyle/>
          <a:p>
            <a:r>
              <a:rPr lang="en-GB" sz="800" dirty="0" smtClean="0"/>
              <a:t>x</a:t>
            </a:r>
            <a:endParaRPr lang="en-GB" sz="800" dirty="0"/>
          </a:p>
        </p:txBody>
      </p:sp>
      <p:sp>
        <p:nvSpPr>
          <p:cNvPr id="85" name="TextBox 84"/>
          <p:cNvSpPr txBox="1"/>
          <p:nvPr/>
        </p:nvSpPr>
        <p:spPr>
          <a:xfrm>
            <a:off x="2886523" y="7141522"/>
            <a:ext cx="189034" cy="215444"/>
          </a:xfrm>
          <a:prstGeom prst="rect">
            <a:avLst/>
          </a:prstGeom>
          <a:noFill/>
        </p:spPr>
        <p:txBody>
          <a:bodyPr wrap="square" rtlCol="0">
            <a:spAutoFit/>
          </a:bodyPr>
          <a:lstStyle/>
          <a:p>
            <a:r>
              <a:rPr lang="en-GB" sz="800" dirty="0" smtClean="0"/>
              <a:t>x</a:t>
            </a:r>
            <a:endParaRPr lang="en-GB" sz="800" dirty="0"/>
          </a:p>
        </p:txBody>
      </p:sp>
      <p:sp>
        <p:nvSpPr>
          <p:cNvPr id="86" name="TextBox 85"/>
          <p:cNvSpPr txBox="1"/>
          <p:nvPr/>
        </p:nvSpPr>
        <p:spPr>
          <a:xfrm>
            <a:off x="2877413" y="7033800"/>
            <a:ext cx="189034" cy="215444"/>
          </a:xfrm>
          <a:prstGeom prst="rect">
            <a:avLst/>
          </a:prstGeom>
          <a:noFill/>
        </p:spPr>
        <p:txBody>
          <a:bodyPr wrap="square" rtlCol="0">
            <a:spAutoFit/>
          </a:bodyPr>
          <a:lstStyle/>
          <a:p>
            <a:r>
              <a:rPr lang="en-GB" sz="800" dirty="0" smtClean="0"/>
              <a:t>x</a:t>
            </a:r>
            <a:endParaRPr lang="en-GB" sz="800" dirty="0"/>
          </a:p>
        </p:txBody>
      </p:sp>
      <p:sp>
        <p:nvSpPr>
          <p:cNvPr id="24" name="TextBox 23"/>
          <p:cNvSpPr txBox="1"/>
          <p:nvPr/>
        </p:nvSpPr>
        <p:spPr>
          <a:xfrm>
            <a:off x="1892886" y="6753450"/>
            <a:ext cx="541385" cy="830997"/>
          </a:xfrm>
          <a:prstGeom prst="rect">
            <a:avLst/>
          </a:prstGeom>
          <a:noFill/>
        </p:spPr>
        <p:txBody>
          <a:bodyPr wrap="square" rtlCol="0">
            <a:spAutoFit/>
          </a:bodyPr>
          <a:lstStyle/>
          <a:p>
            <a:r>
              <a:rPr lang="en-GB" sz="4800" dirty="0" smtClean="0"/>
              <a:t>[</a:t>
            </a:r>
            <a:endParaRPr lang="en-GB" sz="4800" dirty="0"/>
          </a:p>
        </p:txBody>
      </p:sp>
      <p:sp>
        <p:nvSpPr>
          <p:cNvPr id="87" name="TextBox 86"/>
          <p:cNvSpPr txBox="1"/>
          <p:nvPr/>
        </p:nvSpPr>
        <p:spPr>
          <a:xfrm>
            <a:off x="2723416" y="6762231"/>
            <a:ext cx="541385" cy="830997"/>
          </a:xfrm>
          <a:prstGeom prst="rect">
            <a:avLst/>
          </a:prstGeom>
          <a:noFill/>
        </p:spPr>
        <p:txBody>
          <a:bodyPr wrap="square" rtlCol="0">
            <a:spAutoFit/>
          </a:bodyPr>
          <a:lstStyle/>
          <a:p>
            <a:r>
              <a:rPr lang="en-GB" sz="4800" dirty="0" smtClean="0"/>
              <a:t>[</a:t>
            </a:r>
            <a:endParaRPr lang="en-GB" sz="4800" dirty="0"/>
          </a:p>
        </p:txBody>
      </p:sp>
      <p:sp>
        <p:nvSpPr>
          <p:cNvPr id="88" name="TextBox 87"/>
          <p:cNvSpPr txBox="1"/>
          <p:nvPr/>
        </p:nvSpPr>
        <p:spPr>
          <a:xfrm>
            <a:off x="3237751" y="6764360"/>
            <a:ext cx="541385" cy="830997"/>
          </a:xfrm>
          <a:prstGeom prst="rect">
            <a:avLst/>
          </a:prstGeom>
          <a:noFill/>
        </p:spPr>
        <p:txBody>
          <a:bodyPr wrap="square" rtlCol="0">
            <a:spAutoFit/>
          </a:bodyPr>
          <a:lstStyle/>
          <a:p>
            <a:r>
              <a:rPr lang="en-GB" sz="4800" dirty="0"/>
              <a:t>]</a:t>
            </a:r>
          </a:p>
        </p:txBody>
      </p:sp>
      <p:sp>
        <p:nvSpPr>
          <p:cNvPr id="89" name="TextBox 88"/>
          <p:cNvSpPr txBox="1"/>
          <p:nvPr/>
        </p:nvSpPr>
        <p:spPr>
          <a:xfrm>
            <a:off x="2365881" y="6753450"/>
            <a:ext cx="541385" cy="830997"/>
          </a:xfrm>
          <a:prstGeom prst="rect">
            <a:avLst/>
          </a:prstGeom>
          <a:noFill/>
        </p:spPr>
        <p:txBody>
          <a:bodyPr wrap="square" rtlCol="0">
            <a:spAutoFit/>
          </a:bodyPr>
          <a:lstStyle/>
          <a:p>
            <a:r>
              <a:rPr lang="en-GB" sz="4800" dirty="0"/>
              <a:t>]</a:t>
            </a:r>
          </a:p>
        </p:txBody>
      </p:sp>
      <p:sp>
        <p:nvSpPr>
          <p:cNvPr id="26" name="TextBox 25"/>
          <p:cNvSpPr txBox="1"/>
          <p:nvPr/>
        </p:nvSpPr>
        <p:spPr>
          <a:xfrm>
            <a:off x="3435719" y="6745562"/>
            <a:ext cx="198599" cy="400110"/>
          </a:xfrm>
          <a:prstGeom prst="rect">
            <a:avLst/>
          </a:prstGeom>
          <a:noFill/>
        </p:spPr>
        <p:txBody>
          <a:bodyPr wrap="square" rtlCol="0">
            <a:spAutoFit/>
          </a:bodyPr>
          <a:lstStyle/>
          <a:p>
            <a:r>
              <a:rPr lang="en-GB" sz="2000" dirty="0" smtClean="0"/>
              <a:t>-</a:t>
            </a:r>
            <a:endParaRPr lang="en-GB" sz="2000" dirty="0"/>
          </a:p>
        </p:txBody>
      </p:sp>
      <p:sp>
        <p:nvSpPr>
          <p:cNvPr id="90" name="TextBox 89"/>
          <p:cNvSpPr txBox="1"/>
          <p:nvPr/>
        </p:nvSpPr>
        <p:spPr>
          <a:xfrm>
            <a:off x="2537650" y="6768839"/>
            <a:ext cx="233214" cy="400110"/>
          </a:xfrm>
          <a:prstGeom prst="rect">
            <a:avLst/>
          </a:prstGeom>
          <a:noFill/>
        </p:spPr>
        <p:txBody>
          <a:bodyPr wrap="square" rtlCol="0">
            <a:spAutoFit/>
          </a:bodyPr>
          <a:lstStyle/>
          <a:p>
            <a:r>
              <a:rPr lang="en-GB" sz="2000" dirty="0" smtClean="0"/>
              <a:t>+</a:t>
            </a:r>
            <a:endParaRPr lang="en-GB" sz="2000" dirty="0"/>
          </a:p>
        </p:txBody>
      </p:sp>
      <p:sp>
        <p:nvSpPr>
          <p:cNvPr id="28" name="Right Arrow 27"/>
          <p:cNvSpPr/>
          <p:nvPr/>
        </p:nvSpPr>
        <p:spPr>
          <a:xfrm>
            <a:off x="1821765" y="7141523"/>
            <a:ext cx="160808" cy="8160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p:cNvSpPr txBox="1"/>
          <p:nvPr/>
        </p:nvSpPr>
        <p:spPr>
          <a:xfrm>
            <a:off x="907350" y="7468511"/>
            <a:ext cx="517923" cy="200055"/>
          </a:xfrm>
          <a:prstGeom prst="rect">
            <a:avLst/>
          </a:prstGeom>
          <a:noFill/>
        </p:spPr>
        <p:txBody>
          <a:bodyPr wrap="square" rtlCol="0">
            <a:spAutoFit/>
          </a:bodyPr>
          <a:lstStyle/>
          <a:p>
            <a:r>
              <a:rPr lang="en-GB" sz="700" dirty="0" smtClean="0"/>
              <a:t>(2, 8, 1)</a:t>
            </a:r>
            <a:endParaRPr lang="en-GB" sz="700" dirty="0"/>
          </a:p>
        </p:txBody>
      </p:sp>
      <p:sp>
        <p:nvSpPr>
          <p:cNvPr id="92" name="TextBox 91"/>
          <p:cNvSpPr txBox="1"/>
          <p:nvPr/>
        </p:nvSpPr>
        <p:spPr>
          <a:xfrm>
            <a:off x="1327449" y="7465198"/>
            <a:ext cx="517923" cy="200055"/>
          </a:xfrm>
          <a:prstGeom prst="rect">
            <a:avLst/>
          </a:prstGeom>
          <a:noFill/>
        </p:spPr>
        <p:txBody>
          <a:bodyPr wrap="square" rtlCol="0">
            <a:spAutoFit/>
          </a:bodyPr>
          <a:lstStyle/>
          <a:p>
            <a:r>
              <a:rPr lang="en-GB" sz="700" dirty="0" smtClean="0"/>
              <a:t>(2, 8, 7)</a:t>
            </a:r>
            <a:endParaRPr lang="en-GB" sz="700" dirty="0"/>
          </a:p>
        </p:txBody>
      </p:sp>
      <p:sp>
        <p:nvSpPr>
          <p:cNvPr id="93" name="TextBox 92"/>
          <p:cNvSpPr txBox="1"/>
          <p:nvPr/>
        </p:nvSpPr>
        <p:spPr>
          <a:xfrm>
            <a:off x="2109296" y="7470718"/>
            <a:ext cx="517923" cy="200055"/>
          </a:xfrm>
          <a:prstGeom prst="rect">
            <a:avLst/>
          </a:prstGeom>
          <a:noFill/>
        </p:spPr>
        <p:txBody>
          <a:bodyPr wrap="square" rtlCol="0">
            <a:spAutoFit/>
          </a:bodyPr>
          <a:lstStyle/>
          <a:p>
            <a:r>
              <a:rPr lang="en-GB" sz="700" dirty="0" smtClean="0"/>
              <a:t>(2, 8)</a:t>
            </a:r>
            <a:endParaRPr lang="en-GB" sz="700" dirty="0"/>
          </a:p>
        </p:txBody>
      </p:sp>
      <p:sp>
        <p:nvSpPr>
          <p:cNvPr id="94" name="TextBox 93"/>
          <p:cNvSpPr txBox="1"/>
          <p:nvPr/>
        </p:nvSpPr>
        <p:spPr>
          <a:xfrm>
            <a:off x="2952810" y="7467976"/>
            <a:ext cx="517923" cy="200055"/>
          </a:xfrm>
          <a:prstGeom prst="rect">
            <a:avLst/>
          </a:prstGeom>
          <a:noFill/>
        </p:spPr>
        <p:txBody>
          <a:bodyPr wrap="square" rtlCol="0">
            <a:spAutoFit/>
          </a:bodyPr>
          <a:lstStyle/>
          <a:p>
            <a:r>
              <a:rPr lang="en-GB" sz="700" dirty="0" smtClean="0"/>
              <a:t>(2, 8, 8)</a:t>
            </a:r>
            <a:endParaRPr lang="en-GB" sz="700" dirty="0"/>
          </a:p>
        </p:txBody>
      </p:sp>
      <p:pic>
        <p:nvPicPr>
          <p:cNvPr id="40" name="Picture 39"/>
          <p:cNvPicPr>
            <a:picLocks noChangeAspect="1"/>
          </p:cNvPicPr>
          <p:nvPr/>
        </p:nvPicPr>
        <p:blipFill>
          <a:blip r:embed="rId7"/>
          <a:stretch>
            <a:fillRect/>
          </a:stretch>
        </p:blipFill>
        <p:spPr>
          <a:xfrm>
            <a:off x="2460228" y="7836257"/>
            <a:ext cx="1010505" cy="1010505"/>
          </a:xfrm>
          <a:prstGeom prst="rect">
            <a:avLst/>
          </a:prstGeom>
        </p:spPr>
      </p:pic>
    </p:spTree>
    <p:extLst>
      <p:ext uri="{BB962C8B-B14F-4D97-AF65-F5344CB8AC3E}">
        <p14:creationId xmlns:p14="http://schemas.microsoft.com/office/powerpoint/2010/main" val="304329582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1" y="3188298"/>
            <a:ext cx="292926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QUANTITATIVE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4432383" y="4534520"/>
            <a:ext cx="1923120" cy="79451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Conservation of mass and balanced symbol equations</a:t>
            </a:r>
            <a:endParaRPr lang="en-GB" sz="1400" b="1" dirty="0">
              <a:solidFill>
                <a:schemeClr val="tx1"/>
              </a:solidFill>
            </a:endParaRPr>
          </a:p>
        </p:txBody>
      </p:sp>
      <p:graphicFrame>
        <p:nvGraphicFramePr>
          <p:cNvPr id="372" name="Table 371"/>
          <p:cNvGraphicFramePr>
            <a:graphicFrameLocks noGrp="1"/>
          </p:cNvGraphicFramePr>
          <p:nvPr>
            <p:extLst/>
          </p:nvPr>
        </p:nvGraphicFramePr>
        <p:xfrm>
          <a:off x="82326" y="3192309"/>
          <a:ext cx="4718273" cy="826185"/>
        </p:xfrm>
        <a:graphic>
          <a:graphicData uri="http://schemas.openxmlformats.org/drawingml/2006/table">
            <a:tbl>
              <a:tblPr firstRow="1" bandRow="1">
                <a:tableStyleId>{5940675A-B579-460E-94D1-54222C63F5DA}</a:tableStyleId>
              </a:tblPr>
              <a:tblGrid>
                <a:gridCol w="1065121">
                  <a:extLst>
                    <a:ext uri="{9D8B030D-6E8A-4147-A177-3AD203B41FA5}">
                      <a16:colId xmlns:a16="http://schemas.microsoft.com/office/drawing/2014/main" val="20000"/>
                    </a:ext>
                  </a:extLst>
                </a:gridCol>
                <a:gridCol w="1606867">
                  <a:extLst>
                    <a:ext uri="{9D8B030D-6E8A-4147-A177-3AD203B41FA5}">
                      <a16:colId xmlns:a16="http://schemas.microsoft.com/office/drawing/2014/main" val="20001"/>
                    </a:ext>
                  </a:extLst>
                </a:gridCol>
                <a:gridCol w="2046285">
                  <a:extLst>
                    <a:ext uri="{9D8B030D-6E8A-4147-A177-3AD203B41FA5}">
                      <a16:colId xmlns:a16="http://schemas.microsoft.com/office/drawing/2014/main" val="20002"/>
                    </a:ext>
                  </a:extLst>
                </a:gridCol>
              </a:tblGrid>
              <a:tr h="826185">
                <a:tc>
                  <a:txBody>
                    <a:bodyPr/>
                    <a:lstStyle/>
                    <a:p>
                      <a:pPr algn="ctr"/>
                      <a:r>
                        <a:rPr lang="en-GB" sz="1200" b="1" dirty="0" smtClean="0"/>
                        <a:t>Conservation of mass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No atoms are lost or made during a chemical reaction </a:t>
                      </a:r>
                      <a:endParaRPr lang="en-GB" sz="1200" b="1" i="1" dirty="0">
                        <a:solidFill>
                          <a:schemeClr val="accent2">
                            <a:lumMod val="75000"/>
                          </a:schemeClr>
                        </a:solidFill>
                      </a:endParaRPr>
                    </a:p>
                  </a:txBody>
                  <a:tcPr anchor="ctr"/>
                </a:tc>
                <a:tc>
                  <a:txBody>
                    <a:bodyPr/>
                    <a:lstStyle/>
                    <a:p>
                      <a:pPr algn="ctr"/>
                      <a:r>
                        <a:rPr lang="en-GB" sz="1200" b="1" dirty="0" smtClean="0"/>
                        <a:t>Mass of the products</a:t>
                      </a:r>
                      <a:r>
                        <a:rPr lang="en-GB" sz="1200" b="1" baseline="0" dirty="0" smtClean="0"/>
                        <a:t> equals the mass of the reactants.</a:t>
                      </a:r>
                      <a:endParaRPr lang="en-GB" sz="1200" b="1" dirty="0"/>
                    </a:p>
                  </a:txBody>
                  <a:tcPr anchor="ctr"/>
                </a:tc>
                <a:extLst>
                  <a:ext uri="{0D108BD9-81ED-4DB2-BD59-A6C34878D82A}">
                    <a16:rowId xmlns:a16="http://schemas.microsoft.com/office/drawing/2014/main" val="10000"/>
                  </a:ext>
                </a:extLst>
              </a:tr>
            </a:tbl>
          </a:graphicData>
        </a:graphic>
      </p:graphicFrame>
      <p:sp>
        <p:nvSpPr>
          <p:cNvPr id="9" name="Rectangle 8"/>
          <p:cNvSpPr/>
          <p:nvPr/>
        </p:nvSpPr>
        <p:spPr>
          <a:xfrm rot="5400000">
            <a:off x="6102606" y="1834810"/>
            <a:ext cx="1549664"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Relative formula mass (M</a:t>
            </a:r>
            <a:r>
              <a:rPr lang="en-GB" sz="1400" b="1" baseline="-25000" dirty="0" smtClean="0">
                <a:solidFill>
                  <a:schemeClr val="tx1"/>
                </a:solidFill>
              </a:rPr>
              <a:t>r</a:t>
            </a:r>
            <a:r>
              <a:rPr lang="en-GB" sz="1400" b="1" dirty="0">
                <a:solidFill>
                  <a:schemeClr val="tx1"/>
                </a:solidFill>
              </a:rPr>
              <a:t>)</a:t>
            </a:r>
            <a:endParaRPr lang="en-GB" sz="1400" b="1" baseline="-25000" dirty="0">
              <a:solidFill>
                <a:schemeClr val="tx1"/>
              </a:solidFill>
            </a:endParaRPr>
          </a:p>
        </p:txBody>
      </p:sp>
      <p:sp>
        <p:nvSpPr>
          <p:cNvPr id="10" name="Rectangle 9"/>
          <p:cNvSpPr/>
          <p:nvPr/>
        </p:nvSpPr>
        <p:spPr>
          <a:xfrm>
            <a:off x="2463340" y="2714418"/>
            <a:ext cx="4047958" cy="324510"/>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Mass changes when a reactant or product is a gas</a:t>
            </a:r>
            <a:endParaRPr lang="en-GB" sz="1400" b="1" dirty="0">
              <a:solidFill>
                <a:schemeClr val="tx1"/>
              </a:solidFill>
            </a:endParaRPr>
          </a:p>
        </p:txBody>
      </p:sp>
      <p:sp>
        <p:nvSpPr>
          <p:cNvPr id="12" name="Rectangle 11"/>
          <p:cNvSpPr/>
          <p:nvPr/>
        </p:nvSpPr>
        <p:spPr>
          <a:xfrm rot="5400000">
            <a:off x="5343836" y="4719042"/>
            <a:ext cx="174476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Moles (HT only)</a:t>
            </a:r>
            <a:endParaRPr lang="en-GB" sz="1400" b="1" dirty="0">
              <a:solidFill>
                <a:schemeClr val="tx1"/>
              </a:solidFill>
            </a:endParaRPr>
          </a:p>
        </p:txBody>
      </p:sp>
      <p:sp>
        <p:nvSpPr>
          <p:cNvPr id="13" name="Rectangle 12"/>
          <p:cNvSpPr/>
          <p:nvPr/>
        </p:nvSpPr>
        <p:spPr>
          <a:xfrm rot="5400000">
            <a:off x="6141465" y="4397899"/>
            <a:ext cx="1653346" cy="79798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Amounts of substances in equations (HT only)</a:t>
            </a:r>
            <a:endParaRPr lang="en-GB" sz="1400" b="1" dirty="0">
              <a:solidFill>
                <a:schemeClr val="tx1"/>
              </a:solidFill>
            </a:endParaRPr>
          </a:p>
        </p:txBody>
      </p:sp>
      <p:sp>
        <p:nvSpPr>
          <p:cNvPr id="14" name="Rectangle 13"/>
          <p:cNvSpPr/>
          <p:nvPr/>
        </p:nvSpPr>
        <p:spPr>
          <a:xfrm rot="16200000">
            <a:off x="6942581" y="4469379"/>
            <a:ext cx="1711569" cy="69970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Using moles to balance equations (HT only)</a:t>
            </a:r>
            <a:endParaRPr lang="en-GB" sz="1400" b="1" dirty="0">
              <a:solidFill>
                <a:schemeClr val="tx1"/>
              </a:solidFill>
            </a:endParaRPr>
          </a:p>
        </p:txBody>
      </p:sp>
      <p:sp>
        <p:nvSpPr>
          <p:cNvPr id="15" name="Rectangle 14"/>
          <p:cNvSpPr/>
          <p:nvPr/>
        </p:nvSpPr>
        <p:spPr>
          <a:xfrm rot="5400000">
            <a:off x="6466279" y="1806328"/>
            <a:ext cx="1942413" cy="47129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Limiting reactants</a:t>
            </a:r>
          </a:p>
          <a:p>
            <a:pPr algn="ctr"/>
            <a:r>
              <a:rPr lang="en-GB" sz="1400" b="1" dirty="0" smtClean="0">
                <a:solidFill>
                  <a:schemeClr val="tx1"/>
                </a:solidFill>
              </a:rPr>
              <a:t> (HT only)</a:t>
            </a:r>
            <a:endParaRPr lang="en-GB" sz="1400" b="1" dirty="0">
              <a:solidFill>
                <a:schemeClr val="tx1"/>
              </a:solidFill>
            </a:endParaRPr>
          </a:p>
        </p:txBody>
      </p:sp>
      <p:graphicFrame>
        <p:nvGraphicFramePr>
          <p:cNvPr id="22" name="Table 21"/>
          <p:cNvGraphicFramePr>
            <a:graphicFrameLocks noGrp="1"/>
          </p:cNvGraphicFramePr>
          <p:nvPr>
            <p:extLst/>
          </p:nvPr>
        </p:nvGraphicFramePr>
        <p:xfrm>
          <a:off x="82326" y="4155975"/>
          <a:ext cx="4718273" cy="1737360"/>
        </p:xfrm>
        <a:graphic>
          <a:graphicData uri="http://schemas.openxmlformats.org/drawingml/2006/table">
            <a:tbl>
              <a:tblPr firstRow="1" bandRow="1">
                <a:tableStyleId>{5940675A-B579-460E-94D1-54222C63F5DA}</a:tableStyleId>
              </a:tblPr>
              <a:tblGrid>
                <a:gridCol w="435898">
                  <a:extLst>
                    <a:ext uri="{9D8B030D-6E8A-4147-A177-3AD203B41FA5}">
                      <a16:colId xmlns:a16="http://schemas.microsoft.com/office/drawing/2014/main" val="20000"/>
                    </a:ext>
                  </a:extLst>
                </a:gridCol>
                <a:gridCol w="1237523">
                  <a:extLst>
                    <a:ext uri="{9D8B030D-6E8A-4147-A177-3AD203B41FA5}">
                      <a16:colId xmlns:a16="http://schemas.microsoft.com/office/drawing/2014/main" val="20001"/>
                    </a:ext>
                  </a:extLst>
                </a:gridCol>
                <a:gridCol w="3044852">
                  <a:extLst>
                    <a:ext uri="{9D8B030D-6E8A-4147-A177-3AD203B41FA5}">
                      <a16:colId xmlns:a16="http://schemas.microsoft.com/office/drawing/2014/main" val="20002"/>
                    </a:ext>
                  </a:extLst>
                </a:gridCol>
              </a:tblGrid>
              <a:tr h="933380">
                <a:tc>
                  <a:txBody>
                    <a:bodyPr/>
                    <a:lstStyle/>
                    <a:p>
                      <a:pPr algn="ctr"/>
                      <a:r>
                        <a:rPr lang="en-GB" sz="1200" b="1" dirty="0" smtClean="0"/>
                        <a:t>Balanced symbol equations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Represent chemical reactions</a:t>
                      </a:r>
                      <a:r>
                        <a:rPr lang="en-GB" sz="1200" b="1" i="1" baseline="0" dirty="0" smtClean="0">
                          <a:solidFill>
                            <a:schemeClr val="accent2">
                              <a:lumMod val="75000"/>
                            </a:schemeClr>
                          </a:solidFill>
                        </a:rPr>
                        <a:t> and have the same number of atoms of each element on both sides of the equation</a:t>
                      </a:r>
                      <a:endParaRPr lang="en-GB" sz="1200" b="1" i="1" dirty="0">
                        <a:solidFill>
                          <a:schemeClr val="accent2">
                            <a:lumMod val="75000"/>
                          </a:schemeClr>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H</a:t>
                      </a:r>
                      <a:r>
                        <a:rPr lang="en-GB" sz="1200" b="1" baseline="-25000" dirty="0" smtClean="0"/>
                        <a:t>2</a:t>
                      </a:r>
                      <a:r>
                        <a:rPr lang="en-GB" sz="1200" b="1" dirty="0" smtClean="0"/>
                        <a:t> + Cl</a:t>
                      </a:r>
                      <a:r>
                        <a:rPr lang="en-GB" sz="1200" b="1" baseline="-25000" dirty="0" smtClean="0"/>
                        <a:t>2</a:t>
                      </a:r>
                      <a:r>
                        <a:rPr lang="en-GB" sz="1200" b="1" dirty="0" smtClean="0"/>
                        <a:t> </a:t>
                      </a:r>
                      <a:r>
                        <a:rPr lang="en-GB" sz="1200" b="1" dirty="0" smtClean="0">
                          <a:sym typeface="Wingdings" panose="05000000000000000000" pitchFamily="2" charset="2"/>
                        </a:rPr>
                        <a:t> </a:t>
                      </a:r>
                      <a:r>
                        <a:rPr lang="en-GB" sz="1200" b="1" dirty="0" smtClean="0">
                          <a:solidFill>
                            <a:schemeClr val="tx1"/>
                          </a:solidFill>
                          <a:sym typeface="Wingdings" panose="05000000000000000000" pitchFamily="2" charset="2"/>
                        </a:rPr>
                        <a:t>2</a:t>
                      </a:r>
                      <a:r>
                        <a:rPr lang="en-GB" sz="1200" b="1" dirty="0" smtClean="0">
                          <a:sym typeface="Wingdings" panose="05000000000000000000" pitchFamily="2" charset="2"/>
                        </a:rPr>
                        <a:t>HCl</a:t>
                      </a:r>
                    </a:p>
                    <a:p>
                      <a:pPr algn="ctr"/>
                      <a:endParaRPr lang="en-GB" sz="1200" b="1" dirty="0" smtClean="0"/>
                    </a:p>
                    <a:p>
                      <a:pPr algn="ctr"/>
                      <a:endParaRPr lang="en-GB" sz="1200" b="1" dirty="0" smtClean="0"/>
                    </a:p>
                    <a:p>
                      <a:pPr algn="ctr"/>
                      <a:endParaRPr lang="en-GB" sz="1200" b="1" dirty="0" smtClean="0"/>
                    </a:p>
                    <a:p>
                      <a:pPr algn="ctr"/>
                      <a:r>
                        <a:rPr lang="en-GB" sz="1200" b="1" dirty="0" smtClean="0"/>
                        <a:t>Subscript numbers</a:t>
                      </a:r>
                      <a:r>
                        <a:rPr lang="en-GB" sz="1200" b="1" baseline="0" dirty="0" smtClean="0"/>
                        <a:t> show the number of atoms of the element to its left.</a:t>
                      </a:r>
                    </a:p>
                    <a:p>
                      <a:pPr algn="ctr"/>
                      <a:endParaRPr lang="en-GB" sz="1200" b="1" baseline="0" dirty="0" smtClean="0"/>
                    </a:p>
                    <a:p>
                      <a:pPr algn="ctr"/>
                      <a:r>
                        <a:rPr lang="en-GB" sz="1200" b="1" baseline="0" dirty="0" smtClean="0"/>
                        <a:t>Normal script numbers show the number of molecules.</a:t>
                      </a:r>
                      <a:endParaRPr lang="en-GB" sz="1200" b="1" dirty="0"/>
                    </a:p>
                  </a:txBody>
                  <a:tcPr anchor="ctr"/>
                </a:tc>
                <a:extLst>
                  <a:ext uri="{0D108BD9-81ED-4DB2-BD59-A6C34878D82A}">
                    <a16:rowId xmlns:a16="http://schemas.microsoft.com/office/drawing/2014/main" val="10000"/>
                  </a:ext>
                </a:extLst>
              </a:tr>
            </a:tbl>
          </a:graphicData>
        </a:graphic>
      </p:graphicFrame>
      <p:sp>
        <p:nvSpPr>
          <p:cNvPr id="3" name="TextBox 2"/>
          <p:cNvSpPr txBox="1"/>
          <p:nvPr/>
        </p:nvSpPr>
        <p:spPr>
          <a:xfrm>
            <a:off x="1948707" y="4546155"/>
            <a:ext cx="2538612" cy="276999"/>
          </a:xfrm>
          <a:prstGeom prst="rect">
            <a:avLst/>
          </a:prstGeom>
          <a:noFill/>
        </p:spPr>
        <p:txBody>
          <a:bodyPr wrap="square" rtlCol="0">
            <a:spAutoFit/>
          </a:bodyPr>
          <a:lstStyle/>
          <a:p>
            <a:r>
              <a:rPr lang="en-GB" sz="1200" b="1" dirty="0"/>
              <a:t>S</a:t>
            </a:r>
            <a:r>
              <a:rPr lang="en-GB" sz="1200" b="1" dirty="0" smtClean="0"/>
              <a:t>ubscript                          Normal script</a:t>
            </a:r>
            <a:endParaRPr lang="en-GB" sz="1200" b="1" dirty="0"/>
          </a:p>
        </p:txBody>
      </p:sp>
      <p:graphicFrame>
        <p:nvGraphicFramePr>
          <p:cNvPr id="24" name="Table 23"/>
          <p:cNvGraphicFramePr>
            <a:graphicFrameLocks noGrp="1"/>
          </p:cNvGraphicFramePr>
          <p:nvPr>
            <p:extLst/>
          </p:nvPr>
        </p:nvGraphicFramePr>
        <p:xfrm>
          <a:off x="930051" y="104458"/>
          <a:ext cx="6011358" cy="1005840"/>
        </p:xfrm>
        <a:graphic>
          <a:graphicData uri="http://schemas.openxmlformats.org/drawingml/2006/table">
            <a:tbl>
              <a:tblPr firstRow="1" bandRow="1">
                <a:tableStyleId>{5940675A-B579-460E-94D1-54222C63F5DA}</a:tableStyleId>
              </a:tblPr>
              <a:tblGrid>
                <a:gridCol w="491653">
                  <a:extLst>
                    <a:ext uri="{9D8B030D-6E8A-4147-A177-3AD203B41FA5}">
                      <a16:colId xmlns:a16="http://schemas.microsoft.com/office/drawing/2014/main" val="20000"/>
                    </a:ext>
                  </a:extLst>
                </a:gridCol>
                <a:gridCol w="1732549">
                  <a:extLst>
                    <a:ext uri="{9D8B030D-6E8A-4147-A177-3AD203B41FA5}">
                      <a16:colId xmlns:a16="http://schemas.microsoft.com/office/drawing/2014/main" val="20001"/>
                    </a:ext>
                  </a:extLst>
                </a:gridCol>
                <a:gridCol w="1893578">
                  <a:extLst>
                    <a:ext uri="{9D8B030D-6E8A-4147-A177-3AD203B41FA5}">
                      <a16:colId xmlns:a16="http://schemas.microsoft.com/office/drawing/2014/main" val="20002"/>
                    </a:ext>
                  </a:extLst>
                </a:gridCol>
                <a:gridCol w="1893578">
                  <a:extLst>
                    <a:ext uri="{9D8B030D-6E8A-4147-A177-3AD203B41FA5}">
                      <a16:colId xmlns:a16="http://schemas.microsoft.com/office/drawing/2014/main" val="20003"/>
                    </a:ext>
                  </a:extLst>
                </a:gridCol>
              </a:tblGrid>
              <a:tr h="933380">
                <a:tc>
                  <a:txBody>
                    <a:bodyPr/>
                    <a:lstStyle/>
                    <a:p>
                      <a:pPr algn="ctr"/>
                      <a:r>
                        <a:rPr lang="en-GB" sz="1200" b="1" dirty="0" smtClean="0"/>
                        <a:t>M</a:t>
                      </a:r>
                      <a:r>
                        <a:rPr lang="en-GB" sz="1200" b="1" baseline="-25000" dirty="0" smtClean="0"/>
                        <a:t>r</a:t>
                      </a:r>
                      <a:endParaRPr lang="en-GB" sz="1200" b="1" baseline="-2500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sum</a:t>
                      </a:r>
                      <a:r>
                        <a:rPr lang="en-GB" sz="1200" b="1" i="1" baseline="0" dirty="0" smtClean="0">
                          <a:solidFill>
                            <a:schemeClr val="accent2">
                              <a:lumMod val="75000"/>
                            </a:schemeClr>
                          </a:solidFill>
                        </a:rPr>
                        <a:t> of the relative atomic masses of the atoms in the numbers shown in the formula</a:t>
                      </a:r>
                      <a:endParaRPr lang="en-GB" sz="1200" b="1" i="1" dirty="0">
                        <a:solidFill>
                          <a:schemeClr val="accent2">
                            <a:lumMod val="75000"/>
                          </a:schemeClr>
                        </a:solidFill>
                      </a:endParaRPr>
                    </a:p>
                  </a:txBody>
                  <a:tcPr anchor="ctr"/>
                </a:tc>
                <a:tc>
                  <a:txBody>
                    <a:bodyPr/>
                    <a:lstStyle/>
                    <a:p>
                      <a:pPr algn="ctr"/>
                      <a:r>
                        <a:rPr lang="en-GB" sz="1200" b="1" dirty="0" smtClean="0"/>
                        <a:t>The sum of the M</a:t>
                      </a:r>
                      <a:r>
                        <a:rPr lang="en-GB" sz="1200" b="1" baseline="-25000" dirty="0" smtClean="0"/>
                        <a:t>r </a:t>
                      </a:r>
                      <a:r>
                        <a:rPr lang="en-GB" sz="1200" b="1" baseline="0" dirty="0" smtClean="0"/>
                        <a:t>of the reactants in the quantities shown equals the sum of the M</a:t>
                      </a:r>
                      <a:r>
                        <a:rPr lang="en-GB" sz="1200" b="1" baseline="-25000" dirty="0" smtClean="0"/>
                        <a:t>r</a:t>
                      </a:r>
                      <a:r>
                        <a:rPr lang="en-GB" sz="1200" b="1" baseline="0" dirty="0" smtClean="0"/>
                        <a:t> of the products in the quantities shown.</a:t>
                      </a:r>
                      <a:endParaRPr lang="en-GB" sz="1200" b="1" baseline="0" dirty="0"/>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solidFill>
                            <a:schemeClr val="tx1"/>
                          </a:solidFill>
                        </a:rPr>
                        <a:t>2Mg + O</a:t>
                      </a:r>
                      <a:r>
                        <a:rPr lang="en-GB" sz="1200" b="1" baseline="-25000" dirty="0" smtClean="0">
                          <a:solidFill>
                            <a:schemeClr val="tx1"/>
                          </a:solidFill>
                        </a:rPr>
                        <a:t>2</a:t>
                      </a:r>
                      <a:r>
                        <a:rPr lang="en-GB" sz="1200" b="1" dirty="0" smtClean="0">
                          <a:solidFill>
                            <a:schemeClr val="tx1"/>
                          </a:solidFill>
                        </a:rPr>
                        <a:t> </a:t>
                      </a:r>
                      <a:r>
                        <a:rPr lang="en-GB" sz="1200" b="1" dirty="0" smtClean="0">
                          <a:solidFill>
                            <a:schemeClr val="tx1"/>
                          </a:solidFill>
                          <a:sym typeface="Wingdings" panose="05000000000000000000" pitchFamily="2" charset="2"/>
                        </a:rPr>
                        <a:t> 2MgO</a:t>
                      </a:r>
                    </a:p>
                    <a:p>
                      <a:pPr algn="ctr"/>
                      <a:r>
                        <a:rPr lang="en-GB" sz="1200" b="1" baseline="0" dirty="0" smtClean="0"/>
                        <a:t> </a:t>
                      </a:r>
                    </a:p>
                    <a:p>
                      <a:pPr algn="ctr"/>
                      <a:r>
                        <a:rPr lang="en-GB" sz="1200" b="1" baseline="0" dirty="0" smtClean="0"/>
                        <a:t>48g + 32g = 80g  </a:t>
                      </a:r>
                    </a:p>
                    <a:p>
                      <a:pPr algn="ctr"/>
                      <a:endParaRPr lang="en-GB" sz="1200" b="1" baseline="0" dirty="0" smtClean="0"/>
                    </a:p>
                    <a:p>
                      <a:pPr algn="ctr"/>
                      <a:r>
                        <a:rPr lang="en-GB" sz="1200" b="1" baseline="0" dirty="0" smtClean="0"/>
                        <a:t>          80g = 80g</a:t>
                      </a:r>
                      <a:endParaRPr lang="en-GB" sz="1200" b="1" baseline="0" dirty="0"/>
                    </a:p>
                  </a:txBody>
                  <a:tcPr/>
                </a:tc>
                <a:extLst>
                  <a:ext uri="{0D108BD9-81ED-4DB2-BD59-A6C34878D82A}">
                    <a16:rowId xmlns:a16="http://schemas.microsoft.com/office/drawing/2014/main" val="10000"/>
                  </a:ext>
                </a:extLst>
              </a:tr>
            </a:tbl>
          </a:graphicData>
        </a:graphic>
      </p:graphicFrame>
      <p:graphicFrame>
        <p:nvGraphicFramePr>
          <p:cNvPr id="25" name="Table 24"/>
          <p:cNvGraphicFramePr>
            <a:graphicFrameLocks noGrp="1"/>
          </p:cNvGraphicFramePr>
          <p:nvPr>
            <p:extLst/>
          </p:nvPr>
        </p:nvGraphicFramePr>
        <p:xfrm>
          <a:off x="82326" y="1305625"/>
          <a:ext cx="6428972" cy="1280160"/>
        </p:xfrm>
        <a:graphic>
          <a:graphicData uri="http://schemas.openxmlformats.org/drawingml/2006/table">
            <a:tbl>
              <a:tblPr firstRow="1" bandRow="1">
                <a:tableStyleId>{5940675A-B579-460E-94D1-54222C63F5DA}</a:tableStyleId>
              </a:tblPr>
              <a:tblGrid>
                <a:gridCol w="1384259">
                  <a:extLst>
                    <a:ext uri="{9D8B030D-6E8A-4147-A177-3AD203B41FA5}">
                      <a16:colId xmlns:a16="http://schemas.microsoft.com/office/drawing/2014/main" val="20000"/>
                    </a:ext>
                  </a:extLst>
                </a:gridCol>
                <a:gridCol w="1505939">
                  <a:extLst>
                    <a:ext uri="{9D8B030D-6E8A-4147-A177-3AD203B41FA5}">
                      <a16:colId xmlns:a16="http://schemas.microsoft.com/office/drawing/2014/main" val="20001"/>
                    </a:ext>
                  </a:extLst>
                </a:gridCol>
                <a:gridCol w="3538774">
                  <a:extLst>
                    <a:ext uri="{9D8B030D-6E8A-4147-A177-3AD203B41FA5}">
                      <a16:colId xmlns:a16="http://schemas.microsoft.com/office/drawing/2014/main" val="20002"/>
                    </a:ext>
                  </a:extLst>
                </a:gridCol>
              </a:tblGrid>
              <a:tr h="466690">
                <a:tc>
                  <a:txBody>
                    <a:bodyPr/>
                    <a:lstStyle/>
                    <a:p>
                      <a:pPr algn="ctr"/>
                      <a:r>
                        <a:rPr lang="en-GB" sz="1200" b="1" dirty="0" smtClean="0"/>
                        <a:t>Mass appears</a:t>
                      </a:r>
                      <a:r>
                        <a:rPr lang="en-GB" sz="1200" b="1" baseline="0" dirty="0" smtClean="0"/>
                        <a:t> to increase during a reaction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reactants is a gas</a:t>
                      </a:r>
                      <a:endParaRPr lang="en-GB" sz="1200" b="1" i="1" dirty="0">
                        <a:solidFill>
                          <a:schemeClr val="accent2">
                            <a:lumMod val="75000"/>
                          </a:schemeClr>
                        </a:solidFill>
                      </a:endParaRPr>
                    </a:p>
                  </a:txBody>
                  <a:tcPr anchor="ctr"/>
                </a:tc>
                <a:tc>
                  <a:txBody>
                    <a:bodyPr/>
                    <a:lstStyle/>
                    <a:p>
                      <a:pPr algn="ctr"/>
                      <a:r>
                        <a:rPr lang="en-GB" sz="1200" b="1" dirty="0" smtClean="0"/>
                        <a:t>Magnesium +</a:t>
                      </a:r>
                      <a:r>
                        <a:rPr lang="en-GB" sz="1200" b="1" baseline="0" dirty="0" smtClean="0"/>
                        <a:t> oxygen </a:t>
                      </a:r>
                      <a:r>
                        <a:rPr lang="en-GB" sz="1200" b="1" baseline="0" dirty="0" smtClean="0">
                          <a:sym typeface="Wingdings" panose="05000000000000000000" pitchFamily="2" charset="2"/>
                        </a:rPr>
                        <a:t> magnesium oxide</a:t>
                      </a:r>
                      <a:endParaRPr lang="en-GB" sz="1200" b="1" dirty="0"/>
                    </a:p>
                  </a:txBody>
                  <a:tcPr anchor="ctr"/>
                </a:tc>
                <a:extLst>
                  <a:ext uri="{0D108BD9-81ED-4DB2-BD59-A6C34878D82A}">
                    <a16:rowId xmlns:a16="http://schemas.microsoft.com/office/drawing/2014/main" val="10000"/>
                  </a:ext>
                </a:extLst>
              </a:tr>
              <a:tr h="466690">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Mass appears</a:t>
                      </a:r>
                      <a:r>
                        <a:rPr lang="en-GB" sz="1200" b="1" baseline="0" dirty="0" smtClean="0"/>
                        <a:t> to decrease during a reaction</a:t>
                      </a:r>
                      <a:endParaRPr lang="en-GB" sz="1200" b="1" dirty="0" smtClean="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of the products is a gas and has escaped</a:t>
                      </a:r>
                      <a:endParaRPr lang="en-GB" sz="1200" b="1" i="1" dirty="0">
                        <a:solidFill>
                          <a:schemeClr val="accent2">
                            <a:lumMod val="75000"/>
                          </a:schemeClr>
                        </a:solidFill>
                      </a:endParaRPr>
                    </a:p>
                  </a:txBody>
                  <a:tcPr anchor="ctr"/>
                </a:tc>
                <a:tc>
                  <a:txBody>
                    <a:bodyPr/>
                    <a:lstStyle/>
                    <a:p>
                      <a:pPr algn="ctr"/>
                      <a:r>
                        <a:rPr lang="en-GB" sz="1200" b="1" dirty="0" smtClean="0"/>
                        <a:t>Calcium carbonate </a:t>
                      </a:r>
                      <a:r>
                        <a:rPr lang="en-GB" sz="1200" b="1" dirty="0" smtClean="0">
                          <a:sym typeface="Wingdings" panose="05000000000000000000" pitchFamily="2" charset="2"/>
                        </a:rPr>
                        <a:t> carbon dioxide +</a:t>
                      </a:r>
                      <a:r>
                        <a:rPr lang="en-GB" sz="1200" b="1" baseline="0" dirty="0" smtClean="0">
                          <a:sym typeface="Wingdings" panose="05000000000000000000" pitchFamily="2" charset="2"/>
                        </a:rPr>
                        <a:t> calcium oxide</a:t>
                      </a:r>
                      <a:endParaRPr lang="en-GB" sz="1200" b="1" dirty="0"/>
                    </a:p>
                  </a:txBody>
                  <a:tcPr anchor="ctr"/>
                </a:tc>
                <a:extLst>
                  <a:ext uri="{0D108BD9-81ED-4DB2-BD59-A6C34878D82A}">
                    <a16:rowId xmlns:a16="http://schemas.microsoft.com/office/drawing/2014/main" val="10001"/>
                  </a:ext>
                </a:extLst>
              </a:tr>
            </a:tbl>
          </a:graphicData>
        </a:graphic>
      </p:graphicFrame>
      <p:cxnSp>
        <p:nvCxnSpPr>
          <p:cNvPr id="6" name="Straight Arrow Connector 5"/>
          <p:cNvCxnSpPr/>
          <p:nvPr/>
        </p:nvCxnSpPr>
        <p:spPr>
          <a:xfrm flipV="1">
            <a:off x="2366057" y="4417699"/>
            <a:ext cx="469740"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flipH="1" flipV="1">
            <a:off x="3505200" y="4417699"/>
            <a:ext cx="93334" cy="16952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aphicFrame>
        <p:nvGraphicFramePr>
          <p:cNvPr id="18" name="Table 17"/>
          <p:cNvGraphicFramePr>
            <a:graphicFrameLocks noGrp="1"/>
          </p:cNvGraphicFramePr>
          <p:nvPr>
            <p:extLst/>
          </p:nvPr>
        </p:nvGraphicFramePr>
        <p:xfrm>
          <a:off x="82324" y="6004221"/>
          <a:ext cx="7088017" cy="681413"/>
        </p:xfrm>
        <a:graphic>
          <a:graphicData uri="http://schemas.openxmlformats.org/drawingml/2006/table">
            <a:tbl>
              <a:tblPr firstRow="1" bandRow="1">
                <a:tableStyleId>{5940675A-B579-460E-94D1-54222C63F5DA}</a:tableStyleId>
              </a:tblPr>
              <a:tblGrid>
                <a:gridCol w="1732742">
                  <a:extLst>
                    <a:ext uri="{9D8B030D-6E8A-4147-A177-3AD203B41FA5}">
                      <a16:colId xmlns:a16="http://schemas.microsoft.com/office/drawing/2014/main" val="20000"/>
                    </a:ext>
                  </a:extLst>
                </a:gridCol>
                <a:gridCol w="2908468">
                  <a:extLst>
                    <a:ext uri="{9D8B030D-6E8A-4147-A177-3AD203B41FA5}">
                      <a16:colId xmlns:a16="http://schemas.microsoft.com/office/drawing/2014/main" val="20001"/>
                    </a:ext>
                  </a:extLst>
                </a:gridCol>
                <a:gridCol w="2446807">
                  <a:extLst>
                    <a:ext uri="{9D8B030D-6E8A-4147-A177-3AD203B41FA5}">
                      <a16:colId xmlns:a16="http://schemas.microsoft.com/office/drawing/2014/main" val="20002"/>
                    </a:ext>
                  </a:extLst>
                </a:gridCol>
              </a:tblGrid>
              <a:tr h="681413">
                <a:tc>
                  <a:txBody>
                    <a:bodyPr/>
                    <a:lstStyle/>
                    <a:p>
                      <a:pPr algn="ctr"/>
                      <a:r>
                        <a:rPr lang="en-GB" sz="1200" b="1" dirty="0" smtClean="0"/>
                        <a:t>Chemical amounts are measured in moles (</a:t>
                      </a:r>
                      <a:r>
                        <a:rPr lang="en-GB" sz="1200" b="1" dirty="0" err="1" smtClean="0"/>
                        <a:t>mol</a:t>
                      </a:r>
                      <a:r>
                        <a:rPr lang="en-GB" sz="1200" b="1" dirty="0" smtClean="0"/>
                        <a: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Mass of one mole of a substance in grams = relative formula mass</a:t>
                      </a:r>
                      <a:endParaRPr lang="en-GB" sz="1200" b="1" i="1" dirty="0">
                        <a:solidFill>
                          <a:schemeClr val="accent2">
                            <a:lumMod val="75000"/>
                          </a:schemeClr>
                        </a:solidFill>
                      </a:endParaRPr>
                    </a:p>
                  </a:txBody>
                  <a:tcPr anchor="ctr"/>
                </a:tc>
                <a:tc>
                  <a:txBody>
                    <a:bodyPr/>
                    <a:lstStyle/>
                    <a:p>
                      <a:pPr algn="ctr"/>
                      <a:r>
                        <a:rPr lang="en-GB" sz="1200" b="1" dirty="0" smtClean="0"/>
                        <a:t>One mole of H</a:t>
                      </a:r>
                      <a:r>
                        <a:rPr lang="en-GB" sz="1200" b="1" baseline="-25000" dirty="0" smtClean="0"/>
                        <a:t>2</a:t>
                      </a:r>
                      <a:r>
                        <a:rPr lang="en-GB" sz="1200" b="1" dirty="0" smtClean="0"/>
                        <a:t>O = 18g (1 + 1</a:t>
                      </a:r>
                      <a:r>
                        <a:rPr lang="en-GB" sz="1200" b="1" baseline="0" dirty="0" smtClean="0"/>
                        <a:t> + 16)</a:t>
                      </a:r>
                    </a:p>
                    <a:p>
                      <a:pPr algn="ctr"/>
                      <a:endParaRPr lang="en-GB" sz="1200" b="1" baseline="0" dirty="0" smtClean="0"/>
                    </a:p>
                    <a:p>
                      <a:pPr algn="ctr"/>
                      <a:r>
                        <a:rPr lang="en-GB" sz="1200" b="1" baseline="0" dirty="0" smtClean="0"/>
                        <a:t>One mole of Mg = 24g</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95938" y="6869497"/>
          <a:ext cx="7074403" cy="1005993"/>
        </p:xfrm>
        <a:graphic>
          <a:graphicData uri="http://schemas.openxmlformats.org/drawingml/2006/table">
            <a:tbl>
              <a:tblPr firstRow="1" bandRow="1">
                <a:tableStyleId>{5940675A-B579-460E-94D1-54222C63F5DA}</a:tableStyleId>
              </a:tblPr>
              <a:tblGrid>
                <a:gridCol w="496311">
                  <a:extLst>
                    <a:ext uri="{9D8B030D-6E8A-4147-A177-3AD203B41FA5}">
                      <a16:colId xmlns:a16="http://schemas.microsoft.com/office/drawing/2014/main" val="20000"/>
                    </a:ext>
                  </a:extLst>
                </a:gridCol>
                <a:gridCol w="2603479">
                  <a:extLst>
                    <a:ext uri="{9D8B030D-6E8A-4147-A177-3AD203B41FA5}">
                      <a16:colId xmlns:a16="http://schemas.microsoft.com/office/drawing/2014/main" val="20001"/>
                    </a:ext>
                  </a:extLst>
                </a:gridCol>
                <a:gridCol w="3974613">
                  <a:extLst>
                    <a:ext uri="{9D8B030D-6E8A-4147-A177-3AD203B41FA5}">
                      <a16:colId xmlns:a16="http://schemas.microsoft.com/office/drawing/2014/main" val="20002"/>
                    </a:ext>
                  </a:extLst>
                </a:gridCol>
              </a:tblGrid>
              <a:tr h="1005993">
                <a:tc>
                  <a:txBody>
                    <a:bodyPr/>
                    <a:lstStyle/>
                    <a:p>
                      <a:pPr algn="ctr"/>
                      <a:r>
                        <a:rPr lang="en-GB" sz="1200" b="1" dirty="0" smtClean="0"/>
                        <a:t>Avogadro</a:t>
                      </a:r>
                      <a:r>
                        <a:rPr lang="en-GB" sz="1200" b="1" baseline="0" dirty="0" smtClean="0"/>
                        <a:t> constant</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One mole of any substance will contain the same number of particles, atoms, molecules or ions.</a:t>
                      </a:r>
                      <a:endParaRPr lang="en-GB" sz="1200" b="1" i="1" dirty="0">
                        <a:solidFill>
                          <a:schemeClr val="accent2">
                            <a:lumMod val="75000"/>
                          </a:schemeClr>
                        </a:solidFill>
                      </a:endParaRPr>
                    </a:p>
                  </a:txBody>
                  <a:tcPr anchor="ctr"/>
                </a:tc>
                <a:tc>
                  <a:txBody>
                    <a:bodyPr/>
                    <a:lstStyle/>
                    <a:p>
                      <a:pPr algn="ctr"/>
                      <a:r>
                        <a:rPr lang="en-GB" sz="1200" b="1" dirty="0" smtClean="0"/>
                        <a:t>6.02 x 10</a:t>
                      </a:r>
                      <a:r>
                        <a:rPr lang="en-GB" sz="1200" b="1" baseline="30000" dirty="0" smtClean="0"/>
                        <a:t>23</a:t>
                      </a:r>
                      <a:r>
                        <a:rPr lang="en-GB" sz="1200" b="1" baseline="0" dirty="0" smtClean="0"/>
                        <a:t> per mole</a:t>
                      </a:r>
                    </a:p>
                    <a:p>
                      <a:pPr algn="ctr"/>
                      <a:r>
                        <a:rPr lang="en-GB" sz="1200" b="1" baseline="0" dirty="0" smtClean="0"/>
                        <a:t> </a:t>
                      </a:r>
                    </a:p>
                    <a:p>
                      <a:pPr algn="ctr"/>
                      <a:r>
                        <a:rPr lang="en-GB" sz="1200" b="1" baseline="0" dirty="0" smtClean="0"/>
                        <a:t>One mole of H</a:t>
                      </a:r>
                      <a:r>
                        <a:rPr lang="en-GB" sz="1200" b="1" baseline="-25000" dirty="0" smtClean="0"/>
                        <a:t>2</a:t>
                      </a:r>
                      <a:r>
                        <a:rPr lang="en-GB" sz="1200" b="1" baseline="0" dirty="0" smtClean="0"/>
                        <a:t>O will contain </a:t>
                      </a:r>
                      <a:r>
                        <a:rPr lang="en-GB" sz="1200" b="1" dirty="0" smtClean="0"/>
                        <a:t>6.02 x 10</a:t>
                      </a:r>
                      <a:r>
                        <a:rPr lang="en-GB" sz="1200" b="1" baseline="30000" dirty="0" smtClean="0"/>
                        <a:t>23</a:t>
                      </a:r>
                      <a:r>
                        <a:rPr lang="en-GB" sz="1200" b="1" baseline="0" dirty="0" smtClean="0"/>
                        <a:t> molecules </a:t>
                      </a:r>
                    </a:p>
                    <a:p>
                      <a:pPr algn="ctr"/>
                      <a:r>
                        <a:rPr lang="en-GB" sz="1200" b="1" baseline="0" dirty="0" smtClean="0"/>
                        <a:t>One mole of </a:t>
                      </a:r>
                      <a:r>
                        <a:rPr lang="en-GB" sz="1200" b="1" baseline="0" dirty="0" err="1" smtClean="0"/>
                        <a:t>NaCl</a:t>
                      </a:r>
                      <a:r>
                        <a:rPr lang="en-GB" sz="1200" b="1" baseline="0" dirty="0" smtClean="0"/>
                        <a:t> will contain </a:t>
                      </a:r>
                      <a:r>
                        <a:rPr lang="en-GB" sz="1200" b="1" dirty="0" smtClean="0"/>
                        <a:t>6.02 x 10</a:t>
                      </a:r>
                      <a:r>
                        <a:rPr lang="en-GB" sz="1200" b="1" baseline="30000" dirty="0" smtClean="0"/>
                        <a:t>23</a:t>
                      </a:r>
                      <a:r>
                        <a:rPr lang="en-GB" sz="1200" b="1" baseline="0" dirty="0" smtClean="0"/>
                        <a:t> Na</a:t>
                      </a:r>
                      <a:r>
                        <a:rPr lang="en-GB" sz="1200" b="1" baseline="30000" dirty="0" smtClean="0"/>
                        <a:t>+</a:t>
                      </a:r>
                      <a:r>
                        <a:rPr lang="en-GB" sz="1200" b="1" baseline="0" dirty="0" smtClean="0"/>
                        <a:t> ions </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20" name="Table 19"/>
          <p:cNvGraphicFramePr>
            <a:graphicFrameLocks noGrp="1"/>
          </p:cNvGraphicFramePr>
          <p:nvPr>
            <p:extLst/>
          </p:nvPr>
        </p:nvGraphicFramePr>
        <p:xfrm>
          <a:off x="82324" y="8078117"/>
          <a:ext cx="6978877" cy="1188720"/>
        </p:xfrm>
        <a:graphic>
          <a:graphicData uri="http://schemas.openxmlformats.org/drawingml/2006/table">
            <a:tbl>
              <a:tblPr firstRow="1" bandRow="1">
                <a:tableStyleId>{5940675A-B579-460E-94D1-54222C63F5DA}</a:tableStyleId>
              </a:tblPr>
              <a:tblGrid>
                <a:gridCol w="3102576">
                  <a:extLst>
                    <a:ext uri="{9D8B030D-6E8A-4147-A177-3AD203B41FA5}">
                      <a16:colId xmlns:a16="http://schemas.microsoft.com/office/drawing/2014/main" val="20000"/>
                    </a:ext>
                  </a:extLst>
                </a:gridCol>
                <a:gridCol w="3876301">
                  <a:extLst>
                    <a:ext uri="{9D8B030D-6E8A-4147-A177-3AD203B41FA5}">
                      <a16:colId xmlns:a16="http://schemas.microsoft.com/office/drawing/2014/main" val="20001"/>
                    </a:ext>
                  </a:extLst>
                </a:gridCol>
              </a:tblGrid>
              <a:tr h="682362">
                <a:tc>
                  <a:txBody>
                    <a:bodyPr/>
                    <a:lstStyle/>
                    <a:p>
                      <a:r>
                        <a:rPr lang="en-GB" sz="1200" b="1" i="1" dirty="0" smtClean="0">
                          <a:solidFill>
                            <a:schemeClr val="accent2">
                              <a:lumMod val="75000"/>
                            </a:schemeClr>
                          </a:solidFill>
                        </a:rPr>
                        <a:t>Number of moles = </a:t>
                      </a:r>
                      <a:r>
                        <a:rPr lang="en-GB" sz="1200" b="1" i="1" u="sng" dirty="0" smtClean="0">
                          <a:solidFill>
                            <a:schemeClr val="accent2">
                              <a:lumMod val="75000"/>
                            </a:schemeClr>
                          </a:solidFill>
                        </a:rPr>
                        <a:t>mass (g)</a:t>
                      </a:r>
                      <a:r>
                        <a:rPr lang="en-GB" sz="1200" b="1" i="1" dirty="0" smtClean="0">
                          <a:solidFill>
                            <a:schemeClr val="accent2">
                              <a:lumMod val="75000"/>
                            </a:schemeClr>
                          </a:solidFill>
                        </a:rPr>
                        <a:t>  or  </a:t>
                      </a:r>
                      <a:r>
                        <a:rPr lang="en-GB" sz="1200" b="1" i="1" u="sng" dirty="0" smtClean="0">
                          <a:solidFill>
                            <a:schemeClr val="accent2">
                              <a:lumMod val="75000"/>
                            </a:schemeClr>
                          </a:solidFill>
                        </a:rPr>
                        <a:t>mass (g)</a:t>
                      </a:r>
                    </a:p>
                    <a:p>
                      <a:r>
                        <a:rPr lang="en-GB" sz="1200" b="1" i="1" dirty="0" smtClean="0">
                          <a:solidFill>
                            <a:schemeClr val="accent2">
                              <a:lumMod val="75000"/>
                            </a:schemeClr>
                          </a:solidFill>
                        </a:rPr>
                        <a:t>                                        </a:t>
                      </a:r>
                      <a:r>
                        <a:rPr lang="en-GB" sz="1200" b="1" i="1" dirty="0" err="1" smtClean="0">
                          <a:solidFill>
                            <a:schemeClr val="accent2">
                              <a:lumMod val="75000"/>
                            </a:schemeClr>
                          </a:solidFill>
                        </a:rPr>
                        <a:t>A</a:t>
                      </a:r>
                      <a:r>
                        <a:rPr lang="en-GB" sz="1200" b="1" i="1" baseline="-25000" dirty="0" err="1" smtClean="0">
                          <a:solidFill>
                            <a:schemeClr val="accent2">
                              <a:lumMod val="75000"/>
                            </a:schemeClr>
                          </a:solidFill>
                        </a:rPr>
                        <a:t>r</a:t>
                      </a:r>
                      <a:r>
                        <a:rPr lang="en-GB" sz="1200" b="1" i="1" baseline="-25000" dirty="0" smtClean="0">
                          <a:solidFill>
                            <a:schemeClr val="accent2">
                              <a:lumMod val="75000"/>
                            </a:schemeClr>
                          </a:solidFill>
                        </a:rPr>
                        <a:t>  </a:t>
                      </a:r>
                      <a:r>
                        <a:rPr lang="en-GB" sz="1200" b="1" i="1" dirty="0" smtClean="0">
                          <a:solidFill>
                            <a:schemeClr val="accent2">
                              <a:lumMod val="75000"/>
                            </a:schemeClr>
                          </a:solidFill>
                        </a:rPr>
                        <a:t>                 M</a:t>
                      </a:r>
                      <a:r>
                        <a:rPr lang="en-GB" sz="1200" b="1" i="1" baseline="-25000" dirty="0" smtClean="0">
                          <a:solidFill>
                            <a:schemeClr val="accent2">
                              <a:lumMod val="75000"/>
                            </a:schemeClr>
                          </a:solidFill>
                        </a:rPr>
                        <a:t>r</a:t>
                      </a:r>
                    </a:p>
                    <a:p>
                      <a:pPr algn="ctr"/>
                      <a:endParaRPr lang="en-GB" sz="1200" b="1" i="1" dirty="0">
                        <a:solidFill>
                          <a:schemeClr val="accent2">
                            <a:lumMod val="75000"/>
                          </a:schemeClr>
                        </a:solidFill>
                      </a:endParaRPr>
                    </a:p>
                  </a:txBody>
                  <a:tcPr anchor="ctr"/>
                </a:tc>
                <a:tc>
                  <a:txBody>
                    <a:bodyPr/>
                    <a:lstStyle/>
                    <a:p>
                      <a:pPr algn="ctr"/>
                      <a:r>
                        <a:rPr lang="en-GB" sz="1200" b="1" i="0" dirty="0" smtClean="0"/>
                        <a:t>How many moles of </a:t>
                      </a:r>
                      <a:r>
                        <a:rPr lang="en-GB" sz="1200" b="1" i="0" dirty="0" err="1" smtClean="0"/>
                        <a:t>sulfuric</a:t>
                      </a:r>
                      <a:r>
                        <a:rPr lang="en-GB" sz="1200" b="1" i="0" dirty="0" smtClean="0"/>
                        <a:t> acid molecules are there in 4.7g of </a:t>
                      </a:r>
                      <a:r>
                        <a:rPr lang="en-GB" sz="1200" b="1" i="0" dirty="0" err="1" smtClean="0"/>
                        <a:t>sulfuric</a:t>
                      </a:r>
                      <a:r>
                        <a:rPr lang="en-GB" sz="1200" b="1" i="0" dirty="0" smtClean="0"/>
                        <a:t> acid (H</a:t>
                      </a:r>
                      <a:r>
                        <a:rPr lang="en-GB" sz="1200" b="1" i="0" baseline="-25000" dirty="0" smtClean="0"/>
                        <a:t>2</a:t>
                      </a:r>
                      <a:r>
                        <a:rPr lang="en-GB" sz="1200" b="1" i="0" dirty="0" smtClean="0"/>
                        <a:t>SO</a:t>
                      </a:r>
                      <a:r>
                        <a:rPr lang="en-GB" sz="1200" b="1" i="0" baseline="-25000" dirty="0" smtClean="0"/>
                        <a:t>4</a:t>
                      </a:r>
                      <a:r>
                        <a:rPr lang="en-GB" sz="1200" b="1" i="0" dirty="0" smtClean="0"/>
                        <a:t>)?  </a:t>
                      </a:r>
                    </a:p>
                    <a:p>
                      <a:pPr algn="ctr"/>
                      <a:r>
                        <a:rPr lang="en-GB" sz="1200" b="1" i="0" dirty="0" smtClean="0"/>
                        <a:t>Give your answer to 1 significant figure.</a:t>
                      </a:r>
                    </a:p>
                    <a:p>
                      <a:endParaRPr lang="en-GB" sz="1200" b="1" i="0" dirty="0" smtClean="0"/>
                    </a:p>
                    <a:p>
                      <a:r>
                        <a:rPr lang="en-GB" sz="1200" b="1" i="0" dirty="0" smtClean="0">
                          <a:solidFill>
                            <a:schemeClr val="tx1"/>
                          </a:solidFill>
                        </a:rPr>
                        <a:t>                       </a:t>
                      </a:r>
                      <a:r>
                        <a:rPr lang="en-GB" sz="1200" b="1" i="0" u="sng" dirty="0" smtClean="0">
                          <a:solidFill>
                            <a:schemeClr val="tx1"/>
                          </a:solidFill>
                        </a:rPr>
                        <a:t> 4.7</a:t>
                      </a:r>
                      <a:r>
                        <a:rPr lang="en-GB" sz="1200" b="1" i="0" dirty="0" smtClean="0">
                          <a:solidFill>
                            <a:schemeClr val="tx1"/>
                          </a:solidFill>
                        </a:rPr>
                        <a:t> = 0.05 </a:t>
                      </a:r>
                      <a:r>
                        <a:rPr lang="en-GB" sz="1200" b="1" i="0" dirty="0" err="1" smtClean="0">
                          <a:solidFill>
                            <a:schemeClr val="tx1"/>
                          </a:solidFill>
                        </a:rPr>
                        <a:t>mol</a:t>
                      </a:r>
                      <a:endParaRPr lang="en-GB" sz="1200" b="1" i="0" dirty="0" smtClean="0">
                        <a:solidFill>
                          <a:schemeClr val="tx1"/>
                        </a:solidFill>
                      </a:endParaRPr>
                    </a:p>
                    <a:p>
                      <a:r>
                        <a:rPr lang="en-GB" sz="1200" b="1" i="0" dirty="0" smtClean="0">
                          <a:solidFill>
                            <a:schemeClr val="tx1"/>
                          </a:solidFill>
                        </a:rPr>
                        <a:t>                        98                                    (M</a:t>
                      </a:r>
                      <a:r>
                        <a:rPr lang="en-GB" sz="1200" b="1" i="0" baseline="-25000" dirty="0" smtClean="0">
                          <a:solidFill>
                            <a:schemeClr val="tx1"/>
                          </a:solidFill>
                        </a:rPr>
                        <a:t>r </a:t>
                      </a:r>
                      <a:r>
                        <a:rPr lang="en-GB" sz="1200" b="1" i="0" dirty="0" smtClean="0">
                          <a:solidFill>
                            <a:schemeClr val="tx1"/>
                          </a:solidFill>
                        </a:rPr>
                        <a:t>of  H</a:t>
                      </a:r>
                      <a:r>
                        <a:rPr lang="en-GB" sz="1200" b="1" i="0" baseline="-25000" dirty="0" smtClean="0">
                          <a:solidFill>
                            <a:schemeClr val="tx1"/>
                          </a:solidFill>
                        </a:rPr>
                        <a:t>2</a:t>
                      </a:r>
                      <a:r>
                        <a:rPr lang="en-GB" sz="1200" b="1" i="0" dirty="0" smtClean="0">
                          <a:solidFill>
                            <a:schemeClr val="tx1"/>
                          </a:solidFill>
                        </a:rPr>
                        <a:t>SO</a:t>
                      </a:r>
                      <a:r>
                        <a:rPr lang="en-GB" sz="1200" b="1" i="0" baseline="-25000" dirty="0" smtClean="0">
                          <a:solidFill>
                            <a:schemeClr val="tx1"/>
                          </a:solidFill>
                        </a:rPr>
                        <a:t>4</a:t>
                      </a:r>
                      <a:r>
                        <a:rPr lang="en-GB" sz="1200" b="1" i="0" baseline="0" dirty="0" smtClean="0">
                          <a:solidFill>
                            <a:schemeClr val="tx1"/>
                          </a:solidFill>
                        </a:rPr>
                        <a:t>)</a:t>
                      </a:r>
                      <a:endParaRPr lang="en-GB" sz="1200" b="1" i="0" baseline="-25000" dirty="0" smtClean="0">
                        <a:solidFill>
                          <a:schemeClr val="tx1"/>
                        </a:solidFill>
                      </a:endParaRPr>
                    </a:p>
                  </a:txBody>
                  <a:tcPr anchor="ctr"/>
                </a:tc>
                <a:extLst>
                  <a:ext uri="{0D108BD9-81ED-4DB2-BD59-A6C34878D82A}">
                    <a16:rowId xmlns:a16="http://schemas.microsoft.com/office/drawing/2014/main" val="10000"/>
                  </a:ext>
                </a:extLst>
              </a:tr>
            </a:tbl>
          </a:graphicData>
        </a:graphic>
      </p:graphicFrame>
      <p:graphicFrame>
        <p:nvGraphicFramePr>
          <p:cNvPr id="21" name="Table 20"/>
          <p:cNvGraphicFramePr>
            <a:graphicFrameLocks noGrp="1"/>
          </p:cNvGraphicFramePr>
          <p:nvPr>
            <p:extLst/>
          </p:nvPr>
        </p:nvGraphicFramePr>
        <p:xfrm>
          <a:off x="7061201" y="134220"/>
          <a:ext cx="5026542" cy="756885"/>
        </p:xfrm>
        <a:graphic>
          <a:graphicData uri="http://schemas.openxmlformats.org/drawingml/2006/table">
            <a:tbl>
              <a:tblPr firstRow="1" bandRow="1">
                <a:tableStyleId>{5940675A-B579-460E-94D1-54222C63F5DA}</a:tableStyleId>
              </a:tblPr>
              <a:tblGrid>
                <a:gridCol w="1631386">
                  <a:extLst>
                    <a:ext uri="{9D8B030D-6E8A-4147-A177-3AD203B41FA5}">
                      <a16:colId xmlns:a16="http://schemas.microsoft.com/office/drawing/2014/main" val="20000"/>
                    </a:ext>
                  </a:extLst>
                </a:gridCol>
                <a:gridCol w="1770927">
                  <a:extLst>
                    <a:ext uri="{9D8B030D-6E8A-4147-A177-3AD203B41FA5}">
                      <a16:colId xmlns:a16="http://schemas.microsoft.com/office/drawing/2014/main" val="20001"/>
                    </a:ext>
                  </a:extLst>
                </a:gridCol>
                <a:gridCol w="1624229">
                  <a:extLst>
                    <a:ext uri="{9D8B030D-6E8A-4147-A177-3AD203B41FA5}">
                      <a16:colId xmlns:a16="http://schemas.microsoft.com/office/drawing/2014/main" val="20002"/>
                    </a:ext>
                  </a:extLst>
                </a:gridCol>
              </a:tblGrid>
              <a:tr h="756885">
                <a:tc>
                  <a:txBody>
                    <a:bodyPr/>
                    <a:lstStyle/>
                    <a:p>
                      <a:pPr algn="ctr"/>
                      <a:r>
                        <a:rPr lang="en-GB" sz="1200" b="1" dirty="0" smtClean="0"/>
                        <a:t>The reactant that</a:t>
                      </a:r>
                      <a:r>
                        <a:rPr lang="en-GB" sz="1200" b="1" baseline="0" dirty="0" smtClean="0"/>
                        <a:t> is completely used up </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Limits the amount of product that is made</a:t>
                      </a:r>
                      <a:endParaRPr lang="en-GB" sz="1200" b="1" i="1" dirty="0">
                        <a:solidFill>
                          <a:schemeClr val="accent2">
                            <a:lumMod val="75000"/>
                          </a:schemeClr>
                        </a:solidFill>
                      </a:endParaRPr>
                    </a:p>
                  </a:txBody>
                  <a:tcPr anchor="ctr"/>
                </a:tc>
                <a:tc>
                  <a:txBody>
                    <a:bodyPr/>
                    <a:lstStyle/>
                    <a:p>
                      <a:pPr algn="ctr"/>
                      <a:r>
                        <a:rPr lang="en-GB" sz="1200" b="1" dirty="0" smtClean="0"/>
                        <a:t>Less moles of product are made.</a:t>
                      </a:r>
                      <a:endParaRPr lang="en-GB" sz="1200" b="1" dirty="0"/>
                    </a:p>
                  </a:txBody>
                  <a:tcPr anchor="ctr"/>
                </a:tc>
                <a:extLst>
                  <a:ext uri="{0D108BD9-81ED-4DB2-BD59-A6C34878D82A}">
                    <a16:rowId xmlns:a16="http://schemas.microsoft.com/office/drawing/2014/main" val="10000"/>
                  </a:ext>
                </a:extLst>
              </a:tr>
            </a:tbl>
          </a:graphicData>
        </a:graphic>
      </p:graphicFrame>
      <p:sp>
        <p:nvSpPr>
          <p:cNvPr id="23" name="Rectangle 22"/>
          <p:cNvSpPr/>
          <p:nvPr/>
        </p:nvSpPr>
        <p:spPr>
          <a:xfrm>
            <a:off x="8148219" y="2697845"/>
            <a:ext cx="1475611" cy="47412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Concentration of solutions</a:t>
            </a:r>
            <a:endParaRPr lang="en-GB" sz="1400" b="1" dirty="0">
              <a:solidFill>
                <a:schemeClr val="tx1"/>
              </a:solidFill>
            </a:endParaRPr>
          </a:p>
        </p:txBody>
      </p:sp>
      <p:graphicFrame>
        <p:nvGraphicFramePr>
          <p:cNvPr id="26" name="Table 25"/>
          <p:cNvGraphicFramePr>
            <a:graphicFrameLocks noGrp="1"/>
          </p:cNvGraphicFramePr>
          <p:nvPr>
            <p:extLst/>
          </p:nvPr>
        </p:nvGraphicFramePr>
        <p:xfrm>
          <a:off x="8229600" y="4516095"/>
          <a:ext cx="4441367" cy="1150174"/>
        </p:xfrm>
        <a:graphic>
          <a:graphicData uri="http://schemas.openxmlformats.org/drawingml/2006/table">
            <a:tbl>
              <a:tblPr firstRow="1" bandRow="1">
                <a:tableStyleId>{5940675A-B579-460E-94D1-54222C63F5DA}</a:tableStyleId>
              </a:tblPr>
              <a:tblGrid>
                <a:gridCol w="2179943">
                  <a:extLst>
                    <a:ext uri="{9D8B030D-6E8A-4147-A177-3AD203B41FA5}">
                      <a16:colId xmlns:a16="http://schemas.microsoft.com/office/drawing/2014/main" val="20000"/>
                    </a:ext>
                  </a:extLst>
                </a:gridCol>
                <a:gridCol w="2261424">
                  <a:extLst>
                    <a:ext uri="{9D8B030D-6E8A-4147-A177-3AD203B41FA5}">
                      <a16:colId xmlns:a16="http://schemas.microsoft.com/office/drawing/2014/main" val="20001"/>
                    </a:ext>
                  </a:extLst>
                </a:gridCol>
              </a:tblGrid>
              <a:tr h="1150174">
                <a:tc>
                  <a:txBody>
                    <a:bodyPr/>
                    <a:lstStyle/>
                    <a:p>
                      <a:pPr algn="ctr"/>
                      <a:r>
                        <a:rPr lang="en-GB" sz="1200" b="1" dirty="0" smtClean="0"/>
                        <a:t>The</a:t>
                      </a:r>
                      <a:r>
                        <a:rPr lang="en-GB" sz="1200" b="1" baseline="0" dirty="0" smtClean="0"/>
                        <a:t> b</a:t>
                      </a:r>
                      <a:r>
                        <a:rPr lang="en-GB" sz="1200" b="1" dirty="0" smtClean="0"/>
                        <a:t>alancing numbers in a symbol equation can be calculated from the masses of reactants and products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Convert the masses in grams to amounts in moles and convert the number of moles to simple whole number ratios.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bl>
          </a:graphicData>
        </a:graphic>
      </p:graphicFrame>
      <p:graphicFrame>
        <p:nvGraphicFramePr>
          <p:cNvPr id="28" name="Table 27"/>
          <p:cNvGraphicFramePr>
            <a:graphicFrameLocks noGrp="1"/>
          </p:cNvGraphicFramePr>
          <p:nvPr>
            <p:extLst/>
          </p:nvPr>
        </p:nvGraphicFramePr>
        <p:xfrm>
          <a:off x="7265126" y="5820358"/>
          <a:ext cx="5435173" cy="3383280"/>
        </p:xfrm>
        <a:graphic>
          <a:graphicData uri="http://schemas.openxmlformats.org/drawingml/2006/table">
            <a:tbl>
              <a:tblPr firstRow="1" bandRow="1">
                <a:tableStyleId>{5940675A-B579-460E-94D1-54222C63F5DA}</a:tableStyleId>
              </a:tblPr>
              <a:tblGrid>
                <a:gridCol w="549906">
                  <a:extLst>
                    <a:ext uri="{9D8B030D-6E8A-4147-A177-3AD203B41FA5}">
                      <a16:colId xmlns:a16="http://schemas.microsoft.com/office/drawing/2014/main" val="20000"/>
                    </a:ext>
                  </a:extLst>
                </a:gridCol>
                <a:gridCol w="2175934">
                  <a:extLst>
                    <a:ext uri="{9D8B030D-6E8A-4147-A177-3AD203B41FA5}">
                      <a16:colId xmlns:a16="http://schemas.microsoft.com/office/drawing/2014/main" val="20001"/>
                    </a:ext>
                  </a:extLst>
                </a:gridCol>
                <a:gridCol w="2709333">
                  <a:extLst>
                    <a:ext uri="{9D8B030D-6E8A-4147-A177-3AD203B41FA5}">
                      <a16:colId xmlns:a16="http://schemas.microsoft.com/office/drawing/2014/main" val="20002"/>
                    </a:ext>
                  </a:extLst>
                </a:gridCol>
              </a:tblGrid>
              <a:tr h="3095453">
                <a:tc>
                  <a:txBody>
                    <a:bodyPr/>
                    <a:lstStyle/>
                    <a:p>
                      <a:pPr algn="ctr"/>
                      <a:r>
                        <a:rPr lang="en-GB" sz="1200" b="1" dirty="0" smtClean="0"/>
                        <a:t>Chemical equations show the number of moles reacting and the number of moles made</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Mg + 2HCl </a:t>
                      </a:r>
                      <a:r>
                        <a:rPr lang="en-GB" sz="1200" b="1" i="1" dirty="0" smtClean="0">
                          <a:solidFill>
                            <a:schemeClr val="accent2">
                              <a:lumMod val="75000"/>
                            </a:schemeClr>
                          </a:solidFill>
                          <a:sym typeface="Wingdings" panose="05000000000000000000" pitchFamily="2" charset="2"/>
                        </a:rPr>
                        <a:t> MgCl</a:t>
                      </a:r>
                      <a:r>
                        <a:rPr lang="en-GB" sz="1200" b="1" i="1" baseline="-25000" dirty="0" smtClean="0">
                          <a:solidFill>
                            <a:schemeClr val="accent2">
                              <a:lumMod val="75000"/>
                            </a:schemeClr>
                          </a:solidFill>
                          <a:sym typeface="Wingdings" panose="05000000000000000000" pitchFamily="2" charset="2"/>
                        </a:rPr>
                        <a:t>2</a:t>
                      </a:r>
                      <a:r>
                        <a:rPr lang="en-GB" sz="1200" b="1" i="1" dirty="0" smtClean="0">
                          <a:solidFill>
                            <a:schemeClr val="accent2">
                              <a:lumMod val="75000"/>
                            </a:schemeClr>
                          </a:solidFill>
                          <a:sym typeface="Wingdings" panose="05000000000000000000" pitchFamily="2" charset="2"/>
                        </a:rPr>
                        <a:t> + H</a:t>
                      </a:r>
                      <a:r>
                        <a:rPr lang="en-GB" sz="1200" b="1" i="1" baseline="-25000" dirty="0" smtClean="0">
                          <a:solidFill>
                            <a:schemeClr val="accent2">
                              <a:lumMod val="75000"/>
                            </a:schemeClr>
                          </a:solidFill>
                          <a:sym typeface="Wingdings" panose="05000000000000000000" pitchFamily="2" charset="2"/>
                        </a:rPr>
                        <a:t>2</a:t>
                      </a:r>
                    </a:p>
                    <a:p>
                      <a:pPr algn="ctr"/>
                      <a:endParaRPr lang="en-GB" sz="1200" b="1" i="1" baseline="-25000" dirty="0" smtClean="0">
                        <a:solidFill>
                          <a:schemeClr val="accent2">
                            <a:lumMod val="75000"/>
                          </a:schemeClr>
                        </a:solidFill>
                        <a:sym typeface="Wingdings" panose="05000000000000000000" pitchFamily="2" charset="2"/>
                      </a:endParaRPr>
                    </a:p>
                    <a:p>
                      <a:pPr algn="ctr"/>
                      <a:r>
                        <a:rPr lang="en-GB" sz="1200" b="1" i="1" baseline="0" dirty="0" smtClean="0">
                          <a:solidFill>
                            <a:schemeClr val="accent2">
                              <a:lumMod val="75000"/>
                            </a:schemeClr>
                          </a:solidFill>
                          <a:sym typeface="Wingdings" panose="05000000000000000000" pitchFamily="2" charset="2"/>
                        </a:rPr>
                        <a:t>One mole of magnesium reacts with two moles of hydrochloric acid to make one mole of magnesium chloride and one mole of hydrogen</a:t>
                      </a:r>
                      <a:endParaRPr lang="en-GB" sz="1200" b="1" i="1" baseline="0" dirty="0">
                        <a:solidFill>
                          <a:schemeClr val="accent2">
                            <a:lumMod val="75000"/>
                          </a:schemeClr>
                        </a:solidFill>
                      </a:endParaRPr>
                    </a:p>
                  </a:txBody>
                  <a:tcPr anchor="ctr"/>
                </a:tc>
                <a:tc>
                  <a:txBody>
                    <a:bodyPr/>
                    <a:lstStyle/>
                    <a:p>
                      <a:r>
                        <a:rPr lang="en-GB" sz="1200" b="1" dirty="0" smtClean="0">
                          <a:sym typeface="Wingdings" panose="05000000000000000000" pitchFamily="2" charset="2"/>
                        </a:rPr>
                        <a:t>If you have a 60g of</a:t>
                      </a:r>
                      <a:r>
                        <a:rPr lang="en-GB" sz="1200" b="1" baseline="0" dirty="0" smtClean="0">
                          <a:sym typeface="Wingdings" panose="05000000000000000000" pitchFamily="2" charset="2"/>
                        </a:rPr>
                        <a:t> Mg</a:t>
                      </a:r>
                      <a:r>
                        <a:rPr lang="en-GB" sz="1200" b="1" dirty="0" smtClean="0">
                          <a:sym typeface="Wingdings" panose="05000000000000000000" pitchFamily="2" charset="2"/>
                        </a:rPr>
                        <a:t>, what mass of </a:t>
                      </a:r>
                      <a:r>
                        <a:rPr lang="en-GB" sz="1200" b="1" dirty="0" err="1" smtClean="0">
                          <a:sym typeface="Wingdings" panose="05000000000000000000" pitchFamily="2" charset="2"/>
                        </a:rPr>
                        <a:t>HCl</a:t>
                      </a:r>
                      <a:r>
                        <a:rPr lang="en-GB" sz="1200" b="1" dirty="0" smtClean="0">
                          <a:sym typeface="Wingdings" panose="05000000000000000000" pitchFamily="2" charset="2"/>
                        </a:rPr>
                        <a:t> do you need to convert it to MgCl</a:t>
                      </a:r>
                      <a:r>
                        <a:rPr lang="en-GB" sz="1200" b="1" baseline="-25000" dirty="0" smtClean="0">
                          <a:sym typeface="Wingdings" panose="05000000000000000000" pitchFamily="2" charset="2"/>
                        </a:rPr>
                        <a:t>2</a:t>
                      </a:r>
                      <a:r>
                        <a:rPr lang="en-GB" sz="1200" b="1" dirty="0" smtClean="0">
                          <a:sym typeface="Wingdings" panose="05000000000000000000" pitchFamily="2" charset="2"/>
                        </a:rPr>
                        <a:t>?</a:t>
                      </a:r>
                    </a:p>
                    <a:p>
                      <a:endParaRPr lang="en-GB" sz="1200" b="1" dirty="0" smtClean="0">
                        <a:sym typeface="Wingdings" panose="05000000000000000000" pitchFamily="2" charset="2"/>
                      </a:endParaRPr>
                    </a:p>
                    <a:p>
                      <a:r>
                        <a:rPr lang="en-GB" sz="1200" b="1" dirty="0" err="1" smtClean="0"/>
                        <a:t>A</a:t>
                      </a:r>
                      <a:r>
                        <a:rPr lang="en-GB" sz="1200" b="1" baseline="-25000" dirty="0" err="1" smtClean="0"/>
                        <a:t>r</a:t>
                      </a:r>
                      <a:r>
                        <a:rPr lang="en-GB" sz="1200" b="1" dirty="0" smtClean="0"/>
                        <a:t> : Mg =24 so mass of 1 mole of Mg = 24g</a:t>
                      </a:r>
                    </a:p>
                    <a:p>
                      <a:r>
                        <a:rPr lang="en-GB" sz="1200" b="1" dirty="0" smtClean="0"/>
                        <a:t>M</a:t>
                      </a:r>
                      <a:r>
                        <a:rPr lang="en-GB" sz="1200" b="1" baseline="-25000" dirty="0" smtClean="0"/>
                        <a:t>r</a:t>
                      </a:r>
                      <a:r>
                        <a:rPr lang="en-GB" sz="1200" b="1" dirty="0" smtClean="0"/>
                        <a:t> : </a:t>
                      </a:r>
                      <a:r>
                        <a:rPr lang="en-GB" sz="1200" b="1" dirty="0" err="1" smtClean="0"/>
                        <a:t>HCl</a:t>
                      </a:r>
                      <a:r>
                        <a:rPr lang="en-GB" sz="1200" b="1" baseline="-25000" dirty="0" smtClean="0"/>
                        <a:t> </a:t>
                      </a:r>
                      <a:r>
                        <a:rPr lang="en-GB" sz="1200" b="1" dirty="0" smtClean="0"/>
                        <a:t>(1 + 35.5) so mass of 1 mole of </a:t>
                      </a:r>
                      <a:r>
                        <a:rPr lang="en-GB" sz="1200" b="1" dirty="0" err="1" smtClean="0"/>
                        <a:t>HCl</a:t>
                      </a:r>
                      <a:r>
                        <a:rPr lang="en-GB" sz="1200" b="1" dirty="0" smtClean="0"/>
                        <a:t> = 36.5g</a:t>
                      </a:r>
                    </a:p>
                    <a:p>
                      <a:endParaRPr lang="en-GB" sz="1200" b="1" dirty="0" smtClean="0"/>
                    </a:p>
                    <a:p>
                      <a:r>
                        <a:rPr lang="en-GB" sz="1200" b="1" dirty="0" smtClean="0"/>
                        <a:t>So 60g of Mg is 60/24 = 2.5 moles</a:t>
                      </a:r>
                    </a:p>
                    <a:p>
                      <a:endParaRPr lang="en-GB" sz="1200" b="1" dirty="0" smtClean="0"/>
                    </a:p>
                    <a:p>
                      <a:r>
                        <a:rPr lang="en-GB" sz="1200" b="1" dirty="0" smtClean="0"/>
                        <a:t>Balanced symbol equation tells us that for every one mole of Mg, you need two moles of </a:t>
                      </a:r>
                      <a:r>
                        <a:rPr lang="en-GB" sz="1200" b="1" dirty="0" err="1" smtClean="0"/>
                        <a:t>HCl</a:t>
                      </a:r>
                      <a:r>
                        <a:rPr lang="en-GB" sz="1200" b="1" dirty="0" smtClean="0"/>
                        <a:t> to react with it.</a:t>
                      </a:r>
                    </a:p>
                    <a:p>
                      <a:endParaRPr lang="en-GB" sz="1200" b="1" dirty="0" smtClean="0"/>
                    </a:p>
                    <a:p>
                      <a:r>
                        <a:rPr lang="en-GB" sz="1200" b="1" dirty="0" smtClean="0"/>
                        <a:t>So you need 2.5x2 = 5 moles of </a:t>
                      </a:r>
                      <a:r>
                        <a:rPr lang="en-GB" sz="1200" b="1" dirty="0" err="1" smtClean="0"/>
                        <a:t>HCl</a:t>
                      </a:r>
                      <a:endParaRPr lang="en-GB" sz="1200" b="1" dirty="0" smtClean="0"/>
                    </a:p>
                    <a:p>
                      <a:endParaRPr lang="en-GB" sz="1200" b="1" dirty="0" smtClean="0"/>
                    </a:p>
                    <a:p>
                      <a:r>
                        <a:rPr lang="en-GB" sz="1200" b="1" dirty="0" smtClean="0"/>
                        <a:t>You will need 5 x 36.5g of </a:t>
                      </a:r>
                      <a:r>
                        <a:rPr lang="en-GB" sz="1200" b="1" dirty="0" err="1" smtClean="0"/>
                        <a:t>HCl</a:t>
                      </a:r>
                      <a:r>
                        <a:rPr lang="en-GB" sz="1200" b="1" dirty="0" smtClean="0"/>
                        <a:t>= 182.5g </a:t>
                      </a:r>
                    </a:p>
                    <a:p>
                      <a:pPr algn="ct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32" name="Table 31"/>
          <p:cNvGraphicFramePr>
            <a:graphicFrameLocks noGrp="1"/>
          </p:cNvGraphicFramePr>
          <p:nvPr>
            <p:extLst/>
          </p:nvPr>
        </p:nvGraphicFramePr>
        <p:xfrm>
          <a:off x="8243951" y="3411859"/>
          <a:ext cx="4439116" cy="1005840"/>
        </p:xfrm>
        <a:graphic>
          <a:graphicData uri="http://schemas.openxmlformats.org/drawingml/2006/table">
            <a:tbl>
              <a:tblPr firstRow="1" bandRow="1">
                <a:tableStyleId>{5940675A-B579-460E-94D1-54222C63F5DA}</a:tableStyleId>
              </a:tblPr>
              <a:tblGrid>
                <a:gridCol w="1235887">
                  <a:extLst>
                    <a:ext uri="{9D8B030D-6E8A-4147-A177-3AD203B41FA5}">
                      <a16:colId xmlns:a16="http://schemas.microsoft.com/office/drawing/2014/main" val="20000"/>
                    </a:ext>
                  </a:extLst>
                </a:gridCol>
                <a:gridCol w="1406698">
                  <a:extLst>
                    <a:ext uri="{9D8B030D-6E8A-4147-A177-3AD203B41FA5}">
                      <a16:colId xmlns:a16="http://schemas.microsoft.com/office/drawing/2014/main" val="20001"/>
                    </a:ext>
                  </a:extLst>
                </a:gridCol>
                <a:gridCol w="1796531">
                  <a:extLst>
                    <a:ext uri="{9D8B030D-6E8A-4147-A177-3AD203B41FA5}">
                      <a16:colId xmlns:a16="http://schemas.microsoft.com/office/drawing/2014/main" val="20002"/>
                    </a:ext>
                  </a:extLst>
                </a:gridCol>
              </a:tblGrid>
              <a:tr h="756885">
                <a:tc>
                  <a:txBody>
                    <a:bodyPr/>
                    <a:lstStyle/>
                    <a:p>
                      <a:pPr algn="ctr"/>
                      <a:r>
                        <a:rPr lang="en-GB" sz="1200" b="1" dirty="0" smtClean="0"/>
                        <a:t>Measured in mass per given volume of solution (g/dm</a:t>
                      </a:r>
                      <a:r>
                        <a:rPr lang="en-GB" sz="1200" b="1" baseline="30000" dirty="0" smtClean="0"/>
                        <a:t>3</a:t>
                      </a:r>
                      <a:r>
                        <a:rPr lang="en-GB" sz="1200" b="1" dirty="0" smtClean="0"/>
                        <a: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Conc. = </a:t>
                      </a:r>
                      <a:r>
                        <a:rPr lang="en-GB" sz="1200" b="1" i="1" u="sng" dirty="0" smtClean="0">
                          <a:solidFill>
                            <a:schemeClr val="accent2">
                              <a:lumMod val="75000"/>
                            </a:schemeClr>
                          </a:solidFill>
                        </a:rPr>
                        <a:t>mass (g)</a:t>
                      </a:r>
                      <a:r>
                        <a:rPr lang="en-GB" sz="1200" b="1" i="1" u="none" baseline="0" dirty="0" smtClean="0">
                          <a:solidFill>
                            <a:schemeClr val="accent2">
                              <a:lumMod val="75000"/>
                            </a:schemeClr>
                          </a:solidFill>
                        </a:rPr>
                        <a:t>    </a:t>
                      </a:r>
                      <a:r>
                        <a:rPr lang="en-GB" sz="1200" b="1" i="1" u="none" baseline="0" dirty="0" smtClean="0">
                          <a:solidFill>
                            <a:schemeClr val="bg1"/>
                          </a:solidFill>
                        </a:rPr>
                        <a:t>.</a:t>
                      </a:r>
                      <a:endParaRPr lang="en-GB" sz="1200" b="1" i="1" u="sng" dirty="0" smtClean="0">
                        <a:solidFill>
                          <a:schemeClr val="bg1"/>
                        </a:solidFill>
                      </a:endParaRPr>
                    </a:p>
                    <a:p>
                      <a:pPr algn="ctr"/>
                      <a:r>
                        <a:rPr lang="en-GB" sz="1200" b="1" i="1" u="none" dirty="0" smtClean="0">
                          <a:solidFill>
                            <a:schemeClr val="accent2">
                              <a:lumMod val="75000"/>
                            </a:schemeClr>
                          </a:solidFill>
                        </a:rPr>
                        <a:t>         volume (dm</a:t>
                      </a:r>
                      <a:r>
                        <a:rPr lang="en-GB" sz="1200" b="1" i="1" u="none" baseline="30000" dirty="0" smtClean="0">
                          <a:solidFill>
                            <a:schemeClr val="accent2">
                              <a:lumMod val="75000"/>
                            </a:schemeClr>
                          </a:solidFill>
                        </a:rPr>
                        <a:t>3</a:t>
                      </a:r>
                      <a:r>
                        <a:rPr lang="en-GB" sz="1200" b="1" i="1" u="none" dirty="0" smtClean="0">
                          <a:solidFill>
                            <a:schemeClr val="accent2">
                              <a:lumMod val="75000"/>
                            </a:schemeClr>
                          </a:solidFill>
                        </a:rPr>
                        <a:t>)</a:t>
                      </a:r>
                      <a:endParaRPr lang="en-GB" sz="1200" b="1" i="1" u="none" dirty="0">
                        <a:solidFill>
                          <a:schemeClr val="accent2">
                            <a:lumMod val="75000"/>
                          </a:schemeClr>
                        </a:solidFill>
                      </a:endParaRPr>
                    </a:p>
                  </a:txBody>
                  <a:tcPr anchor="ctr"/>
                </a:tc>
                <a:tc>
                  <a:txBody>
                    <a:bodyPr/>
                    <a:lstStyle/>
                    <a:p>
                      <a:pPr algn="ctr"/>
                      <a:r>
                        <a:rPr lang="en-GB" sz="1200" b="1" dirty="0" smtClean="0"/>
                        <a:t>HT only</a:t>
                      </a:r>
                    </a:p>
                    <a:p>
                      <a:pPr algn="ctr"/>
                      <a:r>
                        <a:rPr lang="en-GB" sz="1200" b="1" dirty="0" smtClean="0"/>
                        <a:t>Greater mass = higher concentration.</a:t>
                      </a:r>
                    </a:p>
                    <a:p>
                      <a:pPr algn="ctr"/>
                      <a:r>
                        <a:rPr lang="en-GB" sz="1200" b="1" dirty="0" smtClean="0"/>
                        <a:t>Greater volume = lower concentration.</a:t>
                      </a:r>
                      <a:endParaRPr lang="en-GB" sz="1200" b="1" dirty="0"/>
                    </a:p>
                  </a:txBody>
                  <a:tcPr anchor="ctr"/>
                </a:tc>
                <a:extLst>
                  <a:ext uri="{0D108BD9-81ED-4DB2-BD59-A6C34878D82A}">
                    <a16:rowId xmlns:a16="http://schemas.microsoft.com/office/drawing/2014/main" val="10000"/>
                  </a:ext>
                </a:extLst>
              </a:tr>
            </a:tbl>
          </a:graphicData>
        </a:graphic>
      </p:graphicFrame>
      <p:sp>
        <p:nvSpPr>
          <p:cNvPr id="33" name="Rectangle 32"/>
          <p:cNvSpPr/>
          <p:nvPr/>
        </p:nvSpPr>
        <p:spPr>
          <a:xfrm rot="5400000">
            <a:off x="6900851" y="1871658"/>
            <a:ext cx="2035019" cy="2995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Chemical measurements</a:t>
            </a:r>
            <a:endParaRPr lang="en-GB" sz="1400" b="1" dirty="0">
              <a:solidFill>
                <a:schemeClr val="tx1"/>
              </a:solidFill>
            </a:endParaRPr>
          </a:p>
        </p:txBody>
      </p:sp>
      <p:graphicFrame>
        <p:nvGraphicFramePr>
          <p:cNvPr id="34" name="Table 33"/>
          <p:cNvGraphicFramePr>
            <a:graphicFrameLocks noGrp="1"/>
          </p:cNvGraphicFramePr>
          <p:nvPr>
            <p:extLst/>
          </p:nvPr>
        </p:nvGraphicFramePr>
        <p:xfrm>
          <a:off x="8148219" y="1039886"/>
          <a:ext cx="4552079" cy="1371600"/>
        </p:xfrm>
        <a:graphic>
          <a:graphicData uri="http://schemas.openxmlformats.org/drawingml/2006/table">
            <a:tbl>
              <a:tblPr firstRow="1" bandRow="1">
                <a:tableStyleId>{5940675A-B579-460E-94D1-54222C63F5DA}</a:tableStyleId>
              </a:tblPr>
              <a:tblGrid>
                <a:gridCol w="1267337">
                  <a:extLst>
                    <a:ext uri="{9D8B030D-6E8A-4147-A177-3AD203B41FA5}">
                      <a16:colId xmlns:a16="http://schemas.microsoft.com/office/drawing/2014/main" val="20000"/>
                    </a:ext>
                  </a:extLst>
                </a:gridCol>
                <a:gridCol w="1593905">
                  <a:extLst>
                    <a:ext uri="{9D8B030D-6E8A-4147-A177-3AD203B41FA5}">
                      <a16:colId xmlns:a16="http://schemas.microsoft.com/office/drawing/2014/main" val="20001"/>
                    </a:ext>
                  </a:extLst>
                </a:gridCol>
                <a:gridCol w="1690837">
                  <a:extLst>
                    <a:ext uri="{9D8B030D-6E8A-4147-A177-3AD203B41FA5}">
                      <a16:colId xmlns:a16="http://schemas.microsoft.com/office/drawing/2014/main" val="20002"/>
                    </a:ext>
                  </a:extLst>
                </a:gridCol>
              </a:tblGrid>
              <a:tr h="1089206">
                <a:tc>
                  <a:txBody>
                    <a:bodyPr/>
                    <a:lstStyle/>
                    <a:p>
                      <a:pPr algn="ctr"/>
                      <a:r>
                        <a:rPr lang="en-GB" sz="1200" b="1" dirty="0" smtClean="0">
                          <a:sym typeface="Wingdings" panose="05000000000000000000" pitchFamily="2" charset="2"/>
                        </a:rPr>
                        <a:t>Whenever a measurement is taken, there is always some uncertainty about the result obtained </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determine whether the mean value falls within the range of uncertainty of the result</a:t>
                      </a:r>
                      <a:endParaRPr lang="en-GB" sz="1200" b="1" i="1" u="none" dirty="0">
                        <a:solidFill>
                          <a:schemeClr val="accent2">
                            <a:lumMod val="75000"/>
                          </a:schemeClr>
                        </a:solidFill>
                      </a:endParaRPr>
                    </a:p>
                  </a:txBody>
                  <a:tcPr anchor="ctr"/>
                </a:tc>
                <a:tc>
                  <a:txBody>
                    <a:bodyPr/>
                    <a:lstStyle/>
                    <a:p>
                      <a:pPr marL="228600" indent="-228600" algn="l">
                        <a:buFont typeface="+mj-lt"/>
                        <a:buAutoNum type="arabicPeriod"/>
                      </a:pPr>
                      <a:r>
                        <a:rPr lang="en-GB" sz="1200" b="1" dirty="0" smtClean="0"/>
                        <a:t>Calculate</a:t>
                      </a:r>
                      <a:r>
                        <a:rPr lang="en-GB" sz="1200" b="1" baseline="0" dirty="0" smtClean="0"/>
                        <a:t> the mean</a:t>
                      </a:r>
                    </a:p>
                    <a:p>
                      <a:pPr marL="228600" indent="-228600" algn="l">
                        <a:buFont typeface="+mj-lt"/>
                        <a:buAutoNum type="arabicPeriod"/>
                      </a:pPr>
                      <a:r>
                        <a:rPr lang="en-GB" sz="1200" b="1" baseline="0" dirty="0" smtClean="0"/>
                        <a:t>Calculate the range of the results</a:t>
                      </a:r>
                    </a:p>
                    <a:p>
                      <a:pPr marL="228600" indent="-228600" algn="l">
                        <a:buFont typeface="+mj-lt"/>
                        <a:buAutoNum type="arabicPeriod"/>
                      </a:pPr>
                      <a:r>
                        <a:rPr lang="en-GB" sz="1200" b="1" baseline="0" dirty="0" smtClean="0"/>
                        <a:t>Estimate of uncertainty in mean would be half the range</a:t>
                      </a:r>
                      <a:endParaRPr lang="en-GB" sz="1200" b="1" dirty="0"/>
                    </a:p>
                  </a:txBody>
                  <a:tcPr anchor="ctr"/>
                </a:tc>
                <a:extLst>
                  <a:ext uri="{0D108BD9-81ED-4DB2-BD59-A6C34878D82A}">
                    <a16:rowId xmlns:a16="http://schemas.microsoft.com/office/drawing/2014/main" val="10000"/>
                  </a:ext>
                </a:extLst>
              </a:tr>
            </a:tbl>
          </a:graphicData>
        </a:graphic>
      </p:graphicFrame>
      <mc:AlternateContent xmlns:mc="http://schemas.openxmlformats.org/markup-compatibility/2006" xmlns:a14="http://schemas.microsoft.com/office/drawing/2010/main">
        <mc:Choice Requires="a14">
          <p:graphicFrame>
            <p:nvGraphicFramePr>
              <p:cNvPr id="35" name="Table 34"/>
              <p:cNvGraphicFramePr>
                <a:graphicFrameLocks noGrp="1"/>
              </p:cNvGraphicFramePr>
              <p:nvPr>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extLst>
                        <a:ext uri="{9D8B030D-6E8A-4147-A177-3AD203B41FA5}">
                          <a16:colId xmlns:a16="http://schemas.microsoft.com/office/drawing/2014/main" val="20000"/>
                        </a:ext>
                      </a:extLst>
                    </a:gridCol>
                  </a:tblGrid>
                  <a:tr h="692195">
                    <a:tc>
                      <a:txBody>
                        <a:bodyPr/>
                        <a:lstStyle/>
                        <a:p>
                          <a:pPr marL="0" indent="0" algn="ctr">
                            <a:buFont typeface="+mj-lt"/>
                            <a:buNone/>
                          </a:pPr>
                          <a:r>
                            <a:rPr lang="en-GB" sz="1200" b="1" dirty="0" smtClean="0"/>
                            <a:t>Example: </a:t>
                          </a:r>
                        </a:p>
                        <a:p>
                          <a:pPr marL="228600" indent="-228600" algn="ctr">
                            <a:buFont typeface="+mj-lt"/>
                            <a:buAutoNum type="arabicPeriod"/>
                          </a:pPr>
                          <a:r>
                            <a:rPr lang="en-GB" sz="1200" b="1" dirty="0" smtClean="0"/>
                            <a:t>Mean value is 46.5s</a:t>
                          </a:r>
                        </a:p>
                        <a:p>
                          <a:pPr marL="228600" indent="-228600" algn="ctr">
                            <a:buFont typeface="+mj-lt"/>
                            <a:buAutoNum type="arabicPeriod"/>
                          </a:pPr>
                          <a:r>
                            <a:rPr lang="en-GB" sz="1200" b="1" dirty="0" smtClean="0"/>
                            <a:t>Range</a:t>
                          </a:r>
                          <a:r>
                            <a:rPr lang="en-GB" sz="1200" b="1" baseline="0" dirty="0" smtClean="0"/>
                            <a:t> of results is 44s to 49s = 5s</a:t>
                          </a:r>
                        </a:p>
                        <a:p>
                          <a:pPr marL="228600" indent="-228600" algn="ctr">
                            <a:buFont typeface="+mj-lt"/>
                            <a:buAutoNum type="arabicPeriod"/>
                          </a:pPr>
                          <a:r>
                            <a:rPr lang="en-GB" sz="1200" b="1" baseline="0" dirty="0" smtClean="0"/>
                            <a:t>Time taken was 46.5s </a:t>
                          </a:r>
                          <a14:m>
                            <m:oMath xmlns:m="http://schemas.openxmlformats.org/officeDocument/2006/math">
                              <m:r>
                                <a:rPr lang="en-GB" sz="1200" b="1" i="1" baseline="0" smtClean="0">
                                  <a:latin typeface="Cambria Math" panose="02040503050406030204" pitchFamily="18" charset="0"/>
                                  <a:ea typeface="Cambria Math" panose="02040503050406030204" pitchFamily="18" charset="0"/>
                                </a:rPr>
                                <m:t>±</m:t>
                              </m:r>
                            </m:oMath>
                          </a14:m>
                          <a:r>
                            <a:rPr lang="en-GB" sz="1200" b="1" dirty="0" smtClean="0"/>
                            <a:t>2.5s</a:t>
                          </a:r>
                          <a:endParaRPr lang="en-GB" sz="1200" b="1" dirty="0"/>
                        </a:p>
                      </a:txBody>
                      <a:tcPr/>
                    </a:tc>
                    <a:extLst>
                      <a:ext uri="{0D108BD9-81ED-4DB2-BD59-A6C34878D82A}">
                        <a16:rowId xmlns:a16="http://schemas.microsoft.com/office/drawing/2014/main" val="10000"/>
                      </a:ext>
                    </a:extLst>
                  </a:tr>
                </a:tbl>
              </a:graphicData>
            </a:graphic>
          </p:graphicFrame>
        </mc:Choice>
        <mc:Fallback xmlns="">
          <p:graphicFrame>
            <p:nvGraphicFramePr>
              <p:cNvPr id="35" name="Table 34"/>
              <p:cNvGraphicFramePr>
                <a:graphicFrameLocks noGrp="1"/>
              </p:cNvGraphicFramePr>
              <p:nvPr>
                <p:extLst>
                  <p:ext uri="{D42A27DB-BD31-4B8C-83A1-F6EECF244321}">
                    <p14:modId xmlns:p14="http://schemas.microsoft.com/office/powerpoint/2010/main" val="3773313258"/>
                  </p:ext>
                </p:extLst>
              </p:nvPr>
            </p:nvGraphicFramePr>
            <p:xfrm>
              <a:off x="9708762" y="2509882"/>
              <a:ext cx="2996702" cy="822960"/>
            </p:xfrm>
            <a:graphic>
              <a:graphicData uri="http://schemas.openxmlformats.org/drawingml/2006/table">
                <a:tbl>
                  <a:tblPr firstRow="1" bandRow="1">
                    <a:tableStyleId>{5940675A-B579-460E-94D1-54222C63F5DA}</a:tableStyleId>
                  </a:tblPr>
                  <a:tblGrid>
                    <a:gridCol w="2996702"/>
                  </a:tblGrid>
                  <a:tr h="822960">
                    <a:tc>
                      <a:txBody>
                        <a:bodyPr/>
                        <a:lstStyle/>
                        <a:p>
                          <a:endParaRPr lang="en-US"/>
                        </a:p>
                      </a:txBody>
                      <a:tcPr>
                        <a:blipFill rotWithShape="0">
                          <a:blip r:embed="rId2"/>
                          <a:stretch>
                            <a:fillRect l="-203" t="-735" r="-406" b="-5882"/>
                          </a:stretch>
                        </a:blipFill>
                      </a:tcPr>
                    </a:tc>
                  </a:tr>
                </a:tbl>
              </a:graphicData>
            </a:graphic>
          </p:graphicFrame>
        </mc:Fallback>
      </mc:AlternateContent>
      <p:cxnSp>
        <p:nvCxnSpPr>
          <p:cNvPr id="5" name="Straight Arrow Connector 4"/>
          <p:cNvCxnSpPr/>
          <p:nvPr/>
        </p:nvCxnSpPr>
        <p:spPr>
          <a:xfrm flipV="1">
            <a:off x="5537200" y="3038928"/>
            <a:ext cx="0" cy="15338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flipV="1">
            <a:off x="3505200" y="2585785"/>
            <a:ext cx="330200" cy="1286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endCxn id="9" idx="3"/>
          </p:cNvCxnSpPr>
          <p:nvPr/>
        </p:nvCxnSpPr>
        <p:spPr>
          <a:xfrm flipH="1" flipV="1">
            <a:off x="6877438" y="2838575"/>
            <a:ext cx="63971" cy="35373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9" idx="1"/>
          </p:cNvCxnSpPr>
          <p:nvPr/>
        </p:nvCxnSpPr>
        <p:spPr>
          <a:xfrm flipH="1" flipV="1">
            <a:off x="6569145" y="1110298"/>
            <a:ext cx="308293" cy="17861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endCxn id="15" idx="3"/>
          </p:cNvCxnSpPr>
          <p:nvPr/>
        </p:nvCxnSpPr>
        <p:spPr>
          <a:xfrm flipH="1" flipV="1">
            <a:off x="7437485" y="3013182"/>
            <a:ext cx="11027" cy="1587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V="1">
            <a:off x="7437485" y="941490"/>
            <a:ext cx="0" cy="1140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endCxn id="33" idx="3"/>
          </p:cNvCxnSpPr>
          <p:nvPr/>
        </p:nvCxnSpPr>
        <p:spPr>
          <a:xfrm flipV="1">
            <a:off x="7712569" y="3038928"/>
            <a:ext cx="205791" cy="14937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endCxn id="34" idx="1"/>
          </p:cNvCxnSpPr>
          <p:nvPr/>
        </p:nvCxnSpPr>
        <p:spPr>
          <a:xfrm flipV="1">
            <a:off x="8068121" y="1725686"/>
            <a:ext cx="80098" cy="2957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10591800" y="2411486"/>
            <a:ext cx="406400" cy="9839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a:stCxn id="4" idx="3"/>
          </p:cNvCxnSpPr>
          <p:nvPr/>
        </p:nvCxnSpPr>
        <p:spPr>
          <a:xfrm flipV="1">
            <a:off x="7986909" y="3171973"/>
            <a:ext cx="327358" cy="3394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3" idx="2"/>
          </p:cNvCxnSpPr>
          <p:nvPr/>
        </p:nvCxnSpPr>
        <p:spPr>
          <a:xfrm>
            <a:off x="8886025" y="3171973"/>
            <a:ext cx="8835" cy="23988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a:endCxn id="148" idx="1"/>
          </p:cNvCxnSpPr>
          <p:nvPr/>
        </p:nvCxnSpPr>
        <p:spPr>
          <a:xfrm flipH="1">
            <a:off x="5393943" y="3834629"/>
            <a:ext cx="143257" cy="13558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endCxn id="372" idx="3"/>
          </p:cNvCxnSpPr>
          <p:nvPr/>
        </p:nvCxnSpPr>
        <p:spPr>
          <a:xfrm flipH="1" flipV="1">
            <a:off x="4800599" y="3605401"/>
            <a:ext cx="196087" cy="81229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148" idx="2"/>
            <a:endCxn id="22" idx="3"/>
          </p:cNvCxnSpPr>
          <p:nvPr/>
        </p:nvCxnSpPr>
        <p:spPr>
          <a:xfrm flipH="1">
            <a:off x="4800599" y="4931777"/>
            <a:ext cx="196088" cy="9287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endCxn id="12" idx="1"/>
          </p:cNvCxnSpPr>
          <p:nvPr/>
        </p:nvCxnSpPr>
        <p:spPr>
          <a:xfrm>
            <a:off x="6216219" y="3834629"/>
            <a:ext cx="0" cy="2409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29" name="Straight Arrow Connector 128"/>
          <p:cNvCxnSpPr>
            <a:stCxn id="12" idx="3"/>
          </p:cNvCxnSpPr>
          <p:nvPr/>
        </p:nvCxnSpPr>
        <p:spPr>
          <a:xfrm flipH="1">
            <a:off x="5987286" y="5820358"/>
            <a:ext cx="228933" cy="183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1" name="Straight Arrow Connector 130"/>
          <p:cNvCxnSpPr/>
          <p:nvPr/>
        </p:nvCxnSpPr>
        <p:spPr>
          <a:xfrm>
            <a:off x="3935730" y="6685634"/>
            <a:ext cx="0" cy="18386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3" name="Straight Arrow Connector 132"/>
          <p:cNvCxnSpPr/>
          <p:nvPr/>
        </p:nvCxnSpPr>
        <p:spPr>
          <a:xfrm>
            <a:off x="3835400" y="7875490"/>
            <a:ext cx="0" cy="2026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5" name="Straight Arrow Connector 134"/>
          <p:cNvCxnSpPr>
            <a:endCxn id="13" idx="1"/>
          </p:cNvCxnSpPr>
          <p:nvPr/>
        </p:nvCxnSpPr>
        <p:spPr>
          <a:xfrm>
            <a:off x="6941409" y="3834629"/>
            <a:ext cx="26729" cy="13559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39" name="Straight Arrow Connector 138"/>
          <p:cNvCxnSpPr>
            <a:stCxn id="13" idx="3"/>
          </p:cNvCxnSpPr>
          <p:nvPr/>
        </p:nvCxnSpPr>
        <p:spPr>
          <a:xfrm>
            <a:off x="6968138" y="5623565"/>
            <a:ext cx="398993" cy="1967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1" name="Straight Arrow Connector 140"/>
          <p:cNvCxnSpPr>
            <a:endCxn id="14" idx="3"/>
          </p:cNvCxnSpPr>
          <p:nvPr/>
        </p:nvCxnSpPr>
        <p:spPr>
          <a:xfrm>
            <a:off x="7720056" y="3824974"/>
            <a:ext cx="78310" cy="13847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43" name="Straight Arrow Connector 142"/>
          <p:cNvCxnSpPr>
            <a:endCxn id="26" idx="1"/>
          </p:cNvCxnSpPr>
          <p:nvPr/>
        </p:nvCxnSpPr>
        <p:spPr>
          <a:xfrm>
            <a:off x="8147250" y="4823154"/>
            <a:ext cx="82350" cy="26802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5537200"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a:off x="5922513" y="301925"/>
            <a:ext cx="0" cy="2070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flipH="1">
            <a:off x="4326885" y="9135374"/>
            <a:ext cx="1138686" cy="862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76501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286805" y="3196728"/>
            <a:ext cx="21969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a:t>
            </a:r>
          </a:p>
          <a:p>
            <a:pPr algn="ctr"/>
            <a:r>
              <a:rPr lang="en-GB" sz="1800" b="1" dirty="0" smtClean="0">
                <a:ea typeface="Verdana" panose="020B0604030504040204" pitchFamily="34" charset="0"/>
                <a:cs typeface="Verdana" panose="020B0604030504040204" pitchFamily="34" charset="0"/>
              </a:rPr>
              <a:t>QUANTITATIVE CHEMISTRY 2</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69875" y="6186901"/>
          <a:ext cx="6235675" cy="1371600"/>
        </p:xfrm>
        <a:graphic>
          <a:graphicData uri="http://schemas.openxmlformats.org/drawingml/2006/table">
            <a:tbl>
              <a:tblPr firstRow="1" bandRow="1">
                <a:tableStyleId>{5940675A-B579-460E-94D1-54222C63F5DA}</a:tableStyleId>
              </a:tblPr>
              <a:tblGrid>
                <a:gridCol w="1187425">
                  <a:extLst>
                    <a:ext uri="{9D8B030D-6E8A-4147-A177-3AD203B41FA5}">
                      <a16:colId xmlns:a16="http://schemas.microsoft.com/office/drawing/2014/main" val="20000"/>
                    </a:ext>
                  </a:extLst>
                </a:gridCol>
                <a:gridCol w="1438275">
                  <a:extLst>
                    <a:ext uri="{9D8B030D-6E8A-4147-A177-3AD203B41FA5}">
                      <a16:colId xmlns:a16="http://schemas.microsoft.com/office/drawing/2014/main" val="20001"/>
                    </a:ext>
                  </a:extLst>
                </a:gridCol>
                <a:gridCol w="3609975">
                  <a:extLst>
                    <a:ext uri="{9D8B030D-6E8A-4147-A177-3AD203B41FA5}">
                      <a16:colId xmlns:a16="http://schemas.microsoft.com/office/drawing/2014/main" val="20002"/>
                    </a:ext>
                  </a:extLst>
                </a:gridCol>
              </a:tblGrid>
              <a:tr h="311127">
                <a:tc rowSpan="3">
                  <a:txBody>
                    <a:bodyPr/>
                    <a:lstStyle/>
                    <a:p>
                      <a:pPr algn="ctr"/>
                      <a:r>
                        <a:rPr lang="en-GB" sz="1200" b="1" dirty="0" smtClean="0"/>
                        <a:t>Yield</a:t>
                      </a:r>
                      <a:r>
                        <a:rPr lang="en-GB" sz="1200" b="1" baseline="0" dirty="0" smtClean="0"/>
                        <a:t> is the amount of product obtained</a:t>
                      </a:r>
                      <a:endParaRPr lang="en-GB" sz="1200" b="1" dirty="0"/>
                    </a:p>
                  </a:txBody>
                  <a:tcPr anchor="ctr">
                    <a:solidFill>
                      <a:schemeClr val="accent2">
                        <a:lumMod val="20000"/>
                        <a:lumOff val="80000"/>
                      </a:schemeClr>
                    </a:solidFill>
                  </a:tcPr>
                </a:tc>
                <a:tc rowSpan="3">
                  <a:txBody>
                    <a:bodyPr/>
                    <a:lstStyle/>
                    <a:p>
                      <a:pPr algn="ctr"/>
                      <a:r>
                        <a:rPr lang="en-GB" sz="1200" b="1" i="1" dirty="0" smtClean="0">
                          <a:solidFill>
                            <a:schemeClr val="accent2">
                              <a:lumMod val="75000"/>
                            </a:schemeClr>
                          </a:solidFill>
                        </a:rPr>
                        <a:t>It is not always</a:t>
                      </a:r>
                      <a:r>
                        <a:rPr lang="en-GB" sz="1200" b="1" i="1" baseline="0" dirty="0" smtClean="0">
                          <a:solidFill>
                            <a:schemeClr val="accent2">
                              <a:lumMod val="75000"/>
                            </a:schemeClr>
                          </a:solidFill>
                        </a:rPr>
                        <a:t> possible to obtain the calculated amount of a product</a:t>
                      </a:r>
                      <a:endParaRPr lang="en-GB" sz="1200" b="1" i="1" dirty="0">
                        <a:solidFill>
                          <a:schemeClr val="accent2">
                            <a:lumMod val="75000"/>
                          </a:schemeClr>
                        </a:solidFill>
                      </a:endParaRPr>
                    </a:p>
                  </a:txBody>
                  <a:tcPr anchor="ctr"/>
                </a:tc>
                <a:tc>
                  <a:txBody>
                    <a:bodyPr/>
                    <a:lstStyle/>
                    <a:p>
                      <a:pPr algn="ctr"/>
                      <a:r>
                        <a:rPr lang="en-GB" sz="1200" b="1" dirty="0" smtClean="0"/>
                        <a:t>The reaction may not go to completion because it is reversible.</a:t>
                      </a:r>
                      <a:endParaRPr lang="en-GB" sz="1200" b="1" dirty="0"/>
                    </a:p>
                  </a:txBody>
                  <a:tcPr anchor="ctr"/>
                </a:tc>
                <a:extLst>
                  <a:ext uri="{0D108BD9-81ED-4DB2-BD59-A6C34878D82A}">
                    <a16:rowId xmlns:a16="http://schemas.microsoft.com/office/drawing/2014/main" val="10000"/>
                  </a:ext>
                </a:extLst>
              </a:tr>
              <a:tr h="328953">
                <a:tc vMerge="1">
                  <a:txBody>
                    <a:bodyPr/>
                    <a:lstStyle/>
                    <a:p>
                      <a:endParaRPr lang="en-GB"/>
                    </a:p>
                  </a:txBody>
                  <a:tcPr/>
                </a:tc>
                <a:tc vMerge="1">
                  <a:txBody>
                    <a:bodyPr/>
                    <a:lstStyle/>
                    <a:p>
                      <a:endParaRPr lang="en-GB"/>
                    </a:p>
                  </a:txBody>
                  <a:tcPr/>
                </a:tc>
                <a:tc>
                  <a:txBody>
                    <a:bodyPr/>
                    <a:lstStyle/>
                    <a:p>
                      <a:pPr algn="ctr"/>
                      <a:r>
                        <a:rPr lang="en-GB" sz="1200" b="1" dirty="0" smtClean="0"/>
                        <a:t>Some of the product may be lost when it is separated from the reaction mixture.</a:t>
                      </a:r>
                      <a:endParaRPr lang="en-GB" sz="1200" b="1" dirty="0"/>
                    </a:p>
                  </a:txBody>
                  <a:tcPr anchor="ctr"/>
                </a:tc>
                <a:extLst>
                  <a:ext uri="{0D108BD9-81ED-4DB2-BD59-A6C34878D82A}">
                    <a16:rowId xmlns:a16="http://schemas.microsoft.com/office/drawing/2014/main" val="10001"/>
                  </a:ext>
                </a:extLst>
              </a:tr>
              <a:tr h="311127">
                <a:tc vMerge="1">
                  <a:txBody>
                    <a:bodyPr/>
                    <a:lstStyle/>
                    <a:p>
                      <a:endParaRPr lang="en-GB"/>
                    </a:p>
                  </a:txBody>
                  <a:tcPr/>
                </a:tc>
                <a:tc vMerge="1">
                  <a:txBody>
                    <a:bodyPr/>
                    <a:lstStyle/>
                    <a:p>
                      <a:endParaRPr lang="en-GB"/>
                    </a:p>
                  </a:txBody>
                  <a:tcPr/>
                </a:tc>
                <a:tc>
                  <a:txBody>
                    <a:bodyPr/>
                    <a:lstStyle/>
                    <a:p>
                      <a:pPr algn="ctr"/>
                      <a:r>
                        <a:rPr lang="en-GB" sz="1200" b="1" dirty="0" smtClean="0"/>
                        <a:t>Some of the reactants may react in ways different to the</a:t>
                      </a:r>
                      <a:r>
                        <a:rPr lang="en-GB" sz="1200" b="1" baseline="0" dirty="0" smtClean="0"/>
                        <a:t> expected reaction.</a:t>
                      </a:r>
                      <a:endParaRPr lang="en-GB" sz="1200" b="1" dirty="0"/>
                    </a:p>
                  </a:txBody>
                  <a:tcPr anchor="ctr"/>
                </a:tc>
                <a:extLst>
                  <a:ext uri="{0D108BD9-81ED-4DB2-BD59-A6C34878D82A}">
                    <a16:rowId xmlns:a16="http://schemas.microsoft.com/office/drawing/2014/main" val="10002"/>
                  </a:ext>
                </a:extLst>
              </a:tr>
            </a:tbl>
          </a:graphicData>
        </a:graphic>
      </p:graphicFrame>
      <p:sp>
        <p:nvSpPr>
          <p:cNvPr id="9" name="Rectangle 8"/>
          <p:cNvSpPr/>
          <p:nvPr/>
        </p:nvSpPr>
        <p:spPr>
          <a:xfrm rot="5400000">
            <a:off x="5151543" y="5056237"/>
            <a:ext cx="152859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Percentage yield</a:t>
            </a:r>
            <a:endParaRPr lang="en-GB" sz="1400" b="1" dirty="0">
              <a:solidFill>
                <a:schemeClr val="tx1"/>
              </a:solidFill>
            </a:endParaRPr>
          </a:p>
        </p:txBody>
      </p:sp>
      <p:sp>
        <p:nvSpPr>
          <p:cNvPr id="10" name="Rectangle 9"/>
          <p:cNvSpPr/>
          <p:nvPr/>
        </p:nvSpPr>
        <p:spPr>
          <a:xfrm rot="5400000">
            <a:off x="2732482" y="2504268"/>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Atom economy</a:t>
            </a:r>
            <a:endParaRPr lang="en-GB" sz="1400" b="1" dirty="0">
              <a:solidFill>
                <a:schemeClr val="tx1"/>
              </a:solidFill>
            </a:endParaRPr>
          </a:p>
        </p:txBody>
      </p:sp>
      <p:graphicFrame>
        <p:nvGraphicFramePr>
          <p:cNvPr id="13" name="Table 12"/>
          <p:cNvGraphicFramePr>
            <a:graphicFrameLocks noGrp="1"/>
          </p:cNvGraphicFramePr>
          <p:nvPr>
            <p:extLst/>
          </p:nvPr>
        </p:nvGraphicFramePr>
        <p:xfrm>
          <a:off x="69876" y="7715921"/>
          <a:ext cx="6836229" cy="1554480"/>
        </p:xfrm>
        <a:graphic>
          <a:graphicData uri="http://schemas.openxmlformats.org/drawingml/2006/table">
            <a:tbl>
              <a:tblPr firstRow="1" bandRow="1">
                <a:tableStyleId>{5940675A-B579-460E-94D1-54222C63F5DA}</a:tableStyleId>
              </a:tblPr>
              <a:tblGrid>
                <a:gridCol w="1471947">
                  <a:extLst>
                    <a:ext uri="{9D8B030D-6E8A-4147-A177-3AD203B41FA5}">
                      <a16:colId xmlns:a16="http://schemas.microsoft.com/office/drawing/2014/main" val="20000"/>
                    </a:ext>
                  </a:extLst>
                </a:gridCol>
                <a:gridCol w="2653740">
                  <a:extLst>
                    <a:ext uri="{9D8B030D-6E8A-4147-A177-3AD203B41FA5}">
                      <a16:colId xmlns:a16="http://schemas.microsoft.com/office/drawing/2014/main" val="20001"/>
                    </a:ext>
                  </a:extLst>
                </a:gridCol>
                <a:gridCol w="2710542">
                  <a:extLst>
                    <a:ext uri="{9D8B030D-6E8A-4147-A177-3AD203B41FA5}">
                      <a16:colId xmlns:a16="http://schemas.microsoft.com/office/drawing/2014/main" val="20002"/>
                    </a:ext>
                  </a:extLst>
                </a:gridCol>
              </a:tblGrid>
              <a:tr h="951207">
                <a:tc>
                  <a:txBody>
                    <a:bodyPr/>
                    <a:lstStyle/>
                    <a:p>
                      <a:pPr algn="ctr"/>
                      <a:r>
                        <a:rPr lang="en-GB" sz="1200" b="1" dirty="0" smtClean="0"/>
                        <a:t>Percentage yield is comparing the</a:t>
                      </a:r>
                      <a:r>
                        <a:rPr lang="en-GB" sz="1200" b="1" baseline="0" dirty="0" smtClean="0"/>
                        <a:t> amount of product obtained as a percentage of the maximum theoretical amount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 Yield = </a:t>
                      </a:r>
                      <a:r>
                        <a:rPr lang="en-GB" sz="1200" b="1" i="1" u="sng" dirty="0" smtClean="0">
                          <a:solidFill>
                            <a:schemeClr val="accent2">
                              <a:lumMod val="75000"/>
                            </a:schemeClr>
                          </a:solidFill>
                        </a:rPr>
                        <a:t>Mass of product made </a:t>
                      </a:r>
                      <a:r>
                        <a:rPr lang="en-GB" sz="1200" b="1" i="1" u="none" dirty="0" smtClean="0">
                          <a:solidFill>
                            <a:schemeClr val="accent2">
                              <a:lumMod val="75000"/>
                            </a:schemeClr>
                          </a:solidFill>
                        </a:rPr>
                        <a:t>x 100</a:t>
                      </a:r>
                    </a:p>
                    <a:p>
                      <a:pPr algn="ctr"/>
                      <a:r>
                        <a:rPr lang="en-GB" sz="1200" b="1" i="1" u="none" dirty="0" smtClean="0">
                          <a:solidFill>
                            <a:schemeClr val="accent2">
                              <a:lumMod val="75000"/>
                            </a:schemeClr>
                          </a:solidFill>
                        </a:rPr>
                        <a:t>      Max. theoretical mass</a:t>
                      </a:r>
                      <a:endParaRPr lang="en-GB" sz="1200" b="1" i="1" u="none" dirty="0">
                        <a:solidFill>
                          <a:schemeClr val="accent2">
                            <a:lumMod val="75000"/>
                          </a:schemeClr>
                        </a:solidFill>
                      </a:endParaRPr>
                    </a:p>
                  </a:txBody>
                  <a:tcPr anchor="ctr"/>
                </a:tc>
                <a:tc>
                  <a:txBody>
                    <a:bodyPr/>
                    <a:lstStyle/>
                    <a:p>
                      <a:pPr algn="ctr"/>
                      <a:r>
                        <a:rPr lang="en-GB" sz="1200" b="1" dirty="0" smtClean="0">
                          <a:solidFill>
                            <a:schemeClr val="tx1"/>
                          </a:solidFill>
                          <a:latin typeface="+mn-lt"/>
                        </a:rPr>
                        <a:t>A piece of sodium metal is heated in chlorine gas.  A maximum theoretical mass of 10g for sodium chloride was calculated, but the actual yield was only 8g. </a:t>
                      </a:r>
                    </a:p>
                    <a:p>
                      <a:pPr algn="ctr"/>
                      <a:r>
                        <a:rPr lang="en-GB" sz="1200" b="1" i="1" dirty="0" smtClean="0">
                          <a:solidFill>
                            <a:schemeClr val="tx1"/>
                          </a:solidFill>
                          <a:latin typeface="+mn-lt"/>
                        </a:rPr>
                        <a:t>Calculate the percentage yield. </a:t>
                      </a:r>
                    </a:p>
                    <a:p>
                      <a:pPr algn="ctr"/>
                      <a:r>
                        <a:rPr lang="en-GB" sz="1200" b="1" dirty="0" smtClean="0">
                          <a:solidFill>
                            <a:schemeClr val="tx1"/>
                          </a:solidFill>
                        </a:rPr>
                        <a:t>                                          </a:t>
                      </a:r>
                    </a:p>
                    <a:p>
                      <a:pPr algn="ctr"/>
                      <a:r>
                        <a:rPr lang="en-GB" sz="1200" b="1" dirty="0" smtClean="0">
                          <a:solidFill>
                            <a:schemeClr val="tx1"/>
                          </a:solidFill>
                          <a:latin typeface="+mn-lt"/>
                        </a:rPr>
                        <a:t>P</a:t>
                      </a:r>
                      <a:r>
                        <a:rPr lang="en-GB" sz="1200" b="1" dirty="0" smtClean="0">
                          <a:solidFill>
                            <a:schemeClr val="tx1"/>
                          </a:solidFill>
                        </a:rPr>
                        <a:t>ercentage </a:t>
                      </a:r>
                      <a:r>
                        <a:rPr lang="en-GB" sz="1200" b="1" dirty="0" smtClean="0">
                          <a:solidFill>
                            <a:schemeClr val="tx1"/>
                          </a:solidFill>
                          <a:latin typeface="+mn-lt"/>
                        </a:rPr>
                        <a:t>yield = 8/10 x 100</a:t>
                      </a:r>
                      <a:r>
                        <a:rPr lang="en-GB" sz="1200" b="1" baseline="0" dirty="0" smtClean="0">
                          <a:solidFill>
                            <a:schemeClr val="tx1"/>
                          </a:solidFill>
                          <a:latin typeface="+mn-lt"/>
                        </a:rPr>
                        <a:t> =80%</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6" name="Table 15"/>
          <p:cNvGraphicFramePr>
            <a:graphicFrameLocks noGrp="1"/>
          </p:cNvGraphicFramePr>
          <p:nvPr>
            <p:extLst/>
          </p:nvPr>
        </p:nvGraphicFramePr>
        <p:xfrm>
          <a:off x="69875" y="4312106"/>
          <a:ext cx="5189768" cy="1737360"/>
        </p:xfrm>
        <a:graphic>
          <a:graphicData uri="http://schemas.openxmlformats.org/drawingml/2006/table">
            <a:tbl>
              <a:tblPr firstRow="1" bandRow="1">
                <a:tableStyleId>{5940675A-B579-460E-94D1-54222C63F5DA}</a:tableStyleId>
              </a:tblPr>
              <a:tblGrid>
                <a:gridCol w="5189768">
                  <a:extLst>
                    <a:ext uri="{9D8B030D-6E8A-4147-A177-3AD203B41FA5}">
                      <a16:colId xmlns:a16="http://schemas.microsoft.com/office/drawing/2014/main" val="20000"/>
                    </a:ext>
                  </a:extLst>
                </a:gridCol>
              </a:tblGrid>
              <a:tr h="1509480">
                <a:tc>
                  <a:txBody>
                    <a:bodyPr/>
                    <a:lstStyle/>
                    <a:p>
                      <a:pPr algn="ctr"/>
                      <a:r>
                        <a:rPr lang="en-GB" sz="1200" b="1" dirty="0" smtClean="0">
                          <a:solidFill>
                            <a:schemeClr val="tx1"/>
                          </a:solidFill>
                          <a:latin typeface="+mn-lt"/>
                        </a:rPr>
                        <a:t>HT</a:t>
                      </a:r>
                      <a:r>
                        <a:rPr lang="en-GB" sz="1200" b="1" baseline="0" dirty="0" smtClean="0">
                          <a:solidFill>
                            <a:schemeClr val="tx1"/>
                          </a:solidFill>
                          <a:latin typeface="+mn-lt"/>
                        </a:rPr>
                        <a:t> only</a:t>
                      </a:r>
                      <a:r>
                        <a:rPr lang="en-GB" sz="1200" b="1" dirty="0" smtClean="0">
                          <a:solidFill>
                            <a:schemeClr val="tx1"/>
                          </a:solidFill>
                          <a:latin typeface="+mn-lt"/>
                        </a:rPr>
                        <a:t>:</a:t>
                      </a:r>
                    </a:p>
                    <a:p>
                      <a:r>
                        <a:rPr lang="en-GB" sz="1200" b="1" dirty="0" smtClean="0">
                          <a:solidFill>
                            <a:schemeClr val="tx1"/>
                          </a:solidFill>
                          <a:latin typeface="+mn-lt"/>
                        </a:rPr>
                        <a:t>200g of calcium carbonate is heated.  It decomposes to make calcium oxide and carbon dioxide.  </a:t>
                      </a:r>
                      <a:r>
                        <a:rPr lang="en-GB" sz="1200" b="1" i="1" dirty="0" smtClean="0">
                          <a:solidFill>
                            <a:schemeClr val="tx1"/>
                          </a:solidFill>
                          <a:latin typeface="+mn-lt"/>
                        </a:rPr>
                        <a:t>Calculate the theoretical mass of calcium oxide made.</a:t>
                      </a:r>
                    </a:p>
                    <a:p>
                      <a:r>
                        <a:rPr lang="en-GB" sz="1200" b="1" dirty="0" smtClean="0">
                          <a:solidFill>
                            <a:schemeClr val="tx1"/>
                          </a:solidFill>
                        </a:rPr>
                        <a:t>                                          </a:t>
                      </a:r>
                    </a:p>
                    <a:p>
                      <a:pPr algn="l"/>
                      <a:r>
                        <a:rPr lang="en-GB" sz="1200" b="1" dirty="0" smtClean="0">
                          <a:solidFill>
                            <a:schemeClr val="tx1"/>
                          </a:solidFill>
                          <a:latin typeface="+mn-lt"/>
                        </a:rPr>
                        <a:t>                  CaCO</a:t>
                      </a:r>
                      <a:r>
                        <a:rPr lang="en-GB" sz="1200" b="1" baseline="-25000" dirty="0" smtClean="0">
                          <a:solidFill>
                            <a:schemeClr val="tx1"/>
                          </a:solidFill>
                          <a:latin typeface="+mn-lt"/>
                        </a:rPr>
                        <a:t>3</a:t>
                      </a:r>
                      <a:r>
                        <a:rPr lang="en-GB" sz="1200" b="1" dirty="0" smtClean="0">
                          <a:solidFill>
                            <a:schemeClr val="tx1"/>
                          </a:solidFill>
                          <a:latin typeface="+mn-lt"/>
                        </a:rPr>
                        <a:t> </a:t>
                      </a:r>
                      <a:r>
                        <a:rPr lang="en-GB" sz="1200" b="1" dirty="0" smtClean="0">
                          <a:solidFill>
                            <a:schemeClr val="tx1"/>
                          </a:solidFill>
                          <a:latin typeface="+mn-lt"/>
                          <a:sym typeface="Wingdings" panose="05000000000000000000" pitchFamily="2" charset="2"/>
                        </a:rPr>
                        <a:t> </a:t>
                      </a:r>
                      <a:r>
                        <a:rPr lang="en-GB" sz="1200" b="1" dirty="0" err="1" smtClean="0">
                          <a:solidFill>
                            <a:schemeClr val="tx1"/>
                          </a:solidFill>
                          <a:latin typeface="+mn-lt"/>
                          <a:sym typeface="Wingdings" panose="05000000000000000000" pitchFamily="2" charset="2"/>
                        </a:rPr>
                        <a:t>CaO</a:t>
                      </a:r>
                      <a:r>
                        <a:rPr lang="en-GB" sz="1200" b="1" dirty="0" smtClean="0">
                          <a:solidFill>
                            <a:schemeClr val="tx1"/>
                          </a:solidFill>
                          <a:latin typeface="+mn-lt"/>
                          <a:sym typeface="Wingdings" panose="05000000000000000000" pitchFamily="2" charset="2"/>
                        </a:rPr>
                        <a:t> + CO</a:t>
                      </a:r>
                      <a:r>
                        <a:rPr lang="en-GB" sz="1200" b="1" baseline="-25000" dirty="0" smtClean="0">
                          <a:solidFill>
                            <a:schemeClr val="tx1"/>
                          </a:solidFill>
                          <a:latin typeface="+mn-lt"/>
                          <a:sym typeface="Wingdings" panose="05000000000000000000" pitchFamily="2" charset="2"/>
                        </a:rPr>
                        <a:t>2</a:t>
                      </a:r>
                      <a:endParaRPr lang="en-GB" sz="1200" b="1" baseline="-25000" dirty="0" smtClean="0">
                        <a:solidFill>
                          <a:schemeClr val="tx1"/>
                        </a:solidFill>
                        <a:latin typeface="+mn-lt"/>
                      </a:endParaRPr>
                    </a:p>
                    <a:p>
                      <a:pPr algn="l"/>
                      <a:r>
                        <a:rPr lang="en-GB" sz="1200" b="1" dirty="0" smtClean="0">
                          <a:solidFill>
                            <a:schemeClr val="tx1"/>
                          </a:solidFill>
                          <a:latin typeface="+mn-lt"/>
                        </a:rPr>
                        <a:t>M</a:t>
                      </a:r>
                      <a:r>
                        <a:rPr lang="en-GB" sz="1200" b="1" baseline="-25000" dirty="0" smtClean="0">
                          <a:solidFill>
                            <a:schemeClr val="tx1"/>
                          </a:solidFill>
                          <a:latin typeface="+mn-lt"/>
                        </a:rPr>
                        <a:t>r</a:t>
                      </a:r>
                      <a:r>
                        <a:rPr lang="en-GB" sz="1200" b="1" dirty="0" smtClean="0">
                          <a:solidFill>
                            <a:schemeClr val="tx1"/>
                          </a:solidFill>
                          <a:latin typeface="+mn-lt"/>
                        </a:rPr>
                        <a:t> of  CaCO</a:t>
                      </a:r>
                      <a:r>
                        <a:rPr lang="en-GB" sz="1200" b="1" baseline="-25000" dirty="0" smtClean="0">
                          <a:solidFill>
                            <a:schemeClr val="tx1"/>
                          </a:solidFill>
                          <a:latin typeface="+mn-lt"/>
                        </a:rPr>
                        <a:t>3</a:t>
                      </a:r>
                      <a:r>
                        <a:rPr lang="en-GB" sz="1200" b="1" dirty="0" smtClean="0">
                          <a:solidFill>
                            <a:schemeClr val="tx1"/>
                          </a:solidFill>
                          <a:latin typeface="+mn-lt"/>
                        </a:rPr>
                        <a:t> = 40 + 12 + (16x3) = 100</a:t>
                      </a:r>
                    </a:p>
                    <a:p>
                      <a:pPr algn="l"/>
                      <a:r>
                        <a:rPr lang="en-GB" sz="1200" b="1" dirty="0" smtClean="0">
                          <a:solidFill>
                            <a:schemeClr val="tx1"/>
                          </a:solidFill>
                          <a:latin typeface="+mn-lt"/>
                        </a:rPr>
                        <a:t>M</a:t>
                      </a:r>
                      <a:r>
                        <a:rPr lang="en-GB" sz="1200" b="1" baseline="-25000" dirty="0" smtClean="0">
                          <a:solidFill>
                            <a:schemeClr val="tx1"/>
                          </a:solidFill>
                          <a:latin typeface="+mn-lt"/>
                        </a:rPr>
                        <a:t>r</a:t>
                      </a:r>
                      <a:r>
                        <a:rPr lang="en-GB" sz="1200" b="1" dirty="0" smtClean="0">
                          <a:solidFill>
                            <a:schemeClr val="tx1"/>
                          </a:solidFill>
                          <a:latin typeface="+mn-lt"/>
                        </a:rPr>
                        <a:t> of </a:t>
                      </a:r>
                      <a:r>
                        <a:rPr lang="en-GB" sz="1200" b="1" dirty="0" err="1" smtClean="0">
                          <a:solidFill>
                            <a:schemeClr val="tx1"/>
                          </a:solidFill>
                          <a:latin typeface="+mn-lt"/>
                        </a:rPr>
                        <a:t>CaO</a:t>
                      </a:r>
                      <a:r>
                        <a:rPr lang="en-GB" sz="1200" b="1" dirty="0" smtClean="0">
                          <a:solidFill>
                            <a:schemeClr val="tx1"/>
                          </a:solidFill>
                          <a:latin typeface="+mn-lt"/>
                        </a:rPr>
                        <a:t>      = 40 + 16 = 56</a:t>
                      </a:r>
                    </a:p>
                    <a:p>
                      <a:r>
                        <a:rPr lang="en-GB" sz="1200" b="1" dirty="0" smtClean="0">
                          <a:solidFill>
                            <a:schemeClr val="tx1"/>
                          </a:solidFill>
                          <a:latin typeface="+mn-lt"/>
                        </a:rPr>
                        <a:t>100g of CaCO</a:t>
                      </a:r>
                      <a:r>
                        <a:rPr lang="en-GB" sz="1200" b="1" baseline="-25000" dirty="0" smtClean="0">
                          <a:solidFill>
                            <a:schemeClr val="tx1"/>
                          </a:solidFill>
                          <a:latin typeface="+mn-lt"/>
                        </a:rPr>
                        <a:t>3</a:t>
                      </a:r>
                      <a:r>
                        <a:rPr lang="en-GB" sz="1200" b="1" dirty="0" smtClean="0">
                          <a:solidFill>
                            <a:schemeClr val="tx1"/>
                          </a:solidFill>
                          <a:latin typeface="+mn-lt"/>
                        </a:rPr>
                        <a:t> would make 56 g of </a:t>
                      </a:r>
                      <a:r>
                        <a:rPr lang="en-GB" sz="1200" b="1" dirty="0" err="1" smtClean="0">
                          <a:solidFill>
                            <a:schemeClr val="tx1"/>
                          </a:solidFill>
                          <a:latin typeface="+mn-lt"/>
                        </a:rPr>
                        <a:t>CaO</a:t>
                      </a:r>
                      <a:endParaRPr lang="en-GB" sz="1200" b="1" dirty="0" smtClean="0">
                        <a:solidFill>
                          <a:schemeClr val="tx1"/>
                        </a:solidFill>
                        <a:latin typeface="+mn-lt"/>
                      </a:endParaRPr>
                    </a:p>
                    <a:p>
                      <a:r>
                        <a:rPr lang="en-GB" sz="1200" b="1" dirty="0" smtClean="0">
                          <a:solidFill>
                            <a:schemeClr val="tx1"/>
                          </a:solidFill>
                          <a:latin typeface="+mn-lt"/>
                        </a:rPr>
                        <a:t>So 200g would make 112g</a:t>
                      </a:r>
                    </a:p>
                  </a:txBody>
                  <a:tcPr anchor="ctr"/>
                </a:tc>
                <a:extLst>
                  <a:ext uri="{0D108BD9-81ED-4DB2-BD59-A6C34878D82A}">
                    <a16:rowId xmlns:a16="http://schemas.microsoft.com/office/drawing/2014/main" val="10000"/>
                  </a:ext>
                </a:extLst>
              </a:tr>
            </a:tbl>
          </a:graphicData>
        </a:graphic>
      </p:graphicFrame>
      <p:graphicFrame>
        <p:nvGraphicFramePr>
          <p:cNvPr id="18" name="Table 17"/>
          <p:cNvGraphicFramePr>
            <a:graphicFrameLocks noGrp="1"/>
          </p:cNvGraphicFramePr>
          <p:nvPr>
            <p:extLst/>
          </p:nvPr>
        </p:nvGraphicFramePr>
        <p:xfrm>
          <a:off x="902194" y="35462"/>
          <a:ext cx="9569424" cy="951207"/>
        </p:xfrm>
        <a:graphic>
          <a:graphicData uri="http://schemas.openxmlformats.org/drawingml/2006/table">
            <a:tbl>
              <a:tblPr firstRow="1" bandRow="1">
                <a:tableStyleId>{5940675A-B579-460E-94D1-54222C63F5DA}</a:tableStyleId>
              </a:tblPr>
              <a:tblGrid>
                <a:gridCol w="1834649">
                  <a:extLst>
                    <a:ext uri="{9D8B030D-6E8A-4147-A177-3AD203B41FA5}">
                      <a16:colId xmlns:a16="http://schemas.microsoft.com/office/drawing/2014/main" val="20000"/>
                    </a:ext>
                  </a:extLst>
                </a:gridCol>
                <a:gridCol w="5524975">
                  <a:extLst>
                    <a:ext uri="{9D8B030D-6E8A-4147-A177-3AD203B41FA5}">
                      <a16:colId xmlns:a16="http://schemas.microsoft.com/office/drawing/2014/main" val="20001"/>
                    </a:ext>
                  </a:extLst>
                </a:gridCol>
                <a:gridCol w="2209800">
                  <a:extLst>
                    <a:ext uri="{9D8B030D-6E8A-4147-A177-3AD203B41FA5}">
                      <a16:colId xmlns:a16="http://schemas.microsoft.com/office/drawing/2014/main" val="20002"/>
                    </a:ext>
                  </a:extLst>
                </a:gridCol>
              </a:tblGrid>
              <a:tr h="951207">
                <a:tc>
                  <a:txBody>
                    <a:bodyPr/>
                    <a:lstStyle/>
                    <a:p>
                      <a:pPr algn="ctr"/>
                      <a:r>
                        <a:rPr lang="en-GB" sz="1200" b="1" dirty="0" smtClean="0"/>
                        <a:t>A measure of the amount of starting materials that end up as useful products</a:t>
                      </a:r>
                      <a:endParaRPr lang="en-GB" sz="1200" b="1" dirty="0"/>
                    </a:p>
                  </a:txBody>
                  <a:tcPr anchor="ctr">
                    <a:solidFill>
                      <a:schemeClr val="accent2">
                        <a:lumMod val="20000"/>
                        <a:lumOff val="80000"/>
                      </a:schemeClr>
                    </a:solidFill>
                  </a:tcPr>
                </a:tc>
                <a:tc>
                  <a:txBody>
                    <a:bodyPr/>
                    <a:lstStyle/>
                    <a:p>
                      <a:r>
                        <a:rPr lang="en-GB" sz="1200" b="1" u="none" dirty="0" smtClean="0">
                          <a:solidFill>
                            <a:schemeClr val="accent2">
                              <a:lumMod val="75000"/>
                            </a:schemeClr>
                          </a:solidFill>
                        </a:rPr>
                        <a:t>Atom economy = </a:t>
                      </a:r>
                      <a:r>
                        <a:rPr lang="en-GB" sz="1200" b="1" u="sng" dirty="0" smtClean="0">
                          <a:solidFill>
                            <a:schemeClr val="accent2">
                              <a:lumMod val="75000"/>
                            </a:schemeClr>
                          </a:solidFill>
                        </a:rPr>
                        <a:t>Relative formula mass of desired product from equation   </a:t>
                      </a:r>
                      <a:r>
                        <a:rPr lang="en-GB" sz="1200" b="1" dirty="0" smtClean="0">
                          <a:solidFill>
                            <a:schemeClr val="accent2">
                              <a:lumMod val="75000"/>
                            </a:schemeClr>
                          </a:solidFill>
                        </a:rPr>
                        <a:t>   x   100</a:t>
                      </a:r>
                    </a:p>
                    <a:p>
                      <a:r>
                        <a:rPr lang="en-GB" sz="1200" b="1" dirty="0" smtClean="0">
                          <a:solidFill>
                            <a:schemeClr val="accent2">
                              <a:lumMod val="75000"/>
                            </a:schemeClr>
                          </a:solidFill>
                        </a:rPr>
                        <a:t>                             Sum of relative formula mass of all reactants from equation</a:t>
                      </a:r>
                    </a:p>
                    <a:p>
                      <a:pPr algn="ctr"/>
                      <a:endParaRPr lang="en-GB" sz="1200" b="1" i="1" dirty="0">
                        <a:solidFill>
                          <a:schemeClr val="accent2">
                            <a:lumMod val="75000"/>
                          </a:schemeClr>
                        </a:solidFill>
                      </a:endParaRPr>
                    </a:p>
                  </a:txBody>
                  <a:tcPr anchor="ctr"/>
                </a:tc>
                <a:tc>
                  <a:txBody>
                    <a:bodyPr/>
                    <a:lstStyle/>
                    <a:p>
                      <a:pPr algn="ctr"/>
                      <a:r>
                        <a:rPr lang="en-GB" sz="1200" b="1" dirty="0" smtClean="0"/>
                        <a:t>High</a:t>
                      </a:r>
                      <a:r>
                        <a:rPr lang="en-GB" sz="1200" b="1" baseline="0" dirty="0" smtClean="0"/>
                        <a:t> atom economy is important or sustainable development and economic reasons</a:t>
                      </a:r>
                      <a:endParaRPr lang="en-GB" sz="1200" b="1" dirty="0"/>
                    </a:p>
                  </a:txBody>
                  <a:tcPr anchor="ctr"/>
                </a:tc>
                <a:extLst>
                  <a:ext uri="{0D108BD9-81ED-4DB2-BD59-A6C34878D82A}">
                    <a16:rowId xmlns:a16="http://schemas.microsoft.com/office/drawing/2014/main" val="10000"/>
                  </a:ext>
                </a:extLst>
              </a:tr>
            </a:tbl>
          </a:graphicData>
        </a:graphic>
      </p:graphicFrame>
      <p:graphicFrame>
        <p:nvGraphicFramePr>
          <p:cNvPr id="19" name="Table 18"/>
          <p:cNvGraphicFramePr>
            <a:graphicFrameLocks noGrp="1"/>
          </p:cNvGraphicFramePr>
          <p:nvPr>
            <p:extLst/>
          </p:nvPr>
        </p:nvGraphicFramePr>
        <p:xfrm>
          <a:off x="75385" y="1214490"/>
          <a:ext cx="3400854" cy="2834640"/>
        </p:xfrm>
        <a:graphic>
          <a:graphicData uri="http://schemas.openxmlformats.org/drawingml/2006/table">
            <a:tbl>
              <a:tblPr firstRow="1" bandRow="1">
                <a:tableStyleId>{5940675A-B579-460E-94D1-54222C63F5DA}</a:tableStyleId>
              </a:tblPr>
              <a:tblGrid>
                <a:gridCol w="3400854">
                  <a:extLst>
                    <a:ext uri="{9D8B030D-6E8A-4147-A177-3AD203B41FA5}">
                      <a16:colId xmlns:a16="http://schemas.microsoft.com/office/drawing/2014/main" val="20000"/>
                    </a:ext>
                  </a:extLst>
                </a:gridCol>
              </a:tblGrid>
              <a:tr h="2175486">
                <a:tc>
                  <a:txBody>
                    <a:bodyPr/>
                    <a:lstStyle/>
                    <a:p>
                      <a:pPr algn="ctr"/>
                      <a:r>
                        <a:rPr lang="en-GB" sz="1200" b="1" dirty="0" smtClean="0"/>
                        <a:t>Calculate the atom economy for making hydrogen by reacting zinc with hydrochloric acid: </a:t>
                      </a:r>
                    </a:p>
                    <a:p>
                      <a:endParaRPr lang="en-GB" sz="1200" b="1" dirty="0" smtClean="0"/>
                    </a:p>
                    <a:p>
                      <a:pPr algn="ctr"/>
                      <a:r>
                        <a:rPr lang="en-GB" sz="1200" b="1" dirty="0" smtClean="0"/>
                        <a:t>Zn + 2HCl → ZnCl</a:t>
                      </a:r>
                      <a:r>
                        <a:rPr lang="en-GB" sz="1200" b="1" baseline="-25000" dirty="0" smtClean="0"/>
                        <a:t>2</a:t>
                      </a:r>
                      <a:r>
                        <a:rPr lang="en-GB" sz="1200" b="1" dirty="0" smtClean="0"/>
                        <a:t> + H</a:t>
                      </a:r>
                      <a:r>
                        <a:rPr lang="en-GB" sz="1200" b="1" baseline="-25000" dirty="0" smtClean="0"/>
                        <a:t>2</a:t>
                      </a:r>
                    </a:p>
                    <a:p>
                      <a:pPr algn="ctr"/>
                      <a:endParaRPr lang="en-GB" sz="1200" b="1" dirty="0" smtClean="0"/>
                    </a:p>
                    <a:p>
                      <a:r>
                        <a:rPr lang="en-GB" sz="1200" b="1" dirty="0" smtClean="0"/>
                        <a:t>M</a:t>
                      </a:r>
                      <a:r>
                        <a:rPr lang="en-GB" sz="1200" b="1" baseline="-25000" dirty="0" smtClean="0"/>
                        <a:t>r</a:t>
                      </a:r>
                      <a:r>
                        <a:rPr lang="en-GB" sz="1200" b="1" dirty="0" smtClean="0"/>
                        <a:t> of H</a:t>
                      </a:r>
                      <a:r>
                        <a:rPr lang="en-GB" sz="1200" b="1" baseline="-25000" dirty="0" smtClean="0"/>
                        <a:t>2       </a:t>
                      </a:r>
                      <a:r>
                        <a:rPr lang="en-GB" sz="1200" b="1" dirty="0" smtClean="0"/>
                        <a:t> = 1 + 1 = 2</a:t>
                      </a:r>
                    </a:p>
                    <a:p>
                      <a:r>
                        <a:rPr lang="en-GB" sz="1200" b="1" dirty="0" smtClean="0"/>
                        <a:t>M</a:t>
                      </a:r>
                      <a:r>
                        <a:rPr lang="en-GB" sz="1200" b="1" baseline="-25000" dirty="0" smtClean="0"/>
                        <a:t>r</a:t>
                      </a:r>
                      <a:r>
                        <a:rPr lang="en-GB" sz="1200" b="1" dirty="0" smtClean="0"/>
                        <a:t> of Zn</a:t>
                      </a:r>
                      <a:r>
                        <a:rPr lang="en-GB" sz="1200" b="1" baseline="0" dirty="0" smtClean="0"/>
                        <a:t> + 2HCl</a:t>
                      </a:r>
                      <a:r>
                        <a:rPr lang="en-GB" sz="1200" b="1" dirty="0" smtClean="0"/>
                        <a:t> = 65 + 1 + 1 + 35.5 + 35.5 =</a:t>
                      </a:r>
                      <a:r>
                        <a:rPr lang="en-GB" sz="1200" b="1" baseline="0" dirty="0" smtClean="0"/>
                        <a:t> 138</a:t>
                      </a:r>
                    </a:p>
                    <a:p>
                      <a:endParaRPr lang="en-GB" sz="1200" b="1" baseline="0" dirty="0" smtClean="0"/>
                    </a:p>
                    <a:p>
                      <a:endParaRPr lang="en-GB" sz="1200" b="1" dirty="0" smtClean="0"/>
                    </a:p>
                    <a:p>
                      <a:r>
                        <a:rPr lang="en-GB" sz="1200" b="1" dirty="0" smtClean="0"/>
                        <a:t>Atom economy = </a:t>
                      </a:r>
                      <a:r>
                        <a:rPr lang="en-GB" sz="1200" b="1" baseline="30000" dirty="0" smtClean="0"/>
                        <a:t>2</a:t>
                      </a:r>
                      <a:r>
                        <a:rPr lang="en-GB" sz="1200" b="1" dirty="0" smtClean="0"/>
                        <a:t>∕</a:t>
                      </a:r>
                      <a:r>
                        <a:rPr lang="en-GB" sz="1200" b="1" baseline="-25000" dirty="0" smtClean="0"/>
                        <a:t>138 </a:t>
                      </a:r>
                      <a:r>
                        <a:rPr lang="en-GB" sz="1200" b="1" dirty="0" smtClean="0"/>
                        <a:t> × 100 </a:t>
                      </a:r>
                    </a:p>
                    <a:p>
                      <a:r>
                        <a:rPr lang="en-GB" sz="1200" b="1" dirty="0" smtClean="0"/>
                        <a:t>                             = </a:t>
                      </a:r>
                      <a:r>
                        <a:rPr lang="en-GB" sz="1200" b="1" baseline="30000" dirty="0" smtClean="0"/>
                        <a:t>2</a:t>
                      </a:r>
                      <a:r>
                        <a:rPr lang="en-GB" sz="1200" b="1" dirty="0" smtClean="0"/>
                        <a:t>∕</a:t>
                      </a:r>
                      <a:r>
                        <a:rPr lang="en-GB" sz="1200" b="1" baseline="-25000" dirty="0" smtClean="0"/>
                        <a:t>138</a:t>
                      </a:r>
                      <a:r>
                        <a:rPr lang="en-GB" sz="1200" b="1" dirty="0" smtClean="0"/>
                        <a:t> × 100  = 1.45%</a:t>
                      </a:r>
                    </a:p>
                    <a:p>
                      <a:endParaRPr lang="en-GB" sz="1200" b="1" i="0" dirty="0" smtClean="0">
                        <a:effectLst/>
                      </a:endParaRPr>
                    </a:p>
                    <a:p>
                      <a:endParaRPr lang="en-GB" sz="1200" b="1" i="0" dirty="0" smtClean="0">
                        <a:effectLst/>
                      </a:endParaRPr>
                    </a:p>
                    <a:p>
                      <a:r>
                        <a:rPr lang="en-GB" sz="1200" b="1" dirty="0" smtClean="0"/>
                        <a:t>This method is unlikely to be chosen as it has a low atom economy.</a:t>
                      </a:r>
                      <a:endParaRPr lang="en-GB" sz="1200" b="1" i="0" dirty="0">
                        <a:effectLst/>
                      </a:endParaRPr>
                    </a:p>
                  </a:txBody>
                  <a:tcPr anchor="ctr"/>
                </a:tc>
                <a:extLst>
                  <a:ext uri="{0D108BD9-81ED-4DB2-BD59-A6C34878D82A}">
                    <a16:rowId xmlns:a16="http://schemas.microsoft.com/office/drawing/2014/main" val="10000"/>
                  </a:ext>
                </a:extLst>
              </a:tr>
            </a:tbl>
          </a:graphicData>
        </a:graphic>
      </p:graphicFrame>
      <p:cxnSp>
        <p:nvCxnSpPr>
          <p:cNvPr id="3" name="Straight Arrow Connector 2"/>
          <p:cNvCxnSpPr>
            <a:endCxn id="9" idx="1"/>
          </p:cNvCxnSpPr>
          <p:nvPr/>
        </p:nvCxnSpPr>
        <p:spPr>
          <a:xfrm flipH="1">
            <a:off x="5915839" y="4120058"/>
            <a:ext cx="8711" cy="40081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p:cNvCxnSpPr>
            <a:stCxn id="9" idx="3"/>
          </p:cNvCxnSpPr>
          <p:nvPr/>
        </p:nvCxnSpPr>
        <p:spPr>
          <a:xfrm flipH="1">
            <a:off x="5578050" y="6049466"/>
            <a:ext cx="337789" cy="1374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819525" y="7570404"/>
            <a:ext cx="9525" cy="14551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endCxn id="16" idx="3"/>
          </p:cNvCxnSpPr>
          <p:nvPr/>
        </p:nvCxnSpPr>
        <p:spPr>
          <a:xfrm flipH="1" flipV="1">
            <a:off x="5259643" y="5180786"/>
            <a:ext cx="421754" cy="2286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67" name="Straight Arrow Connector 266"/>
          <p:cNvCxnSpPr>
            <a:stCxn id="4" idx="0"/>
          </p:cNvCxnSpPr>
          <p:nvPr/>
        </p:nvCxnSpPr>
        <p:spPr>
          <a:xfrm flipV="1">
            <a:off x="5385299" y="3077072"/>
            <a:ext cx="192751" cy="11965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5" name="Straight Arrow Connector 274"/>
          <p:cNvCxnSpPr>
            <a:stCxn id="4" idx="1"/>
          </p:cNvCxnSpPr>
          <p:nvPr/>
        </p:nvCxnSpPr>
        <p:spPr>
          <a:xfrm flipH="1" flipV="1">
            <a:off x="4095271" y="3429000"/>
            <a:ext cx="191534" cy="22939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8" name="Straight Arrow Connector 277"/>
          <p:cNvCxnSpPr>
            <a:stCxn id="10" idx="1"/>
          </p:cNvCxnSpPr>
          <p:nvPr/>
        </p:nvCxnSpPr>
        <p:spPr>
          <a:xfrm flipH="1" flipV="1">
            <a:off x="3829050" y="986669"/>
            <a:ext cx="37288" cy="61267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80" name="Straight Arrow Connector 279"/>
          <p:cNvCxnSpPr>
            <a:stCxn id="10" idx="2"/>
          </p:cNvCxnSpPr>
          <p:nvPr/>
        </p:nvCxnSpPr>
        <p:spPr>
          <a:xfrm flipH="1" flipV="1">
            <a:off x="3476239" y="2724150"/>
            <a:ext cx="161167" cy="905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624551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676322" y="3667211"/>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775169" y="5780994"/>
            <a:ext cx="1012250" cy="422239"/>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Metal oxides</a:t>
            </a:r>
            <a:endParaRPr lang="en-GB" sz="1400" b="1" dirty="0">
              <a:solidFill>
                <a:schemeClr val="tx1"/>
              </a:solidFill>
            </a:endParaRPr>
          </a:p>
        </p:txBody>
      </p:sp>
      <p:cxnSp>
        <p:nvCxnSpPr>
          <p:cNvPr id="149" name="Straight Connector 148"/>
          <p:cNvCxnSpPr>
            <a:stCxn id="4" idx="2"/>
            <a:endCxn id="276" idx="0"/>
          </p:cNvCxnSpPr>
          <p:nvPr/>
        </p:nvCxnSpPr>
        <p:spPr>
          <a:xfrm flipH="1">
            <a:off x="6576433" y="4313542"/>
            <a:ext cx="10475" cy="7887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flipH="1">
            <a:off x="4892370" y="6203233"/>
            <a:ext cx="388924" cy="79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819024" y="439241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Reactivity of metals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1"/>
            <a:endCxn id="148" idx="0"/>
          </p:cNvCxnSpPr>
          <p:nvPr/>
        </p:nvCxnSpPr>
        <p:spPr>
          <a:xfrm flipH="1">
            <a:off x="5281294" y="4715580"/>
            <a:ext cx="537730" cy="10654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5828735" y="6244092"/>
          <a:ext cx="5064356"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Metals form positive ions when they react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reactivity of a metal</a:t>
                      </a:r>
                      <a:r>
                        <a:rPr lang="en-GB" sz="1200" b="1" i="1" baseline="0" dirty="0" smtClean="0">
                          <a:solidFill>
                            <a:schemeClr val="accent2">
                              <a:lumMod val="75000"/>
                            </a:schemeClr>
                          </a:solidFill>
                        </a:rPr>
                        <a:t> is related to its tendency to form positive ions</a:t>
                      </a:r>
                      <a:endParaRPr lang="en-GB" sz="1200" b="1" i="1" dirty="0">
                        <a:solidFill>
                          <a:schemeClr val="accent2">
                            <a:lumMod val="75000"/>
                          </a:schemeClr>
                        </a:solidFill>
                      </a:endParaRPr>
                    </a:p>
                  </a:txBody>
                  <a:tcPr anchor="ctr"/>
                </a:tc>
                <a:tc>
                  <a:txBody>
                    <a:bodyPr/>
                    <a:lstStyle/>
                    <a:p>
                      <a:pPr algn="l"/>
                      <a:r>
                        <a:rPr lang="en-GB" sz="1200" dirty="0" smtClean="0"/>
                        <a:t>The reactivity series arranges</a:t>
                      </a:r>
                      <a:r>
                        <a:rPr lang="en-GB" sz="1200" baseline="0" dirty="0" smtClean="0"/>
                        <a:t> metals in order of their reactivity (their tendency to form positive ions).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Carbon</a:t>
                      </a:r>
                      <a:r>
                        <a:rPr lang="en-GB" sz="1200" b="1" baseline="0" dirty="0" smtClean="0"/>
                        <a:t> and hydrogen</a:t>
                      </a:r>
                      <a:endParaRPr lang="en-GB" sz="1200" b="1" dirty="0"/>
                    </a:p>
                  </a:txBody>
                  <a:tcPr anchor="ctr">
                    <a:solidFill>
                      <a:schemeClr val="accent2">
                        <a:lumMod val="20000"/>
                        <a:lumOff val="80000"/>
                      </a:schemeClr>
                    </a:solidFill>
                  </a:tcPr>
                </a:tc>
                <a:tc>
                  <a:txBody>
                    <a:bodyPr/>
                    <a:lstStyle/>
                    <a:p>
                      <a:pPr algn="ctr"/>
                      <a:r>
                        <a:rPr lang="en-GB" sz="1200" b="1" i="1" u="sng" dirty="0" smtClean="0">
                          <a:solidFill>
                            <a:schemeClr val="accent2">
                              <a:lumMod val="75000"/>
                            </a:schemeClr>
                          </a:solidFill>
                        </a:rPr>
                        <a:t>Carbon</a:t>
                      </a:r>
                      <a:r>
                        <a:rPr lang="en-GB" sz="1200" b="1" i="1" dirty="0" smtClean="0">
                          <a:solidFill>
                            <a:schemeClr val="accent2">
                              <a:lumMod val="75000"/>
                            </a:schemeClr>
                          </a:solidFill>
                        </a:rPr>
                        <a:t> and </a:t>
                      </a:r>
                      <a:r>
                        <a:rPr lang="en-GB" sz="1200" b="1" i="1" u="sng" dirty="0" smtClean="0">
                          <a:solidFill>
                            <a:schemeClr val="accent2">
                              <a:lumMod val="75000"/>
                            </a:schemeClr>
                          </a:solidFill>
                        </a:rPr>
                        <a:t>hydrogen</a:t>
                      </a:r>
                      <a:r>
                        <a:rPr lang="en-GB" sz="1200" b="1" i="1" dirty="0" smtClean="0">
                          <a:solidFill>
                            <a:schemeClr val="accent2">
                              <a:lumMod val="75000"/>
                            </a:schemeClr>
                          </a:solidFill>
                        </a:rPr>
                        <a:t> are non-metals but are included in the reactivity series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These two non-metals are included in the reactivity series as they</a:t>
                      </a:r>
                      <a:r>
                        <a:rPr lang="en-US" sz="1200" baseline="0" dirty="0" smtClean="0"/>
                        <a:t> can be used to extract some metals from their ores, depending on their reactivity.</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Displacement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more reactive</a:t>
                      </a:r>
                      <a:r>
                        <a:rPr lang="en-GB" sz="1200" b="1" i="1" baseline="0" dirty="0" smtClean="0">
                          <a:solidFill>
                            <a:schemeClr val="accent2">
                              <a:lumMod val="75000"/>
                            </a:schemeClr>
                          </a:solidFill>
                        </a:rPr>
                        <a:t> metal can displace a less reactive metal from a compound.</a:t>
                      </a:r>
                      <a:endParaRPr lang="en-GB" sz="1200" b="1" i="1" dirty="0">
                        <a:solidFill>
                          <a:schemeClr val="accent2">
                            <a:lumMod val="75000"/>
                          </a:schemeClr>
                        </a:solidFill>
                      </a:endParaRPr>
                    </a:p>
                  </a:txBody>
                  <a:tcPr anchor="ctr"/>
                </a:tc>
                <a:tc>
                  <a:txBody>
                    <a:bodyPr/>
                    <a:lstStyle/>
                    <a:p>
                      <a:pPr algn="l"/>
                      <a:r>
                        <a:rPr lang="en-GB" sz="1200" dirty="0" smtClean="0"/>
                        <a:t>Silver nitrate + Sodium chloride </a:t>
                      </a:r>
                      <a:r>
                        <a:rPr lang="en-GB" sz="1200" dirty="0" smtClean="0">
                          <a:sym typeface="Wingdings" panose="05000000000000000000" pitchFamily="2" charset="2"/>
                        </a:rPr>
                        <a:t></a:t>
                      </a:r>
                    </a:p>
                    <a:p>
                      <a:pPr algn="l"/>
                      <a:endParaRPr lang="en-GB" sz="1200" dirty="0" smtClean="0">
                        <a:sym typeface="Wingdings" panose="05000000000000000000" pitchFamily="2" charset="2"/>
                      </a:endParaRPr>
                    </a:p>
                    <a:p>
                      <a:pPr algn="l"/>
                      <a:r>
                        <a:rPr lang="en-GB" sz="1200" dirty="0" smtClean="0">
                          <a:sym typeface="Wingdings" panose="05000000000000000000" pitchFamily="2" charset="2"/>
                        </a:rPr>
                        <a:t>Sodium</a:t>
                      </a:r>
                      <a:r>
                        <a:rPr lang="en-GB" sz="1200" baseline="0" dirty="0" smtClean="0">
                          <a:sym typeface="Wingdings" panose="05000000000000000000" pitchFamily="2" charset="2"/>
                        </a:rPr>
                        <a:t> nitrate + Silver chloride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5" name="Table 14"/>
          <p:cNvGraphicFramePr>
            <a:graphicFrameLocks noGrp="1"/>
          </p:cNvGraphicFramePr>
          <p:nvPr>
            <p:extLst/>
          </p:nvPr>
        </p:nvGraphicFramePr>
        <p:xfrm>
          <a:off x="132896" y="6988423"/>
          <a:ext cx="5578093" cy="2221327"/>
        </p:xfrm>
        <a:graphic>
          <a:graphicData uri="http://schemas.openxmlformats.org/drawingml/2006/table">
            <a:tbl>
              <a:tblPr firstRow="1" bandRow="1">
                <a:tableStyleId>{5940675A-B579-460E-94D1-54222C63F5DA}</a:tableStyleId>
              </a:tblPr>
              <a:tblGrid>
                <a:gridCol w="909095">
                  <a:extLst>
                    <a:ext uri="{9D8B030D-6E8A-4147-A177-3AD203B41FA5}">
                      <a16:colId xmlns:a16="http://schemas.microsoft.com/office/drawing/2014/main" val="20000"/>
                    </a:ext>
                  </a:extLst>
                </a:gridCol>
                <a:gridCol w="1765004">
                  <a:extLst>
                    <a:ext uri="{9D8B030D-6E8A-4147-A177-3AD203B41FA5}">
                      <a16:colId xmlns:a16="http://schemas.microsoft.com/office/drawing/2014/main" val="20001"/>
                    </a:ext>
                  </a:extLst>
                </a:gridCol>
                <a:gridCol w="2903994">
                  <a:extLst>
                    <a:ext uri="{9D8B030D-6E8A-4147-A177-3AD203B41FA5}">
                      <a16:colId xmlns:a16="http://schemas.microsoft.com/office/drawing/2014/main" val="20002"/>
                    </a:ext>
                  </a:extLst>
                </a:gridCol>
              </a:tblGrid>
              <a:tr h="570433">
                <a:tc>
                  <a:txBody>
                    <a:bodyPr/>
                    <a:lstStyle/>
                    <a:p>
                      <a:pPr algn="ctr"/>
                      <a:r>
                        <a:rPr lang="en-GB" sz="1200" b="1" dirty="0" smtClean="0"/>
                        <a:t>Metals and 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 react with oxygen to form metal oxides</a:t>
                      </a:r>
                      <a:endParaRPr lang="en-GB" sz="1200" b="1" i="1" dirty="0">
                        <a:solidFill>
                          <a:schemeClr val="accent2">
                            <a:lumMod val="75000"/>
                          </a:schemeClr>
                        </a:solidFill>
                      </a:endParaRPr>
                    </a:p>
                  </a:txBody>
                  <a:tcPr anchor="ctr"/>
                </a:tc>
                <a:tc>
                  <a:txBody>
                    <a:bodyPr/>
                    <a:lstStyle/>
                    <a:p>
                      <a:pPr algn="l"/>
                      <a:r>
                        <a:rPr lang="en-GB" sz="1200" b="1" dirty="0" smtClean="0"/>
                        <a:t>magnesium</a:t>
                      </a:r>
                      <a:r>
                        <a:rPr lang="en-GB" sz="1200" b="1" baseline="0" dirty="0" smtClean="0"/>
                        <a:t> + oxygen </a:t>
                      </a:r>
                      <a:r>
                        <a:rPr lang="en-GB" sz="1200" b="1" baseline="0" dirty="0" smtClean="0">
                          <a:sym typeface="Wingdings" panose="05000000000000000000" pitchFamily="2" charset="2"/>
                        </a:rPr>
                        <a:t> magnesium oxide</a:t>
                      </a:r>
                    </a:p>
                    <a:p>
                      <a:pPr algn="l"/>
                      <a:r>
                        <a:rPr lang="en-GB" sz="1200" i="1" baseline="0" dirty="0" smtClean="0">
                          <a:sym typeface="Wingdings" panose="05000000000000000000" pitchFamily="2" charset="2"/>
                        </a:rPr>
                        <a:t>       2Mg       +    O</a:t>
                      </a:r>
                      <a:r>
                        <a:rPr lang="en-GB" sz="1200" i="1" baseline="-25000" dirty="0" smtClean="0">
                          <a:sym typeface="Wingdings" panose="05000000000000000000" pitchFamily="2" charset="2"/>
                        </a:rPr>
                        <a:t>2</a:t>
                      </a:r>
                      <a:r>
                        <a:rPr lang="en-GB" sz="1200" i="1" baseline="0" dirty="0" smtClean="0">
                          <a:sym typeface="Wingdings" panose="05000000000000000000" pitchFamily="2" charset="2"/>
                        </a:rPr>
                        <a:t>            2MgO</a:t>
                      </a:r>
                      <a:endParaRPr lang="en-GB" sz="1200" i="1" dirty="0"/>
                    </a:p>
                  </a:txBody>
                  <a:tcPr anchor="ctr"/>
                </a:tc>
                <a:extLst>
                  <a:ext uri="{0D108BD9-81ED-4DB2-BD59-A6C34878D82A}">
                    <a16:rowId xmlns:a16="http://schemas.microsoft.com/office/drawing/2014/main" val="10000"/>
                  </a:ext>
                </a:extLst>
              </a:tr>
              <a:tr h="660501">
                <a:tc>
                  <a:txBody>
                    <a:bodyPr/>
                    <a:lstStyle/>
                    <a:p>
                      <a:pPr algn="ctr"/>
                      <a:r>
                        <a:rPr lang="en-GB" sz="1200" b="1" dirty="0" smtClean="0"/>
                        <a:t>Reduction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a:t>
                      </a:r>
                      <a:r>
                        <a:rPr lang="en-GB" sz="1200" b="1" i="1" baseline="0" dirty="0" smtClean="0">
                          <a:solidFill>
                            <a:schemeClr val="accent2">
                              <a:lumMod val="75000"/>
                            </a:schemeClr>
                          </a:solidFill>
                        </a:rPr>
                        <a:t> when oxygen is removed from 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 oxides reacting with hydrogen, extracting low reactivity metals</a:t>
                      </a:r>
                    </a:p>
                  </a:txBody>
                  <a:tcPr anchor="ctr"/>
                </a:tc>
                <a:extLst>
                  <a:ext uri="{0D108BD9-81ED-4DB2-BD59-A6C34878D82A}">
                    <a16:rowId xmlns:a16="http://schemas.microsoft.com/office/drawing/2014/main" val="10001"/>
                  </a:ext>
                </a:extLst>
              </a:tr>
              <a:tr h="758287">
                <a:tc>
                  <a:txBody>
                    <a:bodyPr/>
                    <a:lstStyle/>
                    <a:p>
                      <a:pPr algn="ctr"/>
                      <a:r>
                        <a:rPr lang="en-GB" sz="1200" b="1" dirty="0" smtClean="0"/>
                        <a:t>Oxidation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when oxygen is gained by</a:t>
                      </a:r>
                      <a:r>
                        <a:rPr lang="en-GB" sz="1200" b="1" i="1" baseline="0" dirty="0" smtClean="0">
                          <a:solidFill>
                            <a:schemeClr val="accent2">
                              <a:lumMod val="75000"/>
                            </a:schemeClr>
                          </a:solidFill>
                        </a:rPr>
                        <a:t> </a:t>
                      </a:r>
                      <a:r>
                        <a:rPr lang="en-GB" sz="1200" b="1" i="1" dirty="0" smtClean="0">
                          <a:solidFill>
                            <a:schemeClr val="accent2">
                              <a:lumMod val="75000"/>
                            </a:schemeClr>
                          </a:solidFill>
                        </a:rPr>
                        <a:t>a compound during a reaction</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e.g. metal</a:t>
                      </a:r>
                      <a:r>
                        <a:rPr lang="en-US" sz="1200" baseline="0" dirty="0" smtClean="0"/>
                        <a:t>s reacting with oxygen, rusting of iron</a:t>
                      </a:r>
                      <a:endParaRPr lang="en-US" sz="1200" dirty="0" smtClean="0"/>
                    </a:p>
                    <a:p>
                      <a:pPr algn="l"/>
                      <a:endParaRPr lang="en-GB" sz="1200" dirty="0"/>
                    </a:p>
                  </a:txBody>
                  <a:tcPr anchor="ctr"/>
                </a:tc>
                <a:extLst>
                  <a:ext uri="{0D108BD9-81ED-4DB2-BD59-A6C34878D82A}">
                    <a16:rowId xmlns:a16="http://schemas.microsoft.com/office/drawing/2014/main" val="10002"/>
                  </a:ext>
                </a:extLst>
              </a:tr>
            </a:tbl>
          </a:graphicData>
        </a:graphic>
      </p:graphicFrame>
      <p:sp>
        <p:nvSpPr>
          <p:cNvPr id="18" name="Rectangle 17"/>
          <p:cNvSpPr/>
          <p:nvPr/>
        </p:nvSpPr>
        <p:spPr>
          <a:xfrm>
            <a:off x="5710989" y="5412792"/>
            <a:ext cx="1751839" cy="30729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reactivity series</a:t>
            </a:r>
            <a:endParaRPr lang="en-GB" sz="1400" b="1" dirty="0">
              <a:solidFill>
                <a:schemeClr val="tx1"/>
              </a:solidFill>
            </a:endParaRPr>
          </a:p>
        </p:txBody>
      </p:sp>
      <p:cxnSp>
        <p:nvCxnSpPr>
          <p:cNvPr id="20" name="Straight Connector 19"/>
          <p:cNvCxnSpPr/>
          <p:nvPr/>
        </p:nvCxnSpPr>
        <p:spPr>
          <a:xfrm>
            <a:off x="6802225" y="5038745"/>
            <a:ext cx="0" cy="4011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9" name="Picture 18"/>
          <p:cNvPicPr>
            <a:picLocks noChangeAspect="1"/>
          </p:cNvPicPr>
          <p:nvPr/>
        </p:nvPicPr>
        <p:blipFill>
          <a:blip r:embed="rId3"/>
          <a:stretch>
            <a:fillRect/>
          </a:stretch>
        </p:blipFill>
        <p:spPr>
          <a:xfrm>
            <a:off x="10925175" y="6515619"/>
            <a:ext cx="1876425" cy="2428875"/>
          </a:xfrm>
          <a:prstGeom prst="rect">
            <a:avLst/>
          </a:prstGeom>
        </p:spPr>
      </p:pic>
      <p:cxnSp>
        <p:nvCxnSpPr>
          <p:cNvPr id="30" name="Straight Connector 29"/>
          <p:cNvCxnSpPr/>
          <p:nvPr/>
        </p:nvCxnSpPr>
        <p:spPr>
          <a:xfrm>
            <a:off x="6802225" y="5720089"/>
            <a:ext cx="153177" cy="5240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3" name="Table 32"/>
          <p:cNvGraphicFramePr>
            <a:graphicFrameLocks noGrp="1"/>
          </p:cNvGraphicFramePr>
          <p:nvPr>
            <p:extLst/>
          </p:nvPr>
        </p:nvGraphicFramePr>
        <p:xfrm>
          <a:off x="7761246" y="1520389"/>
          <a:ext cx="4912017" cy="1236830"/>
        </p:xfrm>
        <a:graphic>
          <a:graphicData uri="http://schemas.openxmlformats.org/drawingml/2006/table">
            <a:tbl>
              <a:tblPr firstRow="1" bandRow="1">
                <a:tableStyleId>{5940675A-B579-460E-94D1-54222C63F5DA}</a:tableStyleId>
              </a:tblPr>
              <a:tblGrid>
                <a:gridCol w="1912143">
                  <a:extLst>
                    <a:ext uri="{9D8B030D-6E8A-4147-A177-3AD203B41FA5}">
                      <a16:colId xmlns:a16="http://schemas.microsoft.com/office/drawing/2014/main" val="20000"/>
                    </a:ext>
                  </a:extLst>
                </a:gridCol>
                <a:gridCol w="2999874">
                  <a:extLst>
                    <a:ext uri="{9D8B030D-6E8A-4147-A177-3AD203B41FA5}">
                      <a16:colId xmlns:a16="http://schemas.microsoft.com/office/drawing/2014/main" val="20001"/>
                    </a:ext>
                  </a:extLst>
                </a:gridCol>
              </a:tblGrid>
              <a:tr h="413870">
                <a:tc gridSpan="2">
                  <a:txBody>
                    <a:bodyPr/>
                    <a:lstStyle/>
                    <a:p>
                      <a:pPr algn="ctr"/>
                      <a:r>
                        <a:rPr lang="en-GB" sz="1200" b="1" dirty="0" smtClean="0"/>
                        <a:t>Extraction using carbon</a:t>
                      </a:r>
                      <a:endParaRPr lang="en-GB" sz="1200" b="1" dirty="0"/>
                    </a:p>
                  </a:txBody>
                  <a:tcPr anchor="ctr">
                    <a:solidFill>
                      <a:schemeClr val="accent2">
                        <a:lumMod val="20000"/>
                        <a:lumOff val="80000"/>
                      </a:schemeClr>
                    </a:solidFill>
                  </a:tcPr>
                </a:tc>
                <a:tc hMerge="1">
                  <a:txBody>
                    <a:bodyPr/>
                    <a:lstStyle/>
                    <a:p>
                      <a:pPr algn="l"/>
                      <a:endParaRPr lang="en-GB" sz="1200" dirty="0"/>
                    </a:p>
                  </a:txBody>
                  <a:tcPr anchor="ctr"/>
                </a:tc>
                <a:extLst>
                  <a:ext uri="{0D108BD9-81ED-4DB2-BD59-A6C34878D82A}">
                    <a16:rowId xmlns:a16="http://schemas.microsoft.com/office/drawing/2014/main" val="10000"/>
                  </a:ext>
                </a:extLst>
              </a:tr>
              <a:tr h="633567">
                <a:tc>
                  <a:txBody>
                    <a:bodyPr/>
                    <a:lstStyle/>
                    <a:p>
                      <a:pPr algn="ctr"/>
                      <a:r>
                        <a:rPr lang="en-GB" sz="1200" b="1" i="1" dirty="0" smtClean="0">
                          <a:solidFill>
                            <a:schemeClr val="accent2">
                              <a:lumMod val="75000"/>
                            </a:schemeClr>
                          </a:solidFill>
                        </a:rPr>
                        <a:t>Metals less reactive than carbon can be extracted from their oxides by reduction.</a:t>
                      </a:r>
                      <a:endParaRPr lang="en-GB" sz="1200" b="1" i="1" dirty="0">
                        <a:solidFill>
                          <a:schemeClr val="accent2">
                            <a:lumMod val="75000"/>
                          </a:schemeClr>
                        </a:solidFill>
                      </a:endParaRPr>
                    </a:p>
                  </a:txBody>
                  <a:tcPr anchor="ctr"/>
                </a:tc>
                <a:tc>
                  <a:txBody>
                    <a:bodyPr/>
                    <a:lstStyle/>
                    <a:p>
                      <a:pPr algn="ctr"/>
                      <a:r>
                        <a:rPr lang="en-GB" sz="1200" dirty="0" smtClean="0"/>
                        <a:t>For example:</a:t>
                      </a:r>
                    </a:p>
                    <a:p>
                      <a:pPr algn="ctr"/>
                      <a:r>
                        <a:rPr lang="en-GB" sz="1200" b="1" dirty="0" smtClean="0"/>
                        <a:t>zinc</a:t>
                      </a:r>
                      <a:r>
                        <a:rPr lang="en-GB" sz="1200" b="1" baseline="0" dirty="0" smtClean="0"/>
                        <a:t> oxide + carbon </a:t>
                      </a:r>
                      <a:r>
                        <a:rPr lang="en-GB" sz="1200" b="1" baseline="0" dirty="0" smtClean="0">
                          <a:sym typeface="Wingdings" panose="05000000000000000000" pitchFamily="2" charset="2"/>
                        </a:rPr>
                        <a:t> zinc + carbon dioxide</a:t>
                      </a:r>
                      <a:endParaRPr lang="en-GB" sz="1200" b="1" dirty="0"/>
                    </a:p>
                  </a:txBody>
                  <a:tcPr anchor="ctr"/>
                </a:tc>
                <a:extLst>
                  <a:ext uri="{0D108BD9-81ED-4DB2-BD59-A6C34878D82A}">
                    <a16:rowId xmlns:a16="http://schemas.microsoft.com/office/drawing/2014/main" val="10001"/>
                  </a:ext>
                </a:extLst>
              </a:tr>
            </a:tbl>
          </a:graphicData>
        </a:graphic>
      </p:graphicFrame>
      <p:graphicFrame>
        <p:nvGraphicFramePr>
          <p:cNvPr id="34" name="Table 33"/>
          <p:cNvGraphicFramePr>
            <a:graphicFrameLocks noGrp="1"/>
          </p:cNvGraphicFramePr>
          <p:nvPr>
            <p:extLst/>
          </p:nvPr>
        </p:nvGraphicFramePr>
        <p:xfrm>
          <a:off x="7636223" y="3832302"/>
          <a:ext cx="5020998" cy="2341563"/>
        </p:xfrm>
        <a:graphic>
          <a:graphicData uri="http://schemas.openxmlformats.org/drawingml/2006/table">
            <a:tbl>
              <a:tblPr firstRow="1" bandRow="1">
                <a:tableStyleId>{5940675A-B579-460E-94D1-54222C63F5DA}</a:tableStyleId>
              </a:tblPr>
              <a:tblGrid>
                <a:gridCol w="1249860">
                  <a:extLst>
                    <a:ext uri="{9D8B030D-6E8A-4147-A177-3AD203B41FA5}">
                      <a16:colId xmlns:a16="http://schemas.microsoft.com/office/drawing/2014/main" val="20000"/>
                    </a:ext>
                  </a:extLst>
                </a:gridCol>
                <a:gridCol w="1885569">
                  <a:extLst>
                    <a:ext uri="{9D8B030D-6E8A-4147-A177-3AD203B41FA5}">
                      <a16:colId xmlns:a16="http://schemas.microsoft.com/office/drawing/2014/main" val="20001"/>
                    </a:ext>
                  </a:extLst>
                </a:gridCol>
                <a:gridCol w="1885569">
                  <a:extLst>
                    <a:ext uri="{9D8B030D-6E8A-4147-A177-3AD203B41FA5}">
                      <a16:colId xmlns:a16="http://schemas.microsoft.com/office/drawing/2014/main" val="20002"/>
                    </a:ext>
                  </a:extLst>
                </a:gridCol>
              </a:tblGrid>
              <a:tr h="282695">
                <a:tc>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Reactions</a:t>
                      </a:r>
                      <a:r>
                        <a:rPr lang="en-GB" sz="1200" b="1" i="0" baseline="0" dirty="0" smtClean="0">
                          <a:solidFill>
                            <a:schemeClr val="tx1"/>
                          </a:solidFill>
                        </a:rPr>
                        <a:t> with water</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Reactions with acid</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570433">
                <a:tc>
                  <a:txBody>
                    <a:bodyPr/>
                    <a:lstStyle/>
                    <a:p>
                      <a:pPr algn="ctr"/>
                      <a:r>
                        <a:rPr lang="en-GB" sz="1200" b="1" dirty="0" smtClean="0"/>
                        <a:t>Group 1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Reactions</a:t>
                      </a:r>
                      <a:r>
                        <a:rPr lang="en-GB" sz="1200" b="1" i="1" baseline="0" dirty="0" smtClean="0">
                          <a:solidFill>
                            <a:schemeClr val="accent2">
                              <a:lumMod val="75000"/>
                            </a:schemeClr>
                          </a:solidFill>
                        </a:rPr>
                        <a:t> get more vigorous as you go down the group</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Reactions get more vigorous</a:t>
                      </a:r>
                      <a:r>
                        <a:rPr lang="en-GB" sz="1200" b="1" i="1" baseline="0" dirty="0" smtClean="0">
                          <a:solidFill>
                            <a:schemeClr val="accent2">
                              <a:lumMod val="75000"/>
                            </a:schemeClr>
                          </a:solidFill>
                        </a:rPr>
                        <a:t> as you go down the group</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60501">
                <a:tc>
                  <a:txBody>
                    <a:bodyPr/>
                    <a:lstStyle/>
                    <a:p>
                      <a:pPr algn="ctr"/>
                      <a:r>
                        <a:rPr lang="en-GB" sz="1200" b="1" dirty="0" smtClean="0"/>
                        <a:t>Group 2 metals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a:t>
                      </a:r>
                      <a:r>
                        <a:rPr lang="en-GB" sz="1200" b="1" i="1" baseline="0" dirty="0" smtClean="0">
                          <a:solidFill>
                            <a:schemeClr val="accent2">
                              <a:lumMod val="75000"/>
                            </a:schemeClr>
                          </a:solidFill>
                        </a:rPr>
                        <a:t>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Observable</a:t>
                      </a:r>
                      <a:r>
                        <a:rPr lang="en-GB" sz="1200" b="1" i="1" baseline="0" dirty="0" smtClean="0">
                          <a:solidFill>
                            <a:schemeClr val="accent2">
                              <a:lumMod val="75000"/>
                            </a:schemeClr>
                          </a:solidFill>
                        </a:rPr>
                        <a:t> reactions include fizzing and temperature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758287">
                <a:tc>
                  <a:txBody>
                    <a:bodyPr/>
                    <a:lstStyle/>
                    <a:p>
                      <a:pPr algn="ctr"/>
                      <a:r>
                        <a:rPr lang="en-GB" sz="1200" b="1" dirty="0" smtClean="0"/>
                        <a:t>Zinc,</a:t>
                      </a:r>
                      <a:r>
                        <a:rPr lang="en-GB" sz="1200" b="1" baseline="0" dirty="0" smtClean="0"/>
                        <a:t> iron and copper</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Do not react with water</a:t>
                      </a:r>
                      <a:endParaRPr lang="en-GB" sz="1200" b="1" i="1" dirty="0">
                        <a:solidFill>
                          <a:schemeClr val="accent2">
                            <a:lumMod val="75000"/>
                          </a:schemeClr>
                        </a:solidFill>
                      </a:endParaRPr>
                    </a:p>
                  </a:txBody>
                  <a:tcPr anchor="ctr"/>
                </a:tc>
                <a:tc>
                  <a:txBody>
                    <a:bodyPr/>
                    <a:lstStyle/>
                    <a:p>
                      <a:pPr algn="ctr"/>
                      <a:r>
                        <a:rPr lang="en-GB" sz="1200" b="1" i="1" dirty="0" smtClean="0">
                          <a:solidFill>
                            <a:schemeClr val="accent2">
                              <a:lumMod val="75000"/>
                            </a:schemeClr>
                          </a:solidFill>
                        </a:rPr>
                        <a:t>Zinc</a:t>
                      </a:r>
                      <a:r>
                        <a:rPr lang="en-GB" sz="1200" b="1" i="1" baseline="0" dirty="0" smtClean="0">
                          <a:solidFill>
                            <a:schemeClr val="accent2">
                              <a:lumMod val="75000"/>
                            </a:schemeClr>
                          </a:solidFill>
                        </a:rPr>
                        <a:t> and iron react slowly with acid. Copper does not react with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bl>
          </a:graphicData>
        </a:graphic>
      </p:graphicFrame>
      <p:cxnSp>
        <p:nvCxnSpPr>
          <p:cNvPr id="37" name="Straight Connector 36"/>
          <p:cNvCxnSpPr>
            <a:stCxn id="34" idx="1"/>
          </p:cNvCxnSpPr>
          <p:nvPr/>
        </p:nvCxnSpPr>
        <p:spPr>
          <a:xfrm flipH="1">
            <a:off x="7173120" y="5003083"/>
            <a:ext cx="463103" cy="3913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9" name="Rectangle 38"/>
          <p:cNvSpPr/>
          <p:nvPr/>
        </p:nvSpPr>
        <p:spPr>
          <a:xfrm>
            <a:off x="7827264" y="3025564"/>
            <a:ext cx="1380263"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Extraction of metals and reduction</a:t>
            </a:r>
            <a:endParaRPr lang="en-GB" sz="1400" b="1" dirty="0">
              <a:solidFill>
                <a:schemeClr val="tx1"/>
              </a:solidFill>
            </a:endParaRPr>
          </a:p>
        </p:txBody>
      </p:sp>
      <p:cxnSp>
        <p:nvCxnSpPr>
          <p:cNvPr id="40" name="Straight Connector 39"/>
          <p:cNvCxnSpPr>
            <a:stCxn id="28" idx="1"/>
            <a:endCxn id="39" idx="3"/>
          </p:cNvCxnSpPr>
          <p:nvPr/>
        </p:nvCxnSpPr>
        <p:spPr>
          <a:xfrm flipH="1" flipV="1">
            <a:off x="9207527" y="3353355"/>
            <a:ext cx="345812" cy="46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5444899" y="826247"/>
          <a:ext cx="7228364" cy="640080"/>
        </p:xfrm>
        <a:graphic>
          <a:graphicData uri="http://schemas.openxmlformats.org/drawingml/2006/table">
            <a:tbl>
              <a:tblPr firstRow="1" bandRow="1">
                <a:tableStyleId>{5940675A-B579-460E-94D1-54222C63F5DA}</a:tableStyleId>
              </a:tblPr>
              <a:tblGrid>
                <a:gridCol w="803501">
                  <a:extLst>
                    <a:ext uri="{9D8B030D-6E8A-4147-A177-3AD203B41FA5}">
                      <a16:colId xmlns:a16="http://schemas.microsoft.com/office/drawing/2014/main" val="20000"/>
                    </a:ext>
                  </a:extLst>
                </a:gridCol>
                <a:gridCol w="1932621">
                  <a:extLst>
                    <a:ext uri="{9D8B030D-6E8A-4147-A177-3AD203B41FA5}">
                      <a16:colId xmlns:a16="http://schemas.microsoft.com/office/drawing/2014/main" val="20001"/>
                    </a:ext>
                  </a:extLst>
                </a:gridCol>
                <a:gridCol w="4492242">
                  <a:extLst>
                    <a:ext uri="{9D8B030D-6E8A-4147-A177-3AD203B41FA5}">
                      <a16:colId xmlns:a16="http://schemas.microsoft.com/office/drawing/2014/main" val="20002"/>
                    </a:ext>
                  </a:extLst>
                </a:gridCol>
              </a:tblGrid>
              <a:tr h="570433">
                <a:tc>
                  <a:txBody>
                    <a:bodyPr/>
                    <a:lstStyle/>
                    <a:p>
                      <a:pPr algn="ctr"/>
                      <a:r>
                        <a:rPr lang="en-GB" sz="1200" b="1" dirty="0" smtClean="0"/>
                        <a:t>Reactions with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 + acid </a:t>
                      </a:r>
                      <a:r>
                        <a:rPr lang="en-GB" sz="1200" b="1" i="1" dirty="0" smtClean="0">
                          <a:solidFill>
                            <a:schemeClr val="accent2">
                              <a:lumMod val="75000"/>
                            </a:schemeClr>
                          </a:solidFill>
                          <a:sym typeface="Wingdings" panose="05000000000000000000" pitchFamily="2" charset="2"/>
                        </a:rPr>
                        <a:t> </a:t>
                      </a:r>
                      <a:r>
                        <a:rPr lang="en-GB" sz="1200" b="1" i="1" baseline="0" dirty="0" smtClean="0">
                          <a:solidFill>
                            <a:schemeClr val="accent2">
                              <a:lumMod val="75000"/>
                            </a:schemeClr>
                          </a:solidFill>
                          <a:sym typeface="Wingdings" panose="05000000000000000000" pitchFamily="2" charset="2"/>
                        </a:rPr>
                        <a:t> metal salt + hydrogen</a:t>
                      </a:r>
                      <a:endParaRPr lang="en-GB" sz="1200" b="1" i="1" dirty="0">
                        <a:solidFill>
                          <a:schemeClr val="accent2">
                            <a:lumMod val="75000"/>
                          </a:schemeClr>
                        </a:solidFill>
                      </a:endParaRPr>
                    </a:p>
                  </a:txBody>
                  <a:tcPr anchor="ctr"/>
                </a:tc>
                <a:tc>
                  <a:txBody>
                    <a:bodyPr/>
                    <a:lstStyle/>
                    <a:p>
                      <a:pPr algn="ctr"/>
                      <a:r>
                        <a:rPr lang="en-GB" sz="1200" b="1" i="0" dirty="0" smtClean="0"/>
                        <a:t>magnesium</a:t>
                      </a:r>
                      <a:r>
                        <a:rPr lang="en-GB" sz="1200" b="1" i="0" baseline="0" dirty="0" smtClean="0"/>
                        <a:t> + hydrochloric acid </a:t>
                      </a:r>
                      <a:r>
                        <a:rPr lang="en-GB" sz="1200" b="1" i="0" baseline="0" dirty="0" smtClean="0">
                          <a:sym typeface="Wingdings" panose="05000000000000000000" pitchFamily="2" charset="2"/>
                        </a:rPr>
                        <a:t> magnesium chloride + hydrogen</a:t>
                      </a:r>
                    </a:p>
                    <a:p>
                      <a:pPr algn="ctr"/>
                      <a:endParaRPr lang="en-GB" sz="1200" b="1" i="0" baseline="0" dirty="0" smtClean="0">
                        <a:sym typeface="Wingdings" panose="05000000000000000000" pitchFamily="2" charset="2"/>
                      </a:endParaRPr>
                    </a:p>
                    <a:p>
                      <a:pPr algn="ctr"/>
                      <a:r>
                        <a:rPr lang="en-GB" sz="1200" b="1" i="0" baseline="0" dirty="0" smtClean="0">
                          <a:sym typeface="Wingdings" panose="05000000000000000000" pitchFamily="2" charset="2"/>
                        </a:rPr>
                        <a:t>zinc + sulfuric acid  zinc sulfate + hydrogen</a:t>
                      </a:r>
                      <a:endParaRPr lang="en-GB" sz="1200" b="1" i="0" dirty="0"/>
                    </a:p>
                  </a:txBody>
                  <a:tcPr anchor="ctr"/>
                </a:tc>
                <a:extLst>
                  <a:ext uri="{0D108BD9-81ED-4DB2-BD59-A6C34878D82A}">
                    <a16:rowId xmlns:a16="http://schemas.microsoft.com/office/drawing/2014/main" val="10000"/>
                  </a:ext>
                </a:extLst>
              </a:tr>
            </a:tbl>
          </a:graphicData>
        </a:graphic>
      </p:graphicFrame>
      <p:graphicFrame>
        <p:nvGraphicFramePr>
          <p:cNvPr id="42" name="Table 41"/>
          <p:cNvGraphicFramePr>
            <a:graphicFrameLocks noGrp="1"/>
          </p:cNvGraphicFramePr>
          <p:nvPr>
            <p:extLst/>
          </p:nvPr>
        </p:nvGraphicFramePr>
        <p:xfrm>
          <a:off x="105692" y="583805"/>
          <a:ext cx="5105127" cy="2319197"/>
        </p:xfrm>
        <a:graphic>
          <a:graphicData uri="http://schemas.openxmlformats.org/drawingml/2006/table">
            <a:tbl>
              <a:tblPr firstRow="1" bandRow="1">
                <a:tableStyleId>{5940675A-B579-460E-94D1-54222C63F5DA}</a:tableStyleId>
              </a:tblPr>
              <a:tblGrid>
                <a:gridCol w="1092052">
                  <a:extLst>
                    <a:ext uri="{9D8B030D-6E8A-4147-A177-3AD203B41FA5}">
                      <a16:colId xmlns:a16="http://schemas.microsoft.com/office/drawing/2014/main" val="20000"/>
                    </a:ext>
                  </a:extLst>
                </a:gridCol>
                <a:gridCol w="1243325">
                  <a:extLst>
                    <a:ext uri="{9D8B030D-6E8A-4147-A177-3AD203B41FA5}">
                      <a16:colId xmlns:a16="http://schemas.microsoft.com/office/drawing/2014/main" val="20001"/>
                    </a:ext>
                  </a:extLst>
                </a:gridCol>
                <a:gridCol w="2769750">
                  <a:extLst>
                    <a:ext uri="{9D8B030D-6E8A-4147-A177-3AD203B41FA5}">
                      <a16:colId xmlns:a16="http://schemas.microsoft.com/office/drawing/2014/main" val="20002"/>
                    </a:ext>
                  </a:extLst>
                </a:gridCol>
              </a:tblGrid>
              <a:tr h="398957">
                <a:tc gridSpan="3">
                  <a:txBody>
                    <a:bodyPr/>
                    <a:lstStyle/>
                    <a:p>
                      <a:pPr algn="ctr"/>
                      <a:r>
                        <a:rPr lang="en-GB" sz="1200" b="1" dirty="0" smtClean="0"/>
                        <a:t>Ionic half equations (HT only)</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tc hMerge="1">
                  <a:txBody>
                    <a:bodyPr/>
                    <a:lstStyle/>
                    <a:p>
                      <a:endParaRPr lang="en-GB"/>
                    </a:p>
                  </a:txBody>
                  <a:tcPr/>
                </a:tc>
                <a:extLst>
                  <a:ext uri="{0D108BD9-81ED-4DB2-BD59-A6C34878D82A}">
                    <a16:rowId xmlns:a16="http://schemas.microsoft.com/office/drawing/2014/main" val="10000"/>
                  </a:ext>
                </a:extLst>
              </a:tr>
              <a:tr h="532760">
                <a:tc>
                  <a:txBody>
                    <a:bodyPr/>
                    <a:lstStyle/>
                    <a:p>
                      <a:pPr algn="ctr"/>
                      <a:r>
                        <a:rPr lang="en-GB" sz="1200" b="1" dirty="0" smtClean="0"/>
                        <a:t>For displacement reactions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Ionic</a:t>
                      </a:r>
                      <a:r>
                        <a:rPr lang="en-GB" sz="1200" b="1" i="1" baseline="0" dirty="0" smtClean="0">
                          <a:solidFill>
                            <a:schemeClr val="accent2">
                              <a:lumMod val="75000"/>
                            </a:schemeClr>
                          </a:solidFill>
                        </a:rPr>
                        <a:t> half equations show what happens to each of the reactants during reactions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For</a:t>
                      </a:r>
                      <a:r>
                        <a:rPr lang="en-GB" sz="1200" b="0" i="0" baseline="0" dirty="0" smtClean="0">
                          <a:solidFill>
                            <a:schemeClr val="tx1"/>
                          </a:solidFill>
                        </a:rPr>
                        <a:t> example:</a:t>
                      </a:r>
                    </a:p>
                    <a:p>
                      <a:pPr algn="ctr"/>
                      <a:r>
                        <a:rPr lang="en-GB" sz="1200" b="0" i="0" dirty="0" smtClean="0">
                          <a:solidFill>
                            <a:schemeClr val="tx1"/>
                          </a:solidFill>
                        </a:rPr>
                        <a:t>The</a:t>
                      </a:r>
                      <a:r>
                        <a:rPr lang="en-GB" sz="1200" b="0" i="0" baseline="0" dirty="0" smtClean="0">
                          <a:solidFill>
                            <a:schemeClr val="tx1"/>
                          </a:solidFill>
                        </a:rPr>
                        <a:t> ionic equation for the reaction between iron and copper (II) ions is:</a:t>
                      </a:r>
                    </a:p>
                    <a:p>
                      <a:pPr algn="ctr"/>
                      <a:r>
                        <a:rPr lang="en-GB" sz="1200" b="1" i="0" dirty="0" smtClean="0">
                          <a:solidFill>
                            <a:schemeClr val="tx1"/>
                          </a:solidFill>
                        </a:rPr>
                        <a:t>Fe + Cu</a:t>
                      </a:r>
                      <a:r>
                        <a:rPr lang="en-GB" sz="1200" b="1" i="0" baseline="30000" dirty="0" smtClean="0">
                          <a:solidFill>
                            <a:schemeClr val="tx1"/>
                          </a:solidFill>
                        </a:rPr>
                        <a:t>2+ </a:t>
                      </a:r>
                      <a:r>
                        <a:rPr lang="en-GB" sz="1200" b="1" i="0" dirty="0" smtClean="0">
                          <a:solidFill>
                            <a:schemeClr val="tx1"/>
                          </a:solidFill>
                          <a:sym typeface="Wingdings" panose="05000000000000000000" pitchFamily="2" charset="2"/>
                        </a:rPr>
                        <a:t> Fe</a:t>
                      </a:r>
                      <a:r>
                        <a:rPr lang="en-GB" sz="1200" b="1" i="0" baseline="30000" dirty="0" smtClean="0">
                          <a:solidFill>
                            <a:schemeClr val="tx1"/>
                          </a:solidFill>
                          <a:sym typeface="Wingdings" panose="05000000000000000000" pitchFamily="2" charset="2"/>
                        </a:rPr>
                        <a:t>2+</a:t>
                      </a:r>
                      <a:r>
                        <a:rPr lang="en-GB" sz="1200" b="1" i="0" dirty="0" smtClean="0">
                          <a:solidFill>
                            <a:schemeClr val="tx1"/>
                          </a:solidFill>
                          <a:sym typeface="Wingdings" panose="05000000000000000000" pitchFamily="2" charset="2"/>
                        </a:rPr>
                        <a:t> + Cu</a:t>
                      </a:r>
                    </a:p>
                    <a:p>
                      <a:pPr algn="ctr"/>
                      <a:endParaRPr lang="en-GB" sz="1200" b="0" i="0" dirty="0" smtClean="0">
                        <a:solidFill>
                          <a:schemeClr val="tx1"/>
                        </a:solidFill>
                        <a:sym typeface="Wingdings" panose="05000000000000000000" pitchFamily="2" charset="2"/>
                      </a:endParaRPr>
                    </a:p>
                    <a:p>
                      <a:pPr algn="ctr"/>
                      <a:r>
                        <a:rPr lang="en-GB" sz="1200" b="0" i="0" dirty="0" smtClean="0">
                          <a:solidFill>
                            <a:schemeClr val="tx1"/>
                          </a:solidFill>
                          <a:sym typeface="Wingdings" panose="05000000000000000000" pitchFamily="2" charset="2"/>
                        </a:rPr>
                        <a:t>The</a:t>
                      </a:r>
                      <a:r>
                        <a:rPr lang="en-GB" sz="1200" b="0" i="0" baseline="0" dirty="0" smtClean="0">
                          <a:solidFill>
                            <a:schemeClr val="tx1"/>
                          </a:solidFill>
                          <a:sym typeface="Wingdings" panose="05000000000000000000" pitchFamily="2" charset="2"/>
                        </a:rPr>
                        <a:t> half-equation for iron (II) is:</a:t>
                      </a:r>
                    </a:p>
                    <a:p>
                      <a:pPr algn="ctr"/>
                      <a:r>
                        <a:rPr lang="en-GB" sz="1200" b="1" i="0" baseline="0" dirty="0" smtClean="0">
                          <a:solidFill>
                            <a:schemeClr val="tx1"/>
                          </a:solidFill>
                          <a:sym typeface="Wingdings" panose="05000000000000000000" pitchFamily="2" charset="2"/>
                        </a:rPr>
                        <a:t>Fe  Fe</a:t>
                      </a:r>
                      <a:r>
                        <a:rPr lang="en-GB" sz="1200" b="1" i="0" baseline="30000" dirty="0" smtClean="0">
                          <a:solidFill>
                            <a:schemeClr val="tx1"/>
                          </a:solidFill>
                          <a:sym typeface="Wingdings" panose="05000000000000000000" pitchFamily="2" charset="2"/>
                        </a:rPr>
                        <a:t>2+</a:t>
                      </a:r>
                      <a:r>
                        <a:rPr lang="en-GB" sz="1200" b="1" i="0" baseline="0" dirty="0" smtClean="0">
                          <a:solidFill>
                            <a:schemeClr val="tx1"/>
                          </a:solidFill>
                          <a:sym typeface="Wingdings" panose="05000000000000000000" pitchFamily="2" charset="2"/>
                        </a:rPr>
                        <a:t> + 2e</a:t>
                      </a:r>
                      <a:r>
                        <a:rPr lang="en-GB" sz="1200" b="1" i="0" baseline="30000" dirty="0" smtClean="0">
                          <a:solidFill>
                            <a:schemeClr val="tx1"/>
                          </a:solidFill>
                          <a:sym typeface="Wingdings" panose="05000000000000000000" pitchFamily="2" charset="2"/>
                        </a:rPr>
                        <a:t>-</a:t>
                      </a:r>
                    </a:p>
                    <a:p>
                      <a:pPr algn="ctr"/>
                      <a:endParaRPr lang="en-GB" sz="1200" b="0" i="0" baseline="0" dirty="0" smtClean="0">
                        <a:solidFill>
                          <a:schemeClr val="tx1"/>
                        </a:solidFill>
                        <a:sym typeface="Wingdings" panose="05000000000000000000" pitchFamily="2" charset="2"/>
                      </a:endParaRPr>
                    </a:p>
                    <a:p>
                      <a:pPr algn="ctr"/>
                      <a:r>
                        <a:rPr lang="en-GB" sz="1200" b="0" i="0" baseline="0" dirty="0" smtClean="0">
                          <a:solidFill>
                            <a:schemeClr val="tx1"/>
                          </a:solidFill>
                          <a:sym typeface="Wingdings" panose="05000000000000000000" pitchFamily="2" charset="2"/>
                        </a:rPr>
                        <a:t>The half-equation for copper (II) ions is:</a:t>
                      </a:r>
                    </a:p>
                    <a:p>
                      <a:pPr algn="ctr"/>
                      <a:r>
                        <a:rPr lang="en-GB" sz="1200" b="1" i="0" baseline="0" dirty="0" smtClean="0">
                          <a:solidFill>
                            <a:schemeClr val="tx1"/>
                          </a:solidFill>
                          <a:sym typeface="Wingdings" panose="05000000000000000000" pitchFamily="2" charset="2"/>
                        </a:rPr>
                        <a:t>Cu</a:t>
                      </a:r>
                      <a:r>
                        <a:rPr lang="en-GB" sz="1200" b="1" i="0" baseline="30000" dirty="0" smtClean="0">
                          <a:solidFill>
                            <a:schemeClr val="tx1"/>
                          </a:solidFill>
                          <a:sym typeface="Wingdings" panose="05000000000000000000" pitchFamily="2" charset="2"/>
                        </a:rPr>
                        <a:t>2+</a:t>
                      </a:r>
                      <a:r>
                        <a:rPr lang="en-GB" sz="1200" b="1" i="0" baseline="0" dirty="0" smtClean="0">
                          <a:solidFill>
                            <a:schemeClr val="tx1"/>
                          </a:solidFill>
                          <a:sym typeface="Wingdings" panose="05000000000000000000" pitchFamily="2" charset="2"/>
                        </a:rPr>
                        <a:t> + 2e</a:t>
                      </a:r>
                      <a:r>
                        <a:rPr lang="en-GB" sz="1200" b="1" i="0" baseline="30000" dirty="0" smtClean="0">
                          <a:solidFill>
                            <a:schemeClr val="tx1"/>
                          </a:solidFill>
                          <a:sym typeface="Wingdings" panose="05000000000000000000" pitchFamily="2" charset="2"/>
                        </a:rPr>
                        <a:t>- </a:t>
                      </a:r>
                      <a:r>
                        <a:rPr lang="en-GB" sz="1200" b="1" i="0" baseline="0" dirty="0" smtClean="0">
                          <a:solidFill>
                            <a:schemeClr val="tx1"/>
                          </a:solidFill>
                          <a:sym typeface="Wingdings" panose="05000000000000000000" pitchFamily="2" charset="2"/>
                        </a:rPr>
                        <a:t> Cu</a:t>
                      </a:r>
                      <a:endParaRPr lang="en-GB" sz="1200" b="1" i="0" dirty="0">
                        <a:solidFill>
                          <a:schemeClr val="tx1"/>
                        </a:solidFill>
                      </a:endParaRPr>
                    </a:p>
                  </a:txBody>
                  <a:tcPr anchor="ctr"/>
                </a:tc>
                <a:extLst>
                  <a:ext uri="{0D108BD9-81ED-4DB2-BD59-A6C34878D82A}">
                    <a16:rowId xmlns:a16="http://schemas.microsoft.com/office/drawing/2014/main" val="10001"/>
                  </a:ext>
                </a:extLst>
              </a:tr>
            </a:tbl>
          </a:graphicData>
        </a:graphic>
      </p:graphicFrame>
      <p:sp>
        <p:nvSpPr>
          <p:cNvPr id="28" name="TextBox 27"/>
          <p:cNvSpPr txBox="1"/>
          <p:nvPr/>
        </p:nvSpPr>
        <p:spPr>
          <a:xfrm>
            <a:off x="9553339" y="3034814"/>
            <a:ext cx="3119924" cy="646331"/>
          </a:xfrm>
          <a:prstGeom prst="rect">
            <a:avLst/>
          </a:prstGeom>
          <a:noFill/>
          <a:ln>
            <a:solidFill>
              <a:schemeClr val="tx1"/>
            </a:solidFill>
          </a:ln>
        </p:spPr>
        <p:txBody>
          <a:bodyPr wrap="square" rtlCol="0">
            <a:spAutoFit/>
          </a:bodyPr>
          <a:lstStyle/>
          <a:p>
            <a:r>
              <a:rPr lang="en-GB" sz="1200" dirty="0" smtClean="0"/>
              <a:t>Unreactive metals, such as gold, are found in the Earth as the metal itself. They can be mined from the ground. </a:t>
            </a:r>
            <a:endParaRPr lang="en-GB" sz="1200" dirty="0"/>
          </a:p>
        </p:txBody>
      </p:sp>
      <p:cxnSp>
        <p:nvCxnSpPr>
          <p:cNvPr id="46" name="Straight Connector 45"/>
          <p:cNvCxnSpPr>
            <a:stCxn id="39" idx="1"/>
          </p:cNvCxnSpPr>
          <p:nvPr/>
        </p:nvCxnSpPr>
        <p:spPr>
          <a:xfrm flipH="1">
            <a:off x="7371908" y="3353355"/>
            <a:ext cx="455356" cy="341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flipH="1">
            <a:off x="8160655" y="2757219"/>
            <a:ext cx="190762" cy="26834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4" name="Rectangle 53"/>
          <p:cNvSpPr/>
          <p:nvPr/>
        </p:nvSpPr>
        <p:spPr>
          <a:xfrm>
            <a:off x="3389392" y="3025636"/>
            <a:ext cx="1775581"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Oxidation and reduction in terms of electrons (HT ONLY)</a:t>
            </a:r>
            <a:endParaRPr lang="en-GB" sz="1400" b="1" dirty="0">
              <a:solidFill>
                <a:schemeClr val="tx1"/>
              </a:solidFill>
            </a:endParaRPr>
          </a:p>
        </p:txBody>
      </p:sp>
      <p:cxnSp>
        <p:nvCxnSpPr>
          <p:cNvPr id="55" name="Straight Connector 54"/>
          <p:cNvCxnSpPr>
            <a:endCxn id="109" idx="0"/>
          </p:cNvCxnSpPr>
          <p:nvPr/>
        </p:nvCxnSpPr>
        <p:spPr>
          <a:xfrm>
            <a:off x="6548395" y="2661925"/>
            <a:ext cx="21590" cy="168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877200" y="101835"/>
            <a:ext cx="4788903" cy="307777"/>
          </a:xfrm>
          <a:prstGeom prst="rect">
            <a:avLst/>
          </a:prstGeom>
          <a:noFill/>
          <a:ln>
            <a:solidFill>
              <a:schemeClr val="tx1"/>
            </a:solidFill>
          </a:ln>
        </p:spPr>
        <p:txBody>
          <a:bodyPr wrap="square" rtlCol="0">
            <a:spAutoFit/>
          </a:bodyPr>
          <a:lstStyle/>
          <a:p>
            <a:r>
              <a:rPr lang="en-GB" sz="1400" b="1" u="sng" dirty="0" smtClean="0">
                <a:solidFill>
                  <a:schemeClr val="accent2">
                    <a:lumMod val="75000"/>
                  </a:schemeClr>
                </a:solidFill>
              </a:rPr>
              <a:t>O</a:t>
            </a:r>
            <a:r>
              <a:rPr lang="en-GB" sz="1400" dirty="0" smtClean="0"/>
              <a:t>xidation </a:t>
            </a:r>
            <a:r>
              <a:rPr lang="en-GB" sz="1400" b="1" u="sng" dirty="0" smtClean="0">
                <a:solidFill>
                  <a:schemeClr val="accent2">
                    <a:lumMod val="75000"/>
                  </a:schemeClr>
                </a:solidFill>
              </a:rPr>
              <a:t>I</a:t>
            </a:r>
            <a:r>
              <a:rPr lang="en-GB" sz="1400" dirty="0" smtClean="0"/>
              <a:t>s </a:t>
            </a:r>
            <a:r>
              <a:rPr lang="en-GB" sz="1400" u="sng" dirty="0">
                <a:solidFill>
                  <a:schemeClr val="accent2">
                    <a:lumMod val="75000"/>
                  </a:schemeClr>
                </a:solidFill>
              </a:rPr>
              <a:t>L</a:t>
            </a:r>
            <a:r>
              <a:rPr lang="en-GB" sz="1400" b="1" dirty="0" smtClean="0"/>
              <a:t>oss </a:t>
            </a:r>
            <a:r>
              <a:rPr lang="en-GB" sz="1400" dirty="0" smtClean="0"/>
              <a:t>(of electrons) </a:t>
            </a:r>
            <a:r>
              <a:rPr lang="en-GB" sz="1400" b="1" u="sng" dirty="0" smtClean="0">
                <a:solidFill>
                  <a:schemeClr val="accent2">
                    <a:lumMod val="75000"/>
                  </a:schemeClr>
                </a:solidFill>
              </a:rPr>
              <a:t>R</a:t>
            </a:r>
            <a:r>
              <a:rPr lang="en-GB" sz="1400" dirty="0" smtClean="0"/>
              <a:t>eduction </a:t>
            </a:r>
            <a:r>
              <a:rPr lang="en-GB" sz="1400" u="sng" dirty="0" smtClean="0">
                <a:solidFill>
                  <a:schemeClr val="accent2">
                    <a:lumMod val="75000"/>
                  </a:schemeClr>
                </a:solidFill>
              </a:rPr>
              <a:t>I</a:t>
            </a:r>
            <a:r>
              <a:rPr lang="en-GB" sz="1400" b="1" dirty="0" smtClean="0"/>
              <a:t>s </a:t>
            </a:r>
            <a:r>
              <a:rPr lang="en-GB" sz="1400" b="1" u="sng" dirty="0" smtClean="0">
                <a:solidFill>
                  <a:schemeClr val="accent2">
                    <a:lumMod val="75000"/>
                  </a:schemeClr>
                </a:solidFill>
              </a:rPr>
              <a:t>G</a:t>
            </a:r>
            <a:r>
              <a:rPr lang="en-GB" sz="1400" dirty="0" smtClean="0"/>
              <a:t>ain (of electrons)</a:t>
            </a:r>
            <a:endParaRPr lang="en-GB" sz="1400" u="sng" dirty="0" smtClean="0"/>
          </a:p>
        </p:txBody>
      </p:sp>
      <p:cxnSp>
        <p:nvCxnSpPr>
          <p:cNvPr id="62" name="Straight Connector 61"/>
          <p:cNvCxnSpPr/>
          <p:nvPr/>
        </p:nvCxnSpPr>
        <p:spPr>
          <a:xfrm>
            <a:off x="4218538" y="435291"/>
            <a:ext cx="0" cy="148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54" idx="1"/>
            <a:endCxn id="42" idx="2"/>
          </p:cNvCxnSpPr>
          <p:nvPr/>
        </p:nvCxnSpPr>
        <p:spPr>
          <a:xfrm flipH="1" flipV="1">
            <a:off x="2658255" y="2903002"/>
            <a:ext cx="731137" cy="4504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5666103" y="2200260"/>
            <a:ext cx="1751839" cy="4738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Reactions of acids and metals</a:t>
            </a:r>
            <a:endParaRPr lang="en-GB" sz="1400" b="1" dirty="0">
              <a:solidFill>
                <a:schemeClr val="tx1"/>
              </a:solidFill>
            </a:endParaRPr>
          </a:p>
        </p:txBody>
      </p:sp>
      <p:sp>
        <p:nvSpPr>
          <p:cNvPr id="131" name="TextBox 130"/>
          <p:cNvSpPr txBox="1"/>
          <p:nvPr/>
        </p:nvSpPr>
        <p:spPr>
          <a:xfrm>
            <a:off x="5444898" y="1615725"/>
            <a:ext cx="2213990" cy="461665"/>
          </a:xfrm>
          <a:prstGeom prst="rect">
            <a:avLst/>
          </a:prstGeom>
          <a:noFill/>
          <a:ln>
            <a:solidFill>
              <a:schemeClr val="tx1"/>
            </a:solidFill>
          </a:ln>
        </p:spPr>
        <p:txBody>
          <a:bodyPr wrap="square" rtlCol="0">
            <a:spAutoFit/>
          </a:bodyPr>
          <a:lstStyle/>
          <a:p>
            <a:r>
              <a:rPr lang="en-GB" sz="1200" dirty="0" smtClean="0"/>
              <a:t>Acids react with some metals to produce salts and hydrogen.</a:t>
            </a:r>
            <a:endParaRPr lang="en-GB" sz="1200" dirty="0"/>
          </a:p>
        </p:txBody>
      </p:sp>
      <p:cxnSp>
        <p:nvCxnSpPr>
          <p:cNvPr id="75" name="Straight Connector 74"/>
          <p:cNvCxnSpPr>
            <a:stCxn id="131" idx="2"/>
            <a:endCxn id="73" idx="0"/>
          </p:cNvCxnSpPr>
          <p:nvPr/>
        </p:nvCxnSpPr>
        <p:spPr>
          <a:xfrm flipH="1">
            <a:off x="6542023" y="2077390"/>
            <a:ext cx="9870" cy="1228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38" name="TextBox 137"/>
          <p:cNvSpPr txBox="1"/>
          <p:nvPr/>
        </p:nvSpPr>
        <p:spPr>
          <a:xfrm>
            <a:off x="6234721" y="101835"/>
            <a:ext cx="5780070" cy="646331"/>
          </a:xfrm>
          <a:prstGeom prst="rect">
            <a:avLst/>
          </a:prstGeom>
          <a:noFill/>
          <a:ln>
            <a:solidFill>
              <a:schemeClr val="tx1"/>
            </a:solidFill>
          </a:ln>
        </p:spPr>
        <p:txBody>
          <a:bodyPr wrap="square" rtlCol="0">
            <a:spAutoFit/>
          </a:bodyPr>
          <a:lstStyle/>
          <a:p>
            <a:r>
              <a:rPr lang="en-GB" sz="1200" b="1" dirty="0" smtClean="0">
                <a:solidFill>
                  <a:schemeClr val="accent2">
                    <a:lumMod val="75000"/>
                  </a:schemeClr>
                </a:solidFill>
              </a:rPr>
              <a:t>HT ONLY: </a:t>
            </a:r>
            <a:r>
              <a:rPr lang="en-GB" sz="1200" dirty="0" smtClean="0"/>
              <a:t>Reactions between metals and acids are redox reactions as the metal donates electrons to the hydrogen ions. This displaces hydrogen as a gas while the metal ions are left in the solution. </a:t>
            </a:r>
            <a:endParaRPr lang="en-GB" sz="1200" dirty="0"/>
          </a:p>
        </p:txBody>
      </p:sp>
      <p:cxnSp>
        <p:nvCxnSpPr>
          <p:cNvPr id="83" name="Straight Connector 82"/>
          <p:cNvCxnSpPr/>
          <p:nvPr/>
        </p:nvCxnSpPr>
        <p:spPr>
          <a:xfrm flipH="1">
            <a:off x="5968228" y="583805"/>
            <a:ext cx="266493" cy="217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a:off x="5881466" y="1466327"/>
            <a:ext cx="0" cy="20256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8" name="Rectangle 87"/>
          <p:cNvSpPr/>
          <p:nvPr/>
        </p:nvSpPr>
        <p:spPr>
          <a:xfrm>
            <a:off x="3295737" y="3954718"/>
            <a:ext cx="1938451" cy="65558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Neutralisation of acids and salt production</a:t>
            </a:r>
            <a:endParaRPr lang="en-GB" sz="1400" b="1" dirty="0">
              <a:solidFill>
                <a:schemeClr val="tx1"/>
              </a:solidFill>
            </a:endParaRPr>
          </a:p>
        </p:txBody>
      </p:sp>
      <p:graphicFrame>
        <p:nvGraphicFramePr>
          <p:cNvPr id="89" name="Table 88"/>
          <p:cNvGraphicFramePr>
            <a:graphicFrameLocks noGrp="1"/>
          </p:cNvGraphicFramePr>
          <p:nvPr>
            <p:extLst/>
          </p:nvPr>
        </p:nvGraphicFramePr>
        <p:xfrm>
          <a:off x="132896" y="5826978"/>
          <a:ext cx="4492267" cy="1005840"/>
        </p:xfrm>
        <a:graphic>
          <a:graphicData uri="http://schemas.openxmlformats.org/drawingml/2006/table">
            <a:tbl>
              <a:tblPr firstRow="1" bandRow="1">
                <a:tableStyleId>{5940675A-B579-460E-94D1-54222C63F5DA}</a:tableStyleId>
              </a:tblPr>
              <a:tblGrid>
                <a:gridCol w="1143454">
                  <a:extLst>
                    <a:ext uri="{9D8B030D-6E8A-4147-A177-3AD203B41FA5}">
                      <a16:colId xmlns:a16="http://schemas.microsoft.com/office/drawing/2014/main" val="20000"/>
                    </a:ext>
                  </a:extLst>
                </a:gridCol>
                <a:gridCol w="924590">
                  <a:extLst>
                    <a:ext uri="{9D8B030D-6E8A-4147-A177-3AD203B41FA5}">
                      <a16:colId xmlns:a16="http://schemas.microsoft.com/office/drawing/2014/main" val="20001"/>
                    </a:ext>
                  </a:extLst>
                </a:gridCol>
                <a:gridCol w="2424223">
                  <a:extLst>
                    <a:ext uri="{9D8B030D-6E8A-4147-A177-3AD203B41FA5}">
                      <a16:colId xmlns:a16="http://schemas.microsoft.com/office/drawing/2014/main" val="20002"/>
                    </a:ext>
                  </a:extLst>
                </a:gridCol>
              </a:tblGrid>
              <a:tr h="846138">
                <a:tc>
                  <a:txBody>
                    <a:bodyPr/>
                    <a:lstStyle/>
                    <a:p>
                      <a:pPr algn="ctr"/>
                      <a:r>
                        <a:rPr lang="en-GB" sz="1200" b="1" dirty="0" smtClean="0"/>
                        <a:t>Neutralisation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can be neutralised by alkalis and bases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An </a:t>
                      </a:r>
                      <a:r>
                        <a:rPr lang="en-US" sz="1200" b="1" dirty="0" smtClean="0"/>
                        <a:t>alkali</a:t>
                      </a:r>
                      <a:r>
                        <a:rPr lang="en-US" sz="1200" baseline="0" dirty="0" smtClean="0"/>
                        <a:t> is a soluble base e.g. metal hydroxide. </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A </a:t>
                      </a:r>
                      <a:r>
                        <a:rPr lang="en-US" sz="1200" b="1" baseline="0" dirty="0" smtClean="0"/>
                        <a:t>base</a:t>
                      </a:r>
                      <a:r>
                        <a:rPr lang="en-US" sz="1200" baseline="0" dirty="0" smtClean="0"/>
                        <a:t>  is a substance that </a:t>
                      </a:r>
                      <a:r>
                        <a:rPr lang="en-US" sz="1200" baseline="0" dirty="0" err="1" smtClean="0"/>
                        <a:t>neutralises</a:t>
                      </a:r>
                      <a:r>
                        <a:rPr lang="en-US" sz="1200" baseline="0" dirty="0" smtClean="0"/>
                        <a:t> an acid e.g. a soluble metal hydroxide or a metal oxide.</a:t>
                      </a:r>
                      <a:endParaRPr lang="en-US" sz="1200" dirty="0" smtClean="0"/>
                    </a:p>
                  </a:txBody>
                  <a:tcPr anchor="ctr"/>
                </a:tc>
                <a:extLst>
                  <a:ext uri="{0D108BD9-81ED-4DB2-BD59-A6C34878D82A}">
                    <a16:rowId xmlns:a16="http://schemas.microsoft.com/office/drawing/2014/main" val="10000"/>
                  </a:ext>
                </a:extLst>
              </a:tr>
            </a:tbl>
          </a:graphicData>
        </a:graphic>
      </p:graphicFrame>
      <p:graphicFrame>
        <p:nvGraphicFramePr>
          <p:cNvPr id="90" name="Table 89"/>
          <p:cNvGraphicFramePr>
            <a:graphicFrameLocks noGrp="1"/>
          </p:cNvGraphicFramePr>
          <p:nvPr>
            <p:extLst/>
          </p:nvPr>
        </p:nvGraphicFramePr>
        <p:xfrm>
          <a:off x="82784" y="3133568"/>
          <a:ext cx="2617596" cy="1743452"/>
        </p:xfrm>
        <a:graphic>
          <a:graphicData uri="http://schemas.openxmlformats.org/drawingml/2006/table">
            <a:tbl>
              <a:tblPr firstRow="1" bandRow="1">
                <a:tableStyleId>{5940675A-B579-460E-94D1-54222C63F5DA}</a:tableStyleId>
              </a:tblPr>
              <a:tblGrid>
                <a:gridCol w="1265046">
                  <a:extLst>
                    <a:ext uri="{9D8B030D-6E8A-4147-A177-3AD203B41FA5}">
                      <a16:colId xmlns:a16="http://schemas.microsoft.com/office/drawing/2014/main" val="20000"/>
                    </a:ext>
                  </a:extLst>
                </a:gridCol>
                <a:gridCol w="1352550">
                  <a:extLst>
                    <a:ext uri="{9D8B030D-6E8A-4147-A177-3AD203B41FA5}">
                      <a16:colId xmlns:a16="http://schemas.microsoft.com/office/drawing/2014/main" val="20001"/>
                    </a:ext>
                  </a:extLst>
                </a:gridCol>
              </a:tblGrid>
              <a:tr h="351154">
                <a:tc>
                  <a:txBody>
                    <a:bodyPr/>
                    <a:lstStyle/>
                    <a:p>
                      <a:pPr algn="ctr"/>
                      <a:r>
                        <a:rPr lang="en-GB" sz="1200" b="1" i="0" dirty="0" smtClean="0">
                          <a:solidFill>
                            <a:schemeClr val="tx1"/>
                          </a:solidFill>
                        </a:rPr>
                        <a:t>Acid name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t>Salt</a:t>
                      </a:r>
                      <a:r>
                        <a:rPr lang="en-GB" sz="1200" b="1" i="0" baseline="0" dirty="0" smtClean="0"/>
                        <a:t> name</a:t>
                      </a:r>
                      <a:endParaRPr lang="en-GB" sz="1200" b="1" i="0" dirty="0"/>
                    </a:p>
                  </a:txBody>
                  <a:tcPr anchor="ctr">
                    <a:solidFill>
                      <a:schemeClr val="accent2">
                        <a:lumMod val="20000"/>
                        <a:lumOff val="80000"/>
                      </a:schemeClr>
                    </a:solidFill>
                  </a:tcPr>
                </a:tc>
                <a:extLst>
                  <a:ext uri="{0D108BD9-81ED-4DB2-BD59-A6C34878D82A}">
                    <a16:rowId xmlns:a16="http://schemas.microsoft.com/office/drawing/2014/main" val="10000"/>
                  </a:ext>
                </a:extLst>
              </a:tr>
              <a:tr h="492703">
                <a:tc>
                  <a:txBody>
                    <a:bodyPr/>
                    <a:lstStyle/>
                    <a:p>
                      <a:pPr algn="ctr"/>
                      <a:r>
                        <a:rPr lang="en-GB" sz="1200" b="1" i="1" dirty="0" smtClean="0">
                          <a:solidFill>
                            <a:schemeClr val="accent2">
                              <a:lumMod val="75000"/>
                            </a:schemeClr>
                          </a:solidFill>
                        </a:rPr>
                        <a:t>Hydrochloric acid</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dirty="0" smtClean="0"/>
                        <a:t>Chloride</a:t>
                      </a:r>
                    </a:p>
                  </a:txBody>
                  <a:tcPr anchor="ctr"/>
                </a:tc>
                <a:extLst>
                  <a:ext uri="{0D108BD9-81ED-4DB2-BD59-A6C34878D82A}">
                    <a16:rowId xmlns:a16="http://schemas.microsoft.com/office/drawing/2014/main" val="10001"/>
                  </a:ext>
                </a:extLst>
              </a:tr>
              <a:tr h="450002">
                <a:tc>
                  <a:txBody>
                    <a:bodyPr/>
                    <a:lstStyle/>
                    <a:p>
                      <a:pPr algn="ctr"/>
                      <a:r>
                        <a:rPr lang="en-GB" sz="1200" b="1" i="1" dirty="0" err="1" smtClean="0">
                          <a:solidFill>
                            <a:schemeClr val="accent2">
                              <a:lumMod val="75000"/>
                            </a:schemeClr>
                          </a:solidFill>
                        </a:rPr>
                        <a:t>Sulfuric</a:t>
                      </a:r>
                      <a:r>
                        <a:rPr lang="en-GB" sz="1200" b="1" i="1" dirty="0" smtClean="0">
                          <a:solidFill>
                            <a:schemeClr val="accent2">
                              <a:lumMod val="75000"/>
                            </a:schemeClr>
                          </a:solidFill>
                        </a:rPr>
                        <a:t> acid</a:t>
                      </a:r>
                      <a:endParaRPr lang="en-GB" sz="1200" b="1" i="1" dirty="0">
                        <a:solidFill>
                          <a:schemeClr val="accent2">
                            <a:lumMod val="75000"/>
                          </a:schemeClr>
                        </a:solidFill>
                      </a:endParaRPr>
                    </a:p>
                  </a:txBody>
                  <a:tcPr anchor="ctr"/>
                </a:tc>
                <a:tc>
                  <a:txBody>
                    <a:bodyPr/>
                    <a:lstStyle/>
                    <a:p>
                      <a:pPr algn="ctr"/>
                      <a:r>
                        <a:rPr lang="en-GB" sz="1200" dirty="0" err="1" smtClean="0"/>
                        <a:t>Sulfate</a:t>
                      </a:r>
                      <a:endParaRPr lang="en-GB" sz="1200" dirty="0"/>
                    </a:p>
                  </a:txBody>
                  <a:tcPr anchor="ctr"/>
                </a:tc>
                <a:extLst>
                  <a:ext uri="{0D108BD9-81ED-4DB2-BD59-A6C34878D82A}">
                    <a16:rowId xmlns:a16="http://schemas.microsoft.com/office/drawing/2014/main" val="10002"/>
                  </a:ext>
                </a:extLst>
              </a:tr>
              <a:tr h="449593">
                <a:tc>
                  <a:txBody>
                    <a:bodyPr/>
                    <a:lstStyle/>
                    <a:p>
                      <a:pPr algn="ctr"/>
                      <a:r>
                        <a:rPr lang="en-GB" sz="1200" b="1" i="1" dirty="0" smtClean="0">
                          <a:solidFill>
                            <a:schemeClr val="accent2">
                              <a:lumMod val="75000"/>
                            </a:schemeClr>
                          </a:solidFill>
                        </a:rPr>
                        <a:t>Nitric acid</a:t>
                      </a:r>
                      <a:endParaRPr lang="en-GB" sz="1200" b="1" i="1" dirty="0">
                        <a:solidFill>
                          <a:schemeClr val="accent2">
                            <a:lumMod val="75000"/>
                          </a:schemeClr>
                        </a:solidFill>
                      </a:endParaRPr>
                    </a:p>
                  </a:txBody>
                  <a:tcPr anchor="ctr"/>
                </a:tc>
                <a:tc>
                  <a:txBody>
                    <a:bodyPr/>
                    <a:lstStyle/>
                    <a:p>
                      <a:pPr algn="ctr"/>
                      <a:r>
                        <a:rPr lang="en-GB" sz="1200" dirty="0" smtClean="0"/>
                        <a:t>Nitrate</a:t>
                      </a:r>
                      <a:endParaRPr lang="en-GB" sz="1200" dirty="0"/>
                    </a:p>
                  </a:txBody>
                  <a:tcPr anchor="ctr"/>
                </a:tc>
                <a:extLst>
                  <a:ext uri="{0D108BD9-81ED-4DB2-BD59-A6C34878D82A}">
                    <a16:rowId xmlns:a16="http://schemas.microsoft.com/office/drawing/2014/main" val="10003"/>
                  </a:ext>
                </a:extLst>
              </a:tr>
            </a:tbl>
          </a:graphicData>
        </a:graphic>
      </p:graphicFrame>
      <p:sp>
        <p:nvSpPr>
          <p:cNvPr id="142" name="TextBox 141"/>
          <p:cNvSpPr txBox="1"/>
          <p:nvPr/>
        </p:nvSpPr>
        <p:spPr>
          <a:xfrm>
            <a:off x="105338" y="5025357"/>
            <a:ext cx="5206259" cy="646331"/>
          </a:xfrm>
          <a:prstGeom prst="rect">
            <a:avLst/>
          </a:prstGeom>
          <a:noFill/>
          <a:ln>
            <a:solidFill>
              <a:schemeClr val="tx1"/>
            </a:solidFill>
          </a:ln>
        </p:spPr>
        <p:txBody>
          <a:bodyPr wrap="square" rtlCol="0">
            <a:spAutoFit/>
          </a:bodyPr>
          <a:lstStyle/>
          <a:p>
            <a:pPr algn="ctr"/>
            <a:r>
              <a:rPr lang="en-GB" sz="1200" b="1" dirty="0" smtClean="0"/>
              <a:t>sodium hydroxide + hydrochloric acid </a:t>
            </a:r>
            <a:r>
              <a:rPr lang="en-GB" sz="1200" b="1" dirty="0" smtClean="0">
                <a:sym typeface="Wingdings" panose="05000000000000000000" pitchFamily="2" charset="2"/>
              </a:rPr>
              <a:t> sodium chloride + water</a:t>
            </a:r>
          </a:p>
          <a:p>
            <a:pPr algn="ctr"/>
            <a:endParaRPr lang="en-GB" sz="1200" b="1" dirty="0" smtClean="0">
              <a:sym typeface="Wingdings" panose="05000000000000000000" pitchFamily="2" charset="2"/>
            </a:endParaRPr>
          </a:p>
          <a:p>
            <a:pPr algn="ctr"/>
            <a:r>
              <a:rPr lang="en-GB" sz="1200" b="1" dirty="0" smtClean="0">
                <a:sym typeface="Wingdings" panose="05000000000000000000" pitchFamily="2" charset="2"/>
              </a:rPr>
              <a:t>calcium carbonate + sulfuric acid  calcium sulfate, + carbon dioxide + water</a:t>
            </a:r>
            <a:endParaRPr lang="en-GB" sz="1200" b="1" dirty="0"/>
          </a:p>
        </p:txBody>
      </p:sp>
      <p:cxnSp>
        <p:nvCxnSpPr>
          <p:cNvPr id="93" name="Straight Connector 92"/>
          <p:cNvCxnSpPr>
            <a:stCxn id="88" idx="1"/>
            <a:endCxn id="90" idx="3"/>
          </p:cNvCxnSpPr>
          <p:nvPr/>
        </p:nvCxnSpPr>
        <p:spPr>
          <a:xfrm flipH="1" flipV="1">
            <a:off x="2700380" y="4005294"/>
            <a:ext cx="595357" cy="27721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88" idx="2"/>
          </p:cNvCxnSpPr>
          <p:nvPr/>
        </p:nvCxnSpPr>
        <p:spPr>
          <a:xfrm flipH="1">
            <a:off x="2950914" y="4610299"/>
            <a:ext cx="1314049" cy="415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9" idx="0"/>
          </p:cNvCxnSpPr>
          <p:nvPr/>
        </p:nvCxnSpPr>
        <p:spPr>
          <a:xfrm flipH="1" flipV="1">
            <a:off x="2149445" y="5675008"/>
            <a:ext cx="229584" cy="15197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9" name="Rectangle 108"/>
          <p:cNvSpPr/>
          <p:nvPr/>
        </p:nvSpPr>
        <p:spPr>
          <a:xfrm>
            <a:off x="5812576" y="2830895"/>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116" name="Straight Connector 115"/>
          <p:cNvCxnSpPr>
            <a:stCxn id="109" idx="1"/>
            <a:endCxn id="88" idx="3"/>
          </p:cNvCxnSpPr>
          <p:nvPr/>
        </p:nvCxnSpPr>
        <p:spPr>
          <a:xfrm flipH="1">
            <a:off x="5234188" y="3154061"/>
            <a:ext cx="578388" cy="112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9" idx="2"/>
            <a:endCxn id="4" idx="0"/>
          </p:cNvCxnSpPr>
          <p:nvPr/>
        </p:nvCxnSpPr>
        <p:spPr>
          <a:xfrm>
            <a:off x="6569985" y="3477226"/>
            <a:ext cx="16923" cy="18998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stCxn id="54" idx="3"/>
          </p:cNvCxnSpPr>
          <p:nvPr/>
        </p:nvCxnSpPr>
        <p:spPr>
          <a:xfrm>
            <a:off x="5164973" y="3353427"/>
            <a:ext cx="624542" cy="13906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61065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8" name="Straight Connector 27"/>
          <p:cNvCxnSpPr/>
          <p:nvPr/>
        </p:nvCxnSpPr>
        <p:spPr>
          <a:xfrm flipH="1">
            <a:off x="5200010" y="4646579"/>
            <a:ext cx="21923" cy="15456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Rectangle 3"/>
          <p:cNvSpPr/>
          <p:nvPr/>
        </p:nvSpPr>
        <p:spPr>
          <a:xfrm>
            <a:off x="4825881" y="3140819"/>
            <a:ext cx="1553470"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Changes 2</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4734" y="5637519"/>
            <a:ext cx="1914278"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Soluble salts</a:t>
            </a:r>
            <a:endParaRPr lang="en-GB" sz="1400" b="1" dirty="0">
              <a:solidFill>
                <a:schemeClr val="tx1"/>
              </a:solidFill>
            </a:endParaRPr>
          </a:p>
        </p:txBody>
      </p:sp>
      <p:cxnSp>
        <p:nvCxnSpPr>
          <p:cNvPr id="149" name="Straight Connector 148"/>
          <p:cNvCxnSpPr>
            <a:stCxn id="4" idx="2"/>
            <a:endCxn id="276" idx="0"/>
          </p:cNvCxnSpPr>
          <p:nvPr/>
        </p:nvCxnSpPr>
        <p:spPr>
          <a:xfrm>
            <a:off x="5602616" y="3787150"/>
            <a:ext cx="458" cy="1994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372" idx="3"/>
          </p:cNvCxnSpPr>
          <p:nvPr/>
        </p:nvCxnSpPr>
        <p:spPr>
          <a:xfrm flipH="1">
            <a:off x="4283761" y="5866452"/>
            <a:ext cx="229180" cy="231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845665" y="3986551"/>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Reactions of acids</a:t>
            </a:r>
            <a:endParaRPr lang="en-GB" sz="1800" dirty="0">
              <a:ea typeface="Verdana" panose="020B0604030504040204" pitchFamily="34" charset="0"/>
              <a:cs typeface="Verdana" panose="020B0604030504040204" pitchFamily="34" charset="0"/>
            </a:endParaRPr>
          </a:p>
        </p:txBody>
      </p:sp>
      <p:cxnSp>
        <p:nvCxnSpPr>
          <p:cNvPr id="303" name="Straight Connector 302"/>
          <p:cNvCxnSpPr>
            <a:endCxn id="148" idx="1"/>
          </p:cNvCxnSpPr>
          <p:nvPr/>
        </p:nvCxnSpPr>
        <p:spPr>
          <a:xfrm flipH="1">
            <a:off x="4741873" y="4642648"/>
            <a:ext cx="326402" cy="2666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36545" y="5335578"/>
          <a:ext cx="4247216" cy="1524605"/>
        </p:xfrm>
        <a:graphic>
          <a:graphicData uri="http://schemas.openxmlformats.org/drawingml/2006/table">
            <a:tbl>
              <a:tblPr firstRow="1" bandRow="1">
                <a:tableStyleId>{5940675A-B579-460E-94D1-54222C63F5DA}</a:tableStyleId>
              </a:tblPr>
              <a:tblGrid>
                <a:gridCol w="1451688">
                  <a:extLst>
                    <a:ext uri="{9D8B030D-6E8A-4147-A177-3AD203B41FA5}">
                      <a16:colId xmlns:a16="http://schemas.microsoft.com/office/drawing/2014/main" val="20000"/>
                    </a:ext>
                  </a:extLst>
                </a:gridCol>
                <a:gridCol w="2795528">
                  <a:extLst>
                    <a:ext uri="{9D8B030D-6E8A-4147-A177-3AD203B41FA5}">
                      <a16:colId xmlns:a16="http://schemas.microsoft.com/office/drawing/2014/main" val="20001"/>
                    </a:ext>
                  </a:extLst>
                </a:gridCol>
              </a:tblGrid>
              <a:tr h="725096">
                <a:tc>
                  <a:txBody>
                    <a:bodyPr/>
                    <a:lstStyle/>
                    <a:p>
                      <a:pPr algn="ctr"/>
                      <a:r>
                        <a:rPr lang="en-GB" sz="1200" b="1" dirty="0" smtClean="0"/>
                        <a:t>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Soluble salts can</a:t>
                      </a:r>
                      <a:r>
                        <a:rPr lang="en-GB" sz="1200" b="1" i="1" baseline="0" dirty="0" smtClean="0">
                          <a:solidFill>
                            <a:schemeClr val="accent2">
                              <a:lumMod val="75000"/>
                            </a:schemeClr>
                          </a:solidFill>
                        </a:rPr>
                        <a:t> be made from reacting acids with solid insoluble substances (e.g. metals, metal oxides, hydroxides and carbonates).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1645">
                <a:tc>
                  <a:txBody>
                    <a:bodyPr/>
                    <a:lstStyle/>
                    <a:p>
                      <a:pPr algn="ctr"/>
                      <a:r>
                        <a:rPr lang="en-GB" sz="1200" b="1" dirty="0" smtClean="0"/>
                        <a:t>Production of soluble salts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Add the solid to the acid until no more dissolves. Filter off excess solid and then crystallise</a:t>
                      </a:r>
                      <a:r>
                        <a:rPr lang="en-GB" sz="1200" b="1" i="1" baseline="0" dirty="0" smtClean="0">
                          <a:solidFill>
                            <a:schemeClr val="accent2">
                              <a:lumMod val="75000"/>
                            </a:schemeClr>
                          </a:solidFill>
                        </a:rPr>
                        <a:t> to produce solid salts.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rot="5400000">
            <a:off x="4428827" y="6853040"/>
            <a:ext cx="1779435"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pH scale and neutralisation</a:t>
            </a:r>
            <a:endParaRPr lang="en-GB" sz="1400" b="1" dirty="0">
              <a:solidFill>
                <a:schemeClr val="tx1"/>
              </a:solidFill>
            </a:endParaRPr>
          </a:p>
        </p:txBody>
      </p:sp>
      <p:pic>
        <p:nvPicPr>
          <p:cNvPr id="24" name="Picture 23"/>
          <p:cNvPicPr>
            <a:picLocks noChangeAspect="1"/>
          </p:cNvPicPr>
          <p:nvPr/>
        </p:nvPicPr>
        <p:blipFill>
          <a:blip r:embed="rId2"/>
          <a:stretch>
            <a:fillRect/>
          </a:stretch>
        </p:blipFill>
        <p:spPr>
          <a:xfrm>
            <a:off x="60228" y="6956027"/>
            <a:ext cx="2873543" cy="1207352"/>
          </a:xfrm>
          <a:prstGeom prst="rect">
            <a:avLst/>
          </a:prstGeom>
        </p:spPr>
      </p:pic>
      <p:graphicFrame>
        <p:nvGraphicFramePr>
          <p:cNvPr id="32" name="Table 31"/>
          <p:cNvGraphicFramePr>
            <a:graphicFrameLocks noGrp="1"/>
          </p:cNvGraphicFramePr>
          <p:nvPr>
            <p:extLst/>
          </p:nvPr>
        </p:nvGraphicFramePr>
        <p:xfrm>
          <a:off x="2844688" y="8097599"/>
          <a:ext cx="3565347" cy="1089222"/>
        </p:xfrm>
        <a:graphic>
          <a:graphicData uri="http://schemas.openxmlformats.org/drawingml/2006/table">
            <a:tbl>
              <a:tblPr firstRow="1" bandRow="1">
                <a:tableStyleId>{5940675A-B579-460E-94D1-54222C63F5DA}</a:tableStyleId>
              </a:tblPr>
              <a:tblGrid>
                <a:gridCol w="1218627">
                  <a:extLst>
                    <a:ext uri="{9D8B030D-6E8A-4147-A177-3AD203B41FA5}">
                      <a16:colId xmlns:a16="http://schemas.microsoft.com/office/drawing/2014/main" val="20000"/>
                    </a:ext>
                  </a:extLst>
                </a:gridCol>
                <a:gridCol w="2346720">
                  <a:extLst>
                    <a:ext uri="{9D8B030D-6E8A-4147-A177-3AD203B41FA5}">
                      <a16:colId xmlns:a16="http://schemas.microsoft.com/office/drawing/2014/main" val="20001"/>
                    </a:ext>
                  </a:extLst>
                </a:gridCol>
              </a:tblGrid>
              <a:tr h="542851">
                <a:tc>
                  <a:txBody>
                    <a:bodyPr/>
                    <a:lstStyle/>
                    <a:p>
                      <a:pPr algn="ctr"/>
                      <a:r>
                        <a:rPr lang="en-GB" sz="1200" b="1" dirty="0" smtClean="0"/>
                        <a:t>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Acids produce hydrogen ions</a:t>
                      </a:r>
                      <a:r>
                        <a:rPr lang="en-GB" sz="1200" b="1" i="1" baseline="0" dirty="0" smtClean="0">
                          <a:solidFill>
                            <a:schemeClr val="accent2">
                              <a:lumMod val="75000"/>
                            </a:schemeClr>
                          </a:solidFill>
                        </a:rPr>
                        <a:t> (H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 in aqueous solutions.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546371">
                <a:tc>
                  <a:txBody>
                    <a:bodyPr/>
                    <a:lstStyle/>
                    <a:p>
                      <a:pPr algn="ctr"/>
                      <a:r>
                        <a:rPr lang="en-GB" sz="1200" b="1" dirty="0" smtClean="0"/>
                        <a:t>Alkalis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Aqueous</a:t>
                      </a:r>
                      <a:r>
                        <a:rPr lang="en-GB" sz="1200" b="1" i="1" baseline="0" dirty="0" smtClean="0">
                          <a:solidFill>
                            <a:schemeClr val="accent2">
                              <a:lumMod val="75000"/>
                            </a:schemeClr>
                          </a:solidFill>
                        </a:rPr>
                        <a:t> solutions of alkalis contain hydroxide ions (OH</a:t>
                      </a:r>
                      <a:r>
                        <a:rPr lang="en-GB" sz="1200" b="1" i="1" baseline="30000" dirty="0" smtClean="0">
                          <a:solidFill>
                            <a:schemeClr val="accent2">
                              <a:lumMod val="75000"/>
                            </a:schemeClr>
                          </a:solidFill>
                        </a:rPr>
                        <a:t>-</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sp>
        <p:nvSpPr>
          <p:cNvPr id="25" name="TextBox 24"/>
          <p:cNvSpPr txBox="1"/>
          <p:nvPr/>
        </p:nvSpPr>
        <p:spPr>
          <a:xfrm>
            <a:off x="3055550" y="6956027"/>
            <a:ext cx="1891265" cy="1015663"/>
          </a:xfrm>
          <a:prstGeom prst="rect">
            <a:avLst/>
          </a:prstGeom>
          <a:noFill/>
          <a:ln>
            <a:solidFill>
              <a:schemeClr val="tx1"/>
            </a:solidFill>
          </a:ln>
        </p:spPr>
        <p:txBody>
          <a:bodyPr wrap="square" rtlCol="0">
            <a:spAutoFit/>
          </a:bodyPr>
          <a:lstStyle/>
          <a:p>
            <a:r>
              <a:rPr lang="en-GB" sz="1200" dirty="0" smtClean="0"/>
              <a:t>You can use universal indicator or a pH probe to measure the acidity or alkalinity of a solution against the pH scale.</a:t>
            </a:r>
            <a:endParaRPr lang="en-GB" sz="1200" dirty="0"/>
          </a:p>
        </p:txBody>
      </p:sp>
      <p:cxnSp>
        <p:nvCxnSpPr>
          <p:cNvPr id="35" name="Straight Connector 34"/>
          <p:cNvCxnSpPr>
            <a:endCxn id="25" idx="3"/>
          </p:cNvCxnSpPr>
          <p:nvPr/>
        </p:nvCxnSpPr>
        <p:spPr>
          <a:xfrm flipH="1">
            <a:off x="4946815" y="7463858"/>
            <a:ext cx="129386" cy="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H="1">
            <a:off x="2941286" y="7747221"/>
            <a:ext cx="114264"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7743" y="8309811"/>
            <a:ext cx="2454442" cy="830997"/>
          </a:xfrm>
          <a:prstGeom prst="rect">
            <a:avLst/>
          </a:prstGeom>
          <a:noFill/>
          <a:ln>
            <a:solidFill>
              <a:schemeClr val="tx1"/>
            </a:solidFill>
          </a:ln>
        </p:spPr>
        <p:txBody>
          <a:bodyPr wrap="square" rtlCol="0">
            <a:spAutoFit/>
          </a:bodyPr>
          <a:lstStyle/>
          <a:p>
            <a:r>
              <a:rPr lang="en-GB" sz="1200" dirty="0" smtClean="0"/>
              <a:t>In neutralisation reactions, hydrogen ions react with hydroxide ions to produce water:</a:t>
            </a:r>
          </a:p>
          <a:p>
            <a:pPr algn="ctr"/>
            <a:r>
              <a:rPr lang="en-GB" sz="1200" dirty="0" smtClean="0"/>
              <a:t>H</a:t>
            </a:r>
            <a:r>
              <a:rPr lang="en-GB" sz="1200" baseline="30000" dirty="0" smtClean="0"/>
              <a:t>+</a:t>
            </a:r>
            <a:r>
              <a:rPr lang="en-GB" sz="1200" dirty="0" smtClean="0"/>
              <a:t> + OH</a:t>
            </a:r>
            <a:r>
              <a:rPr lang="en-GB" sz="1200" baseline="30000" dirty="0" smtClean="0"/>
              <a:t>-</a:t>
            </a:r>
            <a:r>
              <a:rPr lang="en-GB" sz="1200" dirty="0" smtClean="0"/>
              <a:t> </a:t>
            </a:r>
            <a:r>
              <a:rPr lang="en-GB" sz="1200" dirty="0" smtClean="0">
                <a:sym typeface="Wingdings" panose="05000000000000000000" pitchFamily="2" charset="2"/>
              </a:rPr>
              <a:t> H</a:t>
            </a:r>
            <a:r>
              <a:rPr lang="en-GB" sz="1200" baseline="-25000" dirty="0" smtClean="0">
                <a:sym typeface="Wingdings" panose="05000000000000000000" pitchFamily="2" charset="2"/>
              </a:rPr>
              <a:t>2</a:t>
            </a:r>
            <a:r>
              <a:rPr lang="en-GB" sz="1200" dirty="0" smtClean="0">
                <a:sym typeface="Wingdings" panose="05000000000000000000" pitchFamily="2" charset="2"/>
              </a:rPr>
              <a:t>O</a:t>
            </a:r>
            <a:endParaRPr lang="en-GB" sz="1200" dirty="0"/>
          </a:p>
        </p:txBody>
      </p:sp>
      <p:cxnSp>
        <p:nvCxnSpPr>
          <p:cNvPr id="41" name="Straight Connector 40"/>
          <p:cNvCxnSpPr>
            <a:endCxn id="30" idx="3"/>
          </p:cNvCxnSpPr>
          <p:nvPr/>
        </p:nvCxnSpPr>
        <p:spPr>
          <a:xfrm flipH="1">
            <a:off x="2522185" y="8725310"/>
            <a:ext cx="322503"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a:off x="5318544" y="7971690"/>
            <a:ext cx="1" cy="1197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5" name="Picture 64">
            <a:extLst>
              <a:ext uri="{FF2B5EF4-FFF2-40B4-BE49-F238E27FC236}">
                <a16:creationId xmlns:a16="http://schemas.microsoft.com/office/drawing/2014/main" id="{137A17BE-8AA4-4513-898F-9D070C852D79}"/>
              </a:ext>
            </a:extLst>
          </p:cNvPr>
          <p:cNvPicPr>
            <a:picLocks noChangeAspect="1"/>
          </p:cNvPicPr>
          <p:nvPr/>
        </p:nvPicPr>
        <p:blipFill>
          <a:blip r:embed="rId3"/>
          <a:stretch>
            <a:fillRect/>
          </a:stretch>
        </p:blipFill>
        <p:spPr>
          <a:xfrm>
            <a:off x="8152118" y="3901199"/>
            <a:ext cx="234856" cy="525489"/>
          </a:xfrm>
          <a:prstGeom prst="rect">
            <a:avLst/>
          </a:prstGeom>
        </p:spPr>
      </p:pic>
      <p:pic>
        <p:nvPicPr>
          <p:cNvPr id="66" name="Picture 65">
            <a:extLst>
              <a:ext uri="{FF2B5EF4-FFF2-40B4-BE49-F238E27FC236}">
                <a16:creationId xmlns:a16="http://schemas.microsoft.com/office/drawing/2014/main" id="{0F2C69C0-2FBD-4252-8EF7-C8FA7E559616}"/>
              </a:ext>
            </a:extLst>
          </p:cNvPr>
          <p:cNvPicPr>
            <a:picLocks noChangeAspect="1"/>
          </p:cNvPicPr>
          <p:nvPr/>
        </p:nvPicPr>
        <p:blipFill>
          <a:blip r:embed="rId4"/>
          <a:stretch>
            <a:fillRect/>
          </a:stretch>
        </p:blipFill>
        <p:spPr>
          <a:xfrm>
            <a:off x="8143169" y="4502822"/>
            <a:ext cx="487609" cy="721596"/>
          </a:xfrm>
          <a:prstGeom prst="rect">
            <a:avLst/>
          </a:prstGeom>
        </p:spPr>
      </p:pic>
      <p:pic>
        <p:nvPicPr>
          <p:cNvPr id="67" name="Picture 66">
            <a:extLst>
              <a:ext uri="{FF2B5EF4-FFF2-40B4-BE49-F238E27FC236}">
                <a16:creationId xmlns:a16="http://schemas.microsoft.com/office/drawing/2014/main" id="{DAD9930F-7E51-48AA-8055-819F948EA1CD}"/>
              </a:ext>
            </a:extLst>
          </p:cNvPr>
          <p:cNvPicPr>
            <a:picLocks noChangeAspect="1"/>
          </p:cNvPicPr>
          <p:nvPr/>
        </p:nvPicPr>
        <p:blipFill>
          <a:blip r:embed="rId5"/>
          <a:stretch>
            <a:fillRect/>
          </a:stretch>
        </p:blipFill>
        <p:spPr>
          <a:xfrm>
            <a:off x="8146344" y="5339950"/>
            <a:ext cx="566777" cy="822804"/>
          </a:xfrm>
          <a:prstGeom prst="rect">
            <a:avLst/>
          </a:prstGeom>
        </p:spPr>
      </p:pic>
      <p:sp>
        <p:nvSpPr>
          <p:cNvPr id="71" name="Rectangle 70"/>
          <p:cNvSpPr/>
          <p:nvPr/>
        </p:nvSpPr>
        <p:spPr>
          <a:xfrm rot="5400000">
            <a:off x="3514379" y="3571998"/>
            <a:ext cx="1914278" cy="45094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Strong and weak acids (HT ONLY)</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67743" y="3068439"/>
          <a:ext cx="4029628" cy="2128386"/>
        </p:xfrm>
        <a:graphic>
          <a:graphicData uri="http://schemas.openxmlformats.org/drawingml/2006/table">
            <a:tbl>
              <a:tblPr firstRow="1" bandRow="1">
                <a:tableStyleId>{5940675A-B579-460E-94D1-54222C63F5DA}</a:tableStyleId>
              </a:tblPr>
              <a:tblGrid>
                <a:gridCol w="1077396">
                  <a:extLst>
                    <a:ext uri="{9D8B030D-6E8A-4147-A177-3AD203B41FA5}">
                      <a16:colId xmlns:a16="http://schemas.microsoft.com/office/drawing/2014/main" val="20000"/>
                    </a:ext>
                  </a:extLst>
                </a:gridCol>
                <a:gridCol w="2952232">
                  <a:extLst>
                    <a:ext uri="{9D8B030D-6E8A-4147-A177-3AD203B41FA5}">
                      <a16:colId xmlns:a16="http://schemas.microsoft.com/office/drawing/2014/main" val="20001"/>
                    </a:ext>
                  </a:extLst>
                </a:gridCol>
              </a:tblGrid>
              <a:tr h="725096">
                <a:tc>
                  <a:txBody>
                    <a:bodyPr/>
                    <a:lstStyle/>
                    <a:p>
                      <a:pPr algn="ctr"/>
                      <a:r>
                        <a:rPr lang="en-GB" sz="1200" b="1" dirty="0" smtClean="0"/>
                        <a:t>Strong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Completely ionised in aqueous solutions e.g. hydrochloric, nitric</a:t>
                      </a:r>
                      <a:r>
                        <a:rPr lang="en-GB" sz="1200" b="1" i="1" baseline="0" dirty="0" smtClean="0">
                          <a:solidFill>
                            <a:schemeClr val="accent2">
                              <a:lumMod val="75000"/>
                            </a:schemeClr>
                          </a:solidFill>
                        </a:rPr>
                        <a:t> and sulfuric acids.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1645">
                <a:tc>
                  <a:txBody>
                    <a:bodyPr/>
                    <a:lstStyle/>
                    <a:p>
                      <a:pPr algn="ctr"/>
                      <a:r>
                        <a:rPr lang="en-GB" sz="1200" b="1" dirty="0" smtClean="0"/>
                        <a:t>Weak acids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Only partially ionised</a:t>
                      </a:r>
                      <a:r>
                        <a:rPr lang="en-GB" sz="1200" b="1" i="1" baseline="0" dirty="0" smtClean="0">
                          <a:solidFill>
                            <a:schemeClr val="accent2">
                              <a:lumMod val="75000"/>
                            </a:schemeClr>
                          </a:solidFill>
                        </a:rPr>
                        <a:t> in aqueous solutions e.g. </a:t>
                      </a:r>
                      <a:r>
                        <a:rPr lang="en-GB" sz="1200" b="1" i="1" baseline="0" dirty="0" err="1" smtClean="0">
                          <a:solidFill>
                            <a:schemeClr val="accent2">
                              <a:lumMod val="75000"/>
                            </a:schemeClr>
                          </a:solidFill>
                        </a:rPr>
                        <a:t>ethanoic</a:t>
                      </a:r>
                      <a:r>
                        <a:rPr lang="en-GB" sz="1200" b="1" i="1" baseline="0" dirty="0" smtClean="0">
                          <a:solidFill>
                            <a:schemeClr val="accent2">
                              <a:lumMod val="75000"/>
                            </a:schemeClr>
                          </a:solidFill>
                        </a:rPr>
                        <a:t> acid, citric acid.</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01645">
                <a:tc>
                  <a:txBody>
                    <a:bodyPr/>
                    <a:lstStyle/>
                    <a:p>
                      <a:pPr algn="ctr"/>
                      <a:r>
                        <a:rPr lang="en-GB" sz="1200" b="1" dirty="0" smtClean="0"/>
                        <a:t>Hydrogen</a:t>
                      </a:r>
                      <a:r>
                        <a:rPr lang="en-GB" sz="1200" b="1" baseline="0" dirty="0" smtClean="0"/>
                        <a:t> ion concentration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pH decreases by one</a:t>
                      </a:r>
                      <a:r>
                        <a:rPr lang="en-GB" sz="1200" b="1" i="1" baseline="0" dirty="0" smtClean="0">
                          <a:solidFill>
                            <a:schemeClr val="accent2">
                              <a:lumMod val="75000"/>
                            </a:schemeClr>
                          </a:solidFill>
                        </a:rPr>
                        <a:t> unit (becoming a stronger acid), the hydrogen ion concentration increases by a factor of 10. </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86" name="Straight Connector 85"/>
          <p:cNvCxnSpPr/>
          <p:nvPr/>
        </p:nvCxnSpPr>
        <p:spPr>
          <a:xfrm flipH="1" flipV="1">
            <a:off x="4708530" y="4059435"/>
            <a:ext cx="147766" cy="5537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flipH="1">
            <a:off x="4104058" y="3910590"/>
            <a:ext cx="137406"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0" name="Rectangle 89"/>
          <p:cNvSpPr/>
          <p:nvPr/>
        </p:nvSpPr>
        <p:spPr>
          <a:xfrm>
            <a:off x="5142649" y="2542753"/>
            <a:ext cx="1345697" cy="369332"/>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Electrolysis</a:t>
            </a:r>
            <a:endParaRPr lang="en-GB" sz="1800" dirty="0">
              <a:ea typeface="Verdana" panose="020B0604030504040204" pitchFamily="34" charset="0"/>
              <a:cs typeface="Verdana" panose="020B0604030504040204" pitchFamily="34" charset="0"/>
            </a:endParaRPr>
          </a:p>
        </p:txBody>
      </p:sp>
      <p:cxnSp>
        <p:nvCxnSpPr>
          <p:cNvPr id="91" name="Straight Connector 90"/>
          <p:cNvCxnSpPr>
            <a:stCxn id="4" idx="0"/>
            <a:endCxn id="90" idx="2"/>
          </p:cNvCxnSpPr>
          <p:nvPr/>
        </p:nvCxnSpPr>
        <p:spPr>
          <a:xfrm flipV="1">
            <a:off x="5602616" y="2912085"/>
            <a:ext cx="212882" cy="2287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4" name="Table 93"/>
          <p:cNvGraphicFramePr>
            <a:graphicFrameLocks noGrp="1"/>
          </p:cNvGraphicFramePr>
          <p:nvPr>
            <p:extLst/>
          </p:nvPr>
        </p:nvGraphicFramePr>
        <p:xfrm>
          <a:off x="3866147" y="73866"/>
          <a:ext cx="5406190" cy="2349294"/>
        </p:xfrm>
        <a:graphic>
          <a:graphicData uri="http://schemas.openxmlformats.org/drawingml/2006/table">
            <a:tbl>
              <a:tblPr firstRow="1" bandRow="1">
                <a:tableStyleId>{5940675A-B579-460E-94D1-54222C63F5DA}</a:tableStyleId>
              </a:tblPr>
              <a:tblGrid>
                <a:gridCol w="894014">
                  <a:extLst>
                    <a:ext uri="{9D8B030D-6E8A-4147-A177-3AD203B41FA5}">
                      <a16:colId xmlns:a16="http://schemas.microsoft.com/office/drawing/2014/main" val="20000"/>
                    </a:ext>
                  </a:extLst>
                </a:gridCol>
                <a:gridCol w="998955">
                  <a:extLst>
                    <a:ext uri="{9D8B030D-6E8A-4147-A177-3AD203B41FA5}">
                      <a16:colId xmlns:a16="http://schemas.microsoft.com/office/drawing/2014/main" val="20001"/>
                    </a:ext>
                  </a:extLst>
                </a:gridCol>
                <a:gridCol w="3513221">
                  <a:extLst>
                    <a:ext uri="{9D8B030D-6E8A-4147-A177-3AD203B41FA5}">
                      <a16:colId xmlns:a16="http://schemas.microsoft.com/office/drawing/2014/main" val="20002"/>
                    </a:ext>
                  </a:extLst>
                </a:gridCol>
              </a:tblGrid>
              <a:tr h="725096">
                <a:tc>
                  <a:txBody>
                    <a:bodyPr/>
                    <a:lstStyle/>
                    <a:p>
                      <a:pPr algn="ctr"/>
                      <a:r>
                        <a:rPr lang="en-GB" sz="1200" b="1" dirty="0" smtClean="0"/>
                        <a:t>Process of electrolysis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Splitting up using electricity</a:t>
                      </a:r>
                      <a:endParaRPr lang="en-GB" sz="1200" b="1" i="1" dirty="0">
                        <a:solidFill>
                          <a:schemeClr val="accent2">
                            <a:lumMod val="75000"/>
                          </a:schemeClr>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0" dirty="0" smtClean="0"/>
                        <a:t>When an ionic compound is melted or dissolved in water, the ions are free to move.  These are then able to conduct electricity and are called electrolytes. Passing an electric current though electrolytes causes the ions to move to the electrodes.</a:t>
                      </a:r>
                    </a:p>
                  </a:txBody>
                  <a:tcPr anchor="ctr"/>
                </a:tc>
                <a:extLst>
                  <a:ext uri="{0D108BD9-81ED-4DB2-BD59-A6C34878D82A}">
                    <a16:rowId xmlns:a16="http://schemas.microsoft.com/office/drawing/2014/main" val="10000"/>
                  </a:ext>
                </a:extLst>
              </a:tr>
              <a:tr h="520494">
                <a:tc>
                  <a:txBody>
                    <a:bodyPr/>
                    <a:lstStyle/>
                    <a:p>
                      <a:pPr algn="ctr"/>
                      <a:r>
                        <a:rPr lang="en-GB" sz="1200" b="1" dirty="0" smtClean="0"/>
                        <a:t>Electrode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Anode</a:t>
                      </a:r>
                    </a:p>
                    <a:p>
                      <a:pPr algn="ctr"/>
                      <a:r>
                        <a:rPr lang="en-GB" sz="1200" b="1" i="1" dirty="0" smtClean="0">
                          <a:solidFill>
                            <a:schemeClr val="accent2">
                              <a:lumMod val="75000"/>
                            </a:schemeClr>
                          </a:solidFill>
                        </a:rPr>
                        <a:t>Cathode</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The</a:t>
                      </a:r>
                      <a:r>
                        <a:rPr lang="en-GB" sz="1200" b="0" i="0" baseline="0" dirty="0" smtClean="0">
                          <a:solidFill>
                            <a:schemeClr val="tx1"/>
                          </a:solidFill>
                        </a:rPr>
                        <a:t> positive electrode is called the anode.</a:t>
                      </a:r>
                    </a:p>
                    <a:p>
                      <a:pPr algn="ctr"/>
                      <a:r>
                        <a:rPr lang="en-GB" sz="1200" b="0" i="0" baseline="0" dirty="0" smtClean="0">
                          <a:solidFill>
                            <a:schemeClr val="tx1"/>
                          </a:solidFill>
                        </a:rPr>
                        <a:t>The negative electrode is called the cathode</a:t>
                      </a:r>
                      <a:r>
                        <a:rPr lang="en-GB" sz="1200" b="1" i="0" baseline="0" dirty="0" smtClean="0">
                          <a:solidFill>
                            <a:schemeClr val="accent2">
                              <a:lumMod val="75000"/>
                            </a:schemeClr>
                          </a:solidFill>
                        </a:rPr>
                        <a:t>.</a:t>
                      </a:r>
                      <a:endParaRPr lang="en-GB" sz="1200" b="1" i="0" dirty="0">
                        <a:solidFill>
                          <a:schemeClr val="accent2">
                            <a:lumMod val="75000"/>
                          </a:schemeClr>
                        </a:solidFill>
                      </a:endParaRPr>
                    </a:p>
                  </a:txBody>
                  <a:tcPr anchor="ctr"/>
                </a:tc>
                <a:extLst>
                  <a:ext uri="{0D108BD9-81ED-4DB2-BD59-A6C34878D82A}">
                    <a16:rowId xmlns:a16="http://schemas.microsoft.com/office/drawing/2014/main" val="10001"/>
                  </a:ext>
                </a:extLst>
              </a:tr>
              <a:tr h="701645">
                <a:tc>
                  <a:txBody>
                    <a:bodyPr/>
                    <a:lstStyle/>
                    <a:p>
                      <a:pPr algn="ctr"/>
                      <a:r>
                        <a:rPr lang="en-GB" sz="1200" b="1" dirty="0" smtClean="0"/>
                        <a:t>Where</a:t>
                      </a:r>
                      <a:r>
                        <a:rPr lang="en-GB" sz="1200" b="1" baseline="0" dirty="0" smtClean="0"/>
                        <a:t> do the ions go?</a:t>
                      </a:r>
                      <a:endParaRPr lang="en-GB" sz="1200" b="1" dirty="0"/>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Cations</a:t>
                      </a:r>
                    </a:p>
                    <a:p>
                      <a:pPr algn="ctr"/>
                      <a:r>
                        <a:rPr lang="en-GB" sz="1200" b="1" i="1" smtClean="0">
                          <a:solidFill>
                            <a:schemeClr val="accent2">
                              <a:lumMod val="75000"/>
                            </a:schemeClr>
                          </a:solidFill>
                        </a:rPr>
                        <a:t>Anions</a:t>
                      </a:r>
                      <a:endParaRPr lang="en-GB" sz="1200" b="1" i="1" dirty="0">
                        <a:solidFill>
                          <a:schemeClr val="accent2">
                            <a:lumMod val="75000"/>
                          </a:schemeClr>
                        </a:solidFill>
                      </a:endParaRPr>
                    </a:p>
                  </a:txBody>
                  <a:tcPr anchor="ctr"/>
                </a:tc>
                <a:tc>
                  <a:txBody>
                    <a:bodyPr/>
                    <a:lstStyle/>
                    <a:p>
                      <a:pPr algn="ctr"/>
                      <a:r>
                        <a:rPr lang="en-GB" sz="1200" b="0" i="0" dirty="0" smtClean="0">
                          <a:solidFill>
                            <a:schemeClr val="tx1"/>
                          </a:solidFill>
                        </a:rPr>
                        <a:t>Cations are positive ions and they move to the negative cathode.</a:t>
                      </a:r>
                    </a:p>
                    <a:p>
                      <a:pPr algn="ctr"/>
                      <a:r>
                        <a:rPr lang="en-GB" sz="1200" b="0" i="0" dirty="0" smtClean="0">
                          <a:solidFill>
                            <a:schemeClr val="tx1"/>
                          </a:solidFill>
                        </a:rPr>
                        <a:t>Anions are negative ions and they move</a:t>
                      </a:r>
                      <a:r>
                        <a:rPr lang="en-GB" sz="1200" b="0" i="0" baseline="0" dirty="0" smtClean="0">
                          <a:solidFill>
                            <a:schemeClr val="tx1"/>
                          </a:solidFill>
                        </a:rPr>
                        <a:t> to the positive anode.</a:t>
                      </a:r>
                      <a:endParaRPr lang="en-GB" sz="1200" b="0" i="0" dirty="0">
                        <a:solidFill>
                          <a:schemeClr val="tx1"/>
                        </a:solidFill>
                      </a:endParaRPr>
                    </a:p>
                  </a:txBody>
                  <a:tcPr anchor="ctr"/>
                </a:tc>
                <a:extLst>
                  <a:ext uri="{0D108BD9-81ED-4DB2-BD59-A6C34878D82A}">
                    <a16:rowId xmlns:a16="http://schemas.microsoft.com/office/drawing/2014/main" val="10002"/>
                  </a:ext>
                </a:extLst>
              </a:tr>
            </a:tbl>
          </a:graphicData>
        </a:graphic>
      </p:graphicFrame>
      <p:sp>
        <p:nvSpPr>
          <p:cNvPr id="83" name="TextBox 82"/>
          <p:cNvSpPr txBox="1"/>
          <p:nvPr/>
        </p:nvSpPr>
        <p:spPr>
          <a:xfrm>
            <a:off x="9479724" y="2757918"/>
            <a:ext cx="3198256" cy="830997"/>
          </a:xfrm>
          <a:prstGeom prst="rect">
            <a:avLst/>
          </a:prstGeom>
          <a:noFill/>
          <a:ln>
            <a:solidFill>
              <a:schemeClr val="tx1"/>
            </a:solidFill>
          </a:ln>
        </p:spPr>
        <p:txBody>
          <a:bodyPr wrap="square" rtlCol="0">
            <a:spAutoFit/>
          </a:bodyPr>
          <a:lstStyle/>
          <a:p>
            <a:r>
              <a:rPr lang="en-GB" sz="1200" b="1" u="sng" dirty="0" smtClean="0"/>
              <a:t>Higher tier: </a:t>
            </a:r>
            <a:r>
              <a:rPr lang="en-GB" sz="1200" b="1" dirty="0" smtClean="0"/>
              <a:t>You can display what is happening at each electrode using half-equations:</a:t>
            </a:r>
            <a:endParaRPr lang="en-GB" sz="1200" dirty="0" smtClean="0"/>
          </a:p>
          <a:p>
            <a:r>
              <a:rPr lang="en-GB" sz="1200" b="1" dirty="0" smtClean="0"/>
              <a:t>At the cathode:   Pb</a:t>
            </a:r>
            <a:r>
              <a:rPr lang="en-GB" sz="1200" b="1" baseline="30000" dirty="0" smtClean="0"/>
              <a:t>2+ </a:t>
            </a:r>
            <a:r>
              <a:rPr lang="en-GB" sz="1200" b="1" dirty="0" smtClean="0"/>
              <a:t>+ 2e</a:t>
            </a:r>
            <a:r>
              <a:rPr lang="en-GB" sz="1200" b="1" baseline="30000" dirty="0" smtClean="0"/>
              <a:t>-</a:t>
            </a:r>
            <a:r>
              <a:rPr lang="en-GB" sz="1200" b="1" dirty="0" smtClean="0"/>
              <a:t> </a:t>
            </a:r>
            <a:r>
              <a:rPr lang="en-GB" sz="1200" b="1" dirty="0" smtClean="0">
                <a:sym typeface="Wingdings" panose="05000000000000000000" pitchFamily="2" charset="2"/>
              </a:rPr>
              <a:t> </a:t>
            </a:r>
            <a:r>
              <a:rPr lang="en-GB" sz="1200" b="1" dirty="0" err="1" smtClean="0">
                <a:sym typeface="Wingdings" panose="05000000000000000000" pitchFamily="2" charset="2"/>
              </a:rPr>
              <a:t>Pb</a:t>
            </a:r>
            <a:r>
              <a:rPr lang="en-GB" sz="1200" b="1" dirty="0" smtClean="0">
                <a:sym typeface="Wingdings" panose="05000000000000000000" pitchFamily="2" charset="2"/>
              </a:rPr>
              <a:t>	           </a:t>
            </a:r>
          </a:p>
          <a:p>
            <a:r>
              <a:rPr lang="en-GB" sz="1200" b="1" dirty="0" smtClean="0">
                <a:sym typeface="Wingdings" panose="05000000000000000000" pitchFamily="2" charset="2"/>
              </a:rPr>
              <a:t>At the anode:   2Br</a:t>
            </a:r>
            <a:r>
              <a:rPr lang="en-GB" sz="1200" b="1" baseline="30000" dirty="0" smtClean="0">
                <a:sym typeface="Wingdings" panose="05000000000000000000" pitchFamily="2" charset="2"/>
              </a:rPr>
              <a:t>-</a:t>
            </a:r>
            <a:r>
              <a:rPr lang="en-GB" sz="1200" b="1" dirty="0" smtClean="0">
                <a:sym typeface="Wingdings" panose="05000000000000000000" pitchFamily="2" charset="2"/>
              </a:rPr>
              <a:t>  Br</a:t>
            </a:r>
            <a:r>
              <a:rPr lang="en-GB" sz="1200" b="1" baseline="-25000" dirty="0" smtClean="0">
                <a:sym typeface="Wingdings" panose="05000000000000000000" pitchFamily="2" charset="2"/>
              </a:rPr>
              <a:t>2</a:t>
            </a:r>
            <a:r>
              <a:rPr lang="en-GB" sz="1200" b="1" dirty="0" smtClean="0">
                <a:sym typeface="Wingdings" panose="05000000000000000000" pitchFamily="2" charset="2"/>
              </a:rPr>
              <a:t> + 2e</a:t>
            </a:r>
            <a:r>
              <a:rPr lang="en-GB" sz="1200" b="1" baseline="30000" dirty="0" smtClean="0">
                <a:sym typeface="Wingdings" panose="05000000000000000000" pitchFamily="2" charset="2"/>
              </a:rPr>
              <a:t>-</a:t>
            </a:r>
            <a:endParaRPr lang="en-GB" sz="1200" b="1" baseline="30000" dirty="0"/>
          </a:p>
        </p:txBody>
      </p:sp>
      <p:cxnSp>
        <p:nvCxnSpPr>
          <p:cNvPr id="98" name="Straight Connector 97"/>
          <p:cNvCxnSpPr>
            <a:stCxn id="2" idx="1"/>
            <a:endCxn id="90" idx="3"/>
          </p:cNvCxnSpPr>
          <p:nvPr/>
        </p:nvCxnSpPr>
        <p:spPr>
          <a:xfrm flipH="1" flipV="1">
            <a:off x="6488346" y="2727419"/>
            <a:ext cx="357726" cy="3869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a:stCxn id="83" idx="1"/>
            <a:endCxn id="2" idx="3"/>
          </p:cNvCxnSpPr>
          <p:nvPr/>
        </p:nvCxnSpPr>
        <p:spPr>
          <a:xfrm flipH="1" flipV="1">
            <a:off x="9319253" y="3114374"/>
            <a:ext cx="160471" cy="5904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p:cNvCxnSpPr>
            <a:stCxn id="90" idx="0"/>
            <a:endCxn id="94" idx="2"/>
          </p:cNvCxnSpPr>
          <p:nvPr/>
        </p:nvCxnSpPr>
        <p:spPr>
          <a:xfrm flipV="1">
            <a:off x="5815498" y="2423160"/>
            <a:ext cx="753744" cy="11959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9" name="Table 108"/>
          <p:cNvGraphicFramePr>
            <a:graphicFrameLocks noGrp="1"/>
          </p:cNvGraphicFramePr>
          <p:nvPr>
            <p:extLst/>
          </p:nvPr>
        </p:nvGraphicFramePr>
        <p:xfrm>
          <a:off x="9479724" y="530115"/>
          <a:ext cx="3222966" cy="2182036"/>
        </p:xfrm>
        <a:graphic>
          <a:graphicData uri="http://schemas.openxmlformats.org/drawingml/2006/table">
            <a:tbl>
              <a:tblPr firstRow="1" bandRow="1">
                <a:tableStyleId>{5940675A-B579-460E-94D1-54222C63F5DA}</a:tableStyleId>
              </a:tblPr>
              <a:tblGrid>
                <a:gridCol w="345420">
                  <a:extLst>
                    <a:ext uri="{9D8B030D-6E8A-4147-A177-3AD203B41FA5}">
                      <a16:colId xmlns:a16="http://schemas.microsoft.com/office/drawing/2014/main" val="20000"/>
                    </a:ext>
                  </a:extLst>
                </a:gridCol>
                <a:gridCol w="2877546">
                  <a:extLst>
                    <a:ext uri="{9D8B030D-6E8A-4147-A177-3AD203B41FA5}">
                      <a16:colId xmlns:a16="http://schemas.microsoft.com/office/drawing/2014/main" val="20001"/>
                    </a:ext>
                  </a:extLst>
                </a:gridCol>
              </a:tblGrid>
              <a:tr h="536116">
                <a:tc rowSpan="3">
                  <a:txBody>
                    <a:bodyPr/>
                    <a:lstStyle/>
                    <a:p>
                      <a:pPr algn="ctr"/>
                      <a:r>
                        <a:rPr lang="en-GB" sz="1200" b="1" dirty="0" smtClean="0"/>
                        <a:t>Extracting metals using electrolysis</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Metals</a:t>
                      </a:r>
                      <a:r>
                        <a:rPr lang="en-GB" sz="1200" b="1" i="1" baseline="0" dirty="0" smtClean="0">
                          <a:solidFill>
                            <a:schemeClr val="accent2">
                              <a:lumMod val="75000"/>
                            </a:schemeClr>
                          </a:solidFill>
                        </a:rPr>
                        <a:t> can be extracted from molten compounds using electrolysis. </a:t>
                      </a:r>
                    </a:p>
                  </a:txBody>
                  <a:tcPr anchor="ctr"/>
                </a:tc>
                <a:extLst>
                  <a:ext uri="{0D108BD9-81ED-4DB2-BD59-A6C34878D82A}">
                    <a16:rowId xmlns:a16="http://schemas.microsoft.com/office/drawing/2014/main" val="10000"/>
                  </a:ext>
                </a:extLst>
              </a:tr>
              <a:tr h="580146">
                <a:tc vMerge="1">
                  <a:txBody>
                    <a:bodyPr/>
                    <a:lstStyle/>
                    <a:p>
                      <a:endParaRPr lang="en-GB"/>
                    </a:p>
                  </a:txBody>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GB" sz="1200" b="1" i="1" baseline="0" dirty="0" smtClean="0">
                          <a:solidFill>
                            <a:schemeClr val="accent2">
                              <a:lumMod val="75000"/>
                            </a:schemeClr>
                          </a:solidFill>
                        </a:rPr>
                        <a:t>This process is used when the metal is too reactive to be extracted by reduction with carbon. </a:t>
                      </a:r>
                    </a:p>
                  </a:txBody>
                  <a:tcPr anchor="ctr"/>
                </a:tc>
                <a:extLst>
                  <a:ext uri="{0D108BD9-81ED-4DB2-BD59-A6C34878D82A}">
                    <a16:rowId xmlns:a16="http://schemas.microsoft.com/office/drawing/2014/main" val="10001"/>
                  </a:ext>
                </a:extLst>
              </a:tr>
              <a:tr h="888828">
                <a:tc vMerge="1">
                  <a:txBody>
                    <a:bodyPr/>
                    <a:lstStyle/>
                    <a:p>
                      <a:endParaRPr lang="en-GB"/>
                    </a:p>
                  </a:txBody>
                  <a:tcPr/>
                </a:tc>
                <a:tc>
                  <a:txBody>
                    <a:bodyPr/>
                    <a:lstStyle/>
                    <a:p>
                      <a:pPr algn="ctr"/>
                      <a:r>
                        <a:rPr lang="en-GB" sz="1200" b="1" i="1" baseline="0" dirty="0" smtClean="0">
                          <a:solidFill>
                            <a:schemeClr val="accent2">
                              <a:lumMod val="75000"/>
                            </a:schemeClr>
                          </a:solidFill>
                        </a:rPr>
                        <a:t>The process is expensive due to large amounts of energy needed to produce the electrical current.</a:t>
                      </a:r>
                    </a:p>
                    <a:p>
                      <a:pPr algn="ctr"/>
                      <a:r>
                        <a:rPr lang="en-GB" sz="1200" b="1" i="1" baseline="0" dirty="0" smtClean="0">
                          <a:solidFill>
                            <a:schemeClr val="accent2">
                              <a:lumMod val="75000"/>
                            </a:schemeClr>
                          </a:solidFill>
                        </a:rPr>
                        <a:t>Example: aluminium is extracted in this way.</a:t>
                      </a:r>
                      <a:endParaRPr lang="en-GB" sz="1200" b="1" i="1" dirty="0" smtClean="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111" name="Straight Connector 110"/>
          <p:cNvCxnSpPr>
            <a:stCxn id="109" idx="1"/>
            <a:endCxn id="94" idx="3"/>
          </p:cNvCxnSpPr>
          <p:nvPr/>
        </p:nvCxnSpPr>
        <p:spPr>
          <a:xfrm flipH="1" flipV="1">
            <a:off x="9272337" y="1248513"/>
            <a:ext cx="207387" cy="3726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Rectangle 114"/>
          <p:cNvSpPr/>
          <p:nvPr/>
        </p:nvSpPr>
        <p:spPr>
          <a:xfrm>
            <a:off x="1010653" y="2648634"/>
            <a:ext cx="2712129" cy="29305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Electrolysis of aqueous solutions</a:t>
            </a:r>
            <a:endParaRPr lang="en-GB" sz="1400" b="1" dirty="0">
              <a:solidFill>
                <a:schemeClr val="tx1"/>
              </a:solidFill>
            </a:endParaRPr>
          </a:p>
        </p:txBody>
      </p:sp>
      <p:cxnSp>
        <p:nvCxnSpPr>
          <p:cNvPr id="116" name="Straight Connector 115"/>
          <p:cNvCxnSpPr>
            <a:stCxn id="90" idx="1"/>
            <a:endCxn id="115" idx="3"/>
          </p:cNvCxnSpPr>
          <p:nvPr/>
        </p:nvCxnSpPr>
        <p:spPr>
          <a:xfrm flipH="1">
            <a:off x="3722782" y="2727419"/>
            <a:ext cx="1419867" cy="6774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19" name="Table 118"/>
          <p:cNvGraphicFramePr>
            <a:graphicFrameLocks noGrp="1"/>
          </p:cNvGraphicFramePr>
          <p:nvPr>
            <p:extLst/>
          </p:nvPr>
        </p:nvGraphicFramePr>
        <p:xfrm>
          <a:off x="60228" y="956755"/>
          <a:ext cx="3731514" cy="1645920"/>
        </p:xfrm>
        <a:graphic>
          <a:graphicData uri="http://schemas.openxmlformats.org/drawingml/2006/table">
            <a:tbl>
              <a:tblPr firstRow="1" bandRow="1">
                <a:tableStyleId>{5940675A-B579-460E-94D1-54222C63F5DA}</a:tableStyleId>
              </a:tblPr>
              <a:tblGrid>
                <a:gridCol w="997690">
                  <a:extLst>
                    <a:ext uri="{9D8B030D-6E8A-4147-A177-3AD203B41FA5}">
                      <a16:colId xmlns:a16="http://schemas.microsoft.com/office/drawing/2014/main" val="20000"/>
                    </a:ext>
                  </a:extLst>
                </a:gridCol>
                <a:gridCol w="2733824">
                  <a:extLst>
                    <a:ext uri="{9D8B030D-6E8A-4147-A177-3AD203B41FA5}">
                      <a16:colId xmlns:a16="http://schemas.microsoft.com/office/drawing/2014/main" val="20001"/>
                    </a:ext>
                  </a:extLst>
                </a:gridCol>
              </a:tblGrid>
              <a:tr h="745052">
                <a:tc>
                  <a:txBody>
                    <a:bodyPr/>
                    <a:lstStyle/>
                    <a:p>
                      <a:pPr algn="ctr"/>
                      <a:r>
                        <a:rPr lang="en-GB" sz="1200" b="1" i="0" dirty="0" smtClean="0">
                          <a:solidFill>
                            <a:schemeClr val="tx1"/>
                          </a:solidFill>
                        </a:rPr>
                        <a:t>At the negative electrode</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US" sz="1200" b="0" dirty="0" smtClean="0"/>
                        <a:t>Metal will be produced on the electrode if it is less reactive than hydrogen. </a:t>
                      </a:r>
                    </a:p>
                    <a:p>
                      <a:pPr algn="ctr"/>
                      <a:r>
                        <a:rPr lang="en-US" sz="1200" b="0" dirty="0" smtClean="0"/>
                        <a:t>Hydrogen will be produced if the metal is more reactive than hydrogen.</a:t>
                      </a:r>
                      <a:endParaRPr lang="en-US" sz="1200" b="0" dirty="0"/>
                    </a:p>
                  </a:txBody>
                  <a:tcPr anchor="ctr"/>
                </a:tc>
                <a:extLst>
                  <a:ext uri="{0D108BD9-81ED-4DB2-BD59-A6C34878D82A}">
                    <a16:rowId xmlns:a16="http://schemas.microsoft.com/office/drawing/2014/main" val="10000"/>
                  </a:ext>
                </a:extLst>
              </a:tr>
              <a:tr h="591377">
                <a:tc>
                  <a:txBody>
                    <a:bodyPr/>
                    <a:lstStyle/>
                    <a:p>
                      <a:pPr algn="ctr"/>
                      <a:r>
                        <a:rPr lang="en-GB" sz="1200" b="1" i="0" dirty="0" smtClean="0">
                          <a:solidFill>
                            <a:schemeClr val="tx1"/>
                          </a:solidFill>
                        </a:rPr>
                        <a:t>At the positive electrode</a:t>
                      </a:r>
                      <a:endParaRPr lang="en-GB" sz="1200" b="1" i="0" dirty="0">
                        <a:solidFill>
                          <a:schemeClr val="tx1"/>
                        </a:solidFill>
                      </a:endParaRPr>
                    </a:p>
                  </a:txBody>
                  <a:tcPr anchor="ctr">
                    <a:solidFill>
                      <a:schemeClr val="accent2">
                        <a:lumMod val="20000"/>
                        <a:lumOff val="80000"/>
                      </a:schemeClr>
                    </a:solidFill>
                  </a:tcP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0" dirty="0" smtClean="0"/>
                        <a:t>Oxygen  is formed at positive electrode. If you have a halide ion (</a:t>
                      </a:r>
                      <a:r>
                        <a:rPr lang="en-US" sz="1200" b="0" dirty="0" err="1" smtClean="0"/>
                        <a:t>Cl</a:t>
                      </a:r>
                      <a:r>
                        <a:rPr lang="en-US" sz="1200" b="0" baseline="30000" dirty="0" smtClean="0"/>
                        <a:t>-</a:t>
                      </a:r>
                      <a:r>
                        <a:rPr lang="en-US" sz="1200" b="0" dirty="0" smtClean="0"/>
                        <a:t>, I</a:t>
                      </a:r>
                      <a:r>
                        <a:rPr lang="en-US" sz="1200" b="0" baseline="30000" dirty="0" smtClean="0"/>
                        <a:t>-</a:t>
                      </a:r>
                      <a:r>
                        <a:rPr lang="en-US" sz="1200" b="0" dirty="0" smtClean="0"/>
                        <a:t>, Br</a:t>
                      </a:r>
                      <a:r>
                        <a:rPr lang="en-US" sz="1200" b="0" baseline="30000" dirty="0" smtClean="0"/>
                        <a:t>-</a:t>
                      </a:r>
                      <a:r>
                        <a:rPr lang="en-US" sz="1200" b="0" dirty="0" smtClean="0"/>
                        <a:t>) then you will get chlorine, bromine or iodine formed at that electrode. </a:t>
                      </a:r>
                    </a:p>
                  </a:txBody>
                  <a:tcPr anchor="ctr"/>
                </a:tc>
                <a:extLst>
                  <a:ext uri="{0D108BD9-81ED-4DB2-BD59-A6C34878D82A}">
                    <a16:rowId xmlns:a16="http://schemas.microsoft.com/office/drawing/2014/main" val="10001"/>
                  </a:ext>
                </a:extLst>
              </a:tr>
            </a:tbl>
          </a:graphicData>
        </a:graphic>
      </p:graphicFrame>
      <p:sp>
        <p:nvSpPr>
          <p:cNvPr id="110" name="TextBox 109"/>
          <p:cNvSpPr txBox="1"/>
          <p:nvPr/>
        </p:nvSpPr>
        <p:spPr>
          <a:xfrm>
            <a:off x="1010653" y="41782"/>
            <a:ext cx="2712129" cy="830997"/>
          </a:xfrm>
          <a:prstGeom prst="rect">
            <a:avLst/>
          </a:prstGeom>
          <a:noFill/>
          <a:ln>
            <a:solidFill>
              <a:schemeClr val="tx1"/>
            </a:solidFill>
          </a:ln>
        </p:spPr>
        <p:txBody>
          <a:bodyPr wrap="square" rtlCol="0">
            <a:spAutoFit/>
          </a:bodyPr>
          <a:lstStyle/>
          <a:p>
            <a:pPr algn="ctr"/>
            <a:r>
              <a:rPr lang="en-GB" sz="1200" dirty="0"/>
              <a:t>The ions discharged when an aqueous solution is electrolysed using inert electrodes depend on the relative reactivity of the elements involved</a:t>
            </a:r>
            <a:r>
              <a:rPr lang="en-GB" sz="1200" dirty="0" smtClean="0"/>
              <a:t>.</a:t>
            </a:r>
            <a:endParaRPr lang="en-GB" sz="1200" dirty="0"/>
          </a:p>
        </p:txBody>
      </p:sp>
      <p:cxnSp>
        <p:nvCxnSpPr>
          <p:cNvPr id="121" name="Straight Connector 120"/>
          <p:cNvCxnSpPr/>
          <p:nvPr/>
        </p:nvCxnSpPr>
        <p:spPr>
          <a:xfrm flipH="1">
            <a:off x="873247" y="529390"/>
            <a:ext cx="137406" cy="42736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p:nvPr/>
        </p:nvCxnSpPr>
        <p:spPr>
          <a:xfrm flipH="1" flipV="1">
            <a:off x="873247" y="2602675"/>
            <a:ext cx="137406" cy="19248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2" name="Picture 1"/>
          <p:cNvPicPr>
            <a:picLocks noChangeAspect="1"/>
          </p:cNvPicPr>
          <p:nvPr/>
        </p:nvPicPr>
        <p:blipFill>
          <a:blip r:embed="rId6"/>
          <a:stretch>
            <a:fillRect/>
          </a:stretch>
        </p:blipFill>
        <p:spPr>
          <a:xfrm>
            <a:off x="6846072" y="2470076"/>
            <a:ext cx="2473181" cy="1288596"/>
          </a:xfrm>
          <a:prstGeom prst="rect">
            <a:avLst/>
          </a:prstGeom>
        </p:spPr>
      </p:pic>
    </p:spTree>
    <p:extLst>
      <p:ext uri="{BB962C8B-B14F-4D97-AF65-F5344CB8AC3E}">
        <p14:creationId xmlns:p14="http://schemas.microsoft.com/office/powerpoint/2010/main" val="2937649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52385" y="3225049"/>
            <a:ext cx="1821172"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Energy changes</a:t>
            </a:r>
            <a:endParaRPr lang="en-GB" sz="1800" dirty="0">
              <a:ea typeface="Verdana" panose="020B0604030504040204" pitchFamily="34" charset="0"/>
              <a:cs typeface="Verdana" panose="020B0604030504040204" pitchFamily="34" charset="0"/>
            </a:endParaRPr>
          </a:p>
        </p:txBody>
      </p:sp>
      <p:graphicFrame>
        <p:nvGraphicFramePr>
          <p:cNvPr id="372" name="Table 371"/>
          <p:cNvGraphicFramePr>
            <a:graphicFrameLocks noGrp="1"/>
          </p:cNvGraphicFramePr>
          <p:nvPr>
            <p:extLst/>
          </p:nvPr>
        </p:nvGraphicFramePr>
        <p:xfrm>
          <a:off x="957139" y="151670"/>
          <a:ext cx="5305831" cy="1766030"/>
        </p:xfrm>
        <a:graphic>
          <a:graphicData uri="http://schemas.openxmlformats.org/drawingml/2006/table">
            <a:tbl>
              <a:tblPr firstRow="1" bandRow="1">
                <a:tableStyleId>{5940675A-B579-460E-94D1-54222C63F5DA}</a:tableStyleId>
              </a:tblPr>
              <a:tblGrid>
                <a:gridCol w="1065100">
                  <a:extLst>
                    <a:ext uri="{9D8B030D-6E8A-4147-A177-3AD203B41FA5}">
                      <a16:colId xmlns:a16="http://schemas.microsoft.com/office/drawing/2014/main" val="20000"/>
                    </a:ext>
                  </a:extLst>
                </a:gridCol>
                <a:gridCol w="2243121">
                  <a:extLst>
                    <a:ext uri="{9D8B030D-6E8A-4147-A177-3AD203B41FA5}">
                      <a16:colId xmlns:a16="http://schemas.microsoft.com/office/drawing/2014/main" val="20001"/>
                    </a:ext>
                  </a:extLst>
                </a:gridCol>
                <a:gridCol w="1997610">
                  <a:extLst>
                    <a:ext uri="{9D8B030D-6E8A-4147-A177-3AD203B41FA5}">
                      <a16:colId xmlns:a16="http://schemas.microsoft.com/office/drawing/2014/main" val="20002"/>
                    </a:ext>
                  </a:extLst>
                </a:gridCol>
              </a:tblGrid>
              <a:tr h="915130">
                <a:tc>
                  <a:txBody>
                    <a:bodyPr/>
                    <a:lstStyle/>
                    <a:p>
                      <a:pPr algn="ctr"/>
                      <a:r>
                        <a:rPr lang="en-GB" sz="1200" b="1" dirty="0" smtClean="0"/>
                        <a:t>Endothermic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taken in from the surroundings so the temperature of the surroundings decreases</a:t>
                      </a:r>
                    </a:p>
                  </a:txBody>
                  <a:tcPr anchor="ctr"/>
                </a:tc>
                <a:tc>
                  <a:txBody>
                    <a:bodyPr/>
                    <a:lstStyle/>
                    <a:p>
                      <a:pPr marL="171450" indent="-171450" algn="ctr">
                        <a:buFont typeface="Arial" panose="020B0604020202020204" pitchFamily="34" charset="0"/>
                        <a:buChar char="•"/>
                      </a:pPr>
                      <a:r>
                        <a:rPr lang="en-GB" sz="1200" b="1" dirty="0" smtClean="0"/>
                        <a:t>Thermal decomposition</a:t>
                      </a:r>
                    </a:p>
                    <a:p>
                      <a:pPr marL="171450" indent="-171450" algn="ctr">
                        <a:buFont typeface="Arial" panose="020B0604020202020204" pitchFamily="34" charset="0"/>
                        <a:buChar char="•"/>
                      </a:pPr>
                      <a:r>
                        <a:rPr lang="en-GB" sz="1200" b="1" dirty="0" smtClean="0"/>
                        <a:t>Sports injury packs</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0"/>
                  </a:ext>
                </a:extLst>
              </a:tr>
              <a:tr h="850900">
                <a:tc>
                  <a:txBody>
                    <a:bodyPr/>
                    <a:lstStyle/>
                    <a:p>
                      <a:pPr algn="ctr"/>
                      <a:r>
                        <a:rPr lang="en-GB" sz="1200" b="1" dirty="0" smtClean="0"/>
                        <a:t>Exothermic</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Energy is transferred to the surroundings so the temperature of the surroundings increases</a:t>
                      </a:r>
                      <a:endParaRPr lang="en-GB" sz="1200" b="1" i="1" dirty="0">
                        <a:solidFill>
                          <a:schemeClr val="accent2"/>
                        </a:solidFill>
                      </a:endParaRPr>
                    </a:p>
                  </a:txBody>
                  <a:tcPr anchor="ctr"/>
                </a:tc>
                <a:tc>
                  <a:txBody>
                    <a:bodyPr/>
                    <a:lstStyle/>
                    <a:p>
                      <a:pPr marL="171450" indent="-171450" algn="ctr">
                        <a:buFont typeface="Arial" panose="020B0604020202020204" pitchFamily="34" charset="0"/>
                        <a:buChar char="•"/>
                      </a:pPr>
                      <a:r>
                        <a:rPr lang="en-GB" sz="1200" b="1" dirty="0" smtClean="0"/>
                        <a:t>Combustion</a:t>
                      </a:r>
                    </a:p>
                    <a:p>
                      <a:pPr marL="171450" indent="-171450" algn="ctr">
                        <a:buFont typeface="Arial" panose="020B0604020202020204" pitchFamily="34" charset="0"/>
                        <a:buChar char="•"/>
                      </a:pPr>
                      <a:r>
                        <a:rPr lang="en-GB" sz="1200" b="1" dirty="0" smtClean="0"/>
                        <a:t>Hand warmers</a:t>
                      </a:r>
                    </a:p>
                    <a:p>
                      <a:pPr marL="171450" indent="-171450" algn="ctr">
                        <a:buFont typeface="Arial" panose="020B0604020202020204" pitchFamily="34" charset="0"/>
                        <a:buChar char="•"/>
                      </a:pPr>
                      <a:r>
                        <a:rPr lang="en-GB" sz="1200" b="1" dirty="0" smtClean="0"/>
                        <a:t>Neutralisation</a:t>
                      </a:r>
                      <a:endParaRPr lang="en-GB" sz="1200" dirty="0"/>
                    </a:p>
                  </a:txBody>
                  <a:tcPr anchor="ctr"/>
                </a:tc>
                <a:extLst>
                  <a:ext uri="{0D108BD9-81ED-4DB2-BD59-A6C34878D82A}">
                    <a16:rowId xmlns:a16="http://schemas.microsoft.com/office/drawing/2014/main" val="10001"/>
                  </a:ext>
                </a:extLst>
              </a:tr>
            </a:tbl>
          </a:graphicData>
        </a:graphic>
      </p:graphicFrame>
      <p:sp>
        <p:nvSpPr>
          <p:cNvPr id="20" name="Rectangle 19"/>
          <p:cNvSpPr/>
          <p:nvPr/>
        </p:nvSpPr>
        <p:spPr>
          <a:xfrm>
            <a:off x="4602504" y="2509784"/>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Types of reaction</a:t>
            </a:r>
            <a:endParaRPr lang="en-GB" sz="1400" b="1" dirty="0">
              <a:solidFill>
                <a:schemeClr val="tx1"/>
              </a:solidFill>
            </a:endParaRPr>
          </a:p>
        </p:txBody>
      </p:sp>
      <p:sp>
        <p:nvSpPr>
          <p:cNvPr id="46" name="Rectangle 45"/>
          <p:cNvSpPr/>
          <p:nvPr/>
        </p:nvSpPr>
        <p:spPr>
          <a:xfrm>
            <a:off x="7411600" y="3353079"/>
            <a:ext cx="1133856"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Reaction profiles</a:t>
            </a:r>
            <a:endParaRPr lang="en-GB" sz="1400" b="1" dirty="0">
              <a:solidFill>
                <a:schemeClr val="tx1"/>
              </a:solidFill>
            </a:endParaRPr>
          </a:p>
        </p:txBody>
      </p:sp>
      <p:sp>
        <p:nvSpPr>
          <p:cNvPr id="130" name="Rectangle 129"/>
          <p:cNvSpPr/>
          <p:nvPr/>
        </p:nvSpPr>
        <p:spPr>
          <a:xfrm>
            <a:off x="3877472" y="3129389"/>
            <a:ext cx="1315843" cy="905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energy change of reactions</a:t>
            </a:r>
          </a:p>
          <a:p>
            <a:pPr algn="ctr"/>
            <a:r>
              <a:rPr lang="en-GB" sz="1400" b="1" dirty="0" smtClean="0">
                <a:solidFill>
                  <a:schemeClr val="tx1"/>
                </a:solidFill>
              </a:rPr>
              <a:t> (HT only)</a:t>
            </a:r>
            <a:endParaRPr lang="en-GB" sz="1400" b="1" dirty="0">
              <a:solidFill>
                <a:schemeClr val="tx1"/>
              </a:solidFill>
            </a:endParaRPr>
          </a:p>
        </p:txBody>
      </p:sp>
      <p:graphicFrame>
        <p:nvGraphicFramePr>
          <p:cNvPr id="92" name="Table 91"/>
          <p:cNvGraphicFramePr>
            <a:graphicFrameLocks noGrp="1"/>
          </p:cNvGraphicFramePr>
          <p:nvPr>
            <p:extLst/>
          </p:nvPr>
        </p:nvGraphicFramePr>
        <p:xfrm>
          <a:off x="8783500" y="3213979"/>
          <a:ext cx="3889192" cy="1375733"/>
        </p:xfrm>
        <a:graphic>
          <a:graphicData uri="http://schemas.openxmlformats.org/drawingml/2006/table">
            <a:tbl>
              <a:tblPr firstRow="1" bandRow="1">
                <a:tableStyleId>{5940675A-B579-460E-94D1-54222C63F5DA}</a:tableStyleId>
              </a:tblPr>
              <a:tblGrid>
                <a:gridCol w="366728">
                  <a:extLst>
                    <a:ext uri="{9D8B030D-6E8A-4147-A177-3AD203B41FA5}">
                      <a16:colId xmlns:a16="http://schemas.microsoft.com/office/drawing/2014/main" val="20000"/>
                    </a:ext>
                  </a:extLst>
                </a:gridCol>
                <a:gridCol w="1805432">
                  <a:extLst>
                    <a:ext uri="{9D8B030D-6E8A-4147-A177-3AD203B41FA5}">
                      <a16:colId xmlns:a16="http://schemas.microsoft.com/office/drawing/2014/main" val="20001"/>
                    </a:ext>
                  </a:extLst>
                </a:gridCol>
                <a:gridCol w="1717032">
                  <a:extLst>
                    <a:ext uri="{9D8B030D-6E8A-4147-A177-3AD203B41FA5}">
                      <a16:colId xmlns:a16="http://schemas.microsoft.com/office/drawing/2014/main" val="20002"/>
                    </a:ext>
                  </a:extLst>
                </a:gridCol>
              </a:tblGrid>
              <a:tr h="1375733">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Activation energy</a:t>
                      </a:r>
                      <a:endParaRPr lang="en-GB" sz="1200" b="1" dirty="0"/>
                    </a:p>
                  </a:txBody>
                  <a:tcPr vert="vert270" anchor="ctr">
                    <a:solidFill>
                      <a:schemeClr val="accent2">
                        <a:lumMod val="20000"/>
                        <a:lumOff val="80000"/>
                      </a:schemeClr>
                    </a:solidFill>
                  </a:tcPr>
                </a:tc>
                <a:tc>
                  <a:txBody>
                    <a:bodyPr/>
                    <a:lstStyle/>
                    <a:p>
                      <a:pPr algn="ctr"/>
                      <a:r>
                        <a:rPr lang="en-GB" sz="1200" b="1" i="1" dirty="0" smtClean="0">
                          <a:solidFill>
                            <a:schemeClr val="accent2"/>
                          </a:solidFill>
                        </a:rPr>
                        <a:t>Chemical reactions only happen</a:t>
                      </a:r>
                      <a:r>
                        <a:rPr lang="en-GB" sz="1200" b="1" i="1" baseline="0" dirty="0" smtClean="0">
                          <a:solidFill>
                            <a:schemeClr val="accent2"/>
                          </a:solidFill>
                        </a:rPr>
                        <a:t> when particles collide with sufficient energy</a:t>
                      </a:r>
                      <a:endParaRPr lang="en-GB" sz="1200" b="1" i="1" dirty="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The minimum amount of</a:t>
                      </a:r>
                      <a:r>
                        <a:rPr lang="en-US" sz="1200" b="1" baseline="0" dirty="0" smtClean="0"/>
                        <a:t> energy that colliding particles must have in order to react is called the activation energy.</a:t>
                      </a:r>
                      <a:endParaRPr lang="en-US" sz="1200" b="1" dirty="0" smtClean="0"/>
                    </a:p>
                  </a:txBody>
                  <a:tcPr anchor="ctr"/>
                </a:tc>
                <a:extLst>
                  <a:ext uri="{0D108BD9-81ED-4DB2-BD59-A6C34878D82A}">
                    <a16:rowId xmlns:a16="http://schemas.microsoft.com/office/drawing/2014/main" val="10000"/>
                  </a:ext>
                </a:extLst>
              </a:tr>
            </a:tbl>
          </a:graphicData>
        </a:graphic>
      </p:graphicFrame>
      <p:graphicFrame>
        <p:nvGraphicFramePr>
          <p:cNvPr id="93" name="Table 92"/>
          <p:cNvGraphicFramePr>
            <a:graphicFrameLocks noGrp="1"/>
          </p:cNvGraphicFramePr>
          <p:nvPr>
            <p:extLst/>
          </p:nvPr>
        </p:nvGraphicFramePr>
        <p:xfrm>
          <a:off x="7471402" y="4793949"/>
          <a:ext cx="5201290" cy="4492844"/>
        </p:xfrm>
        <a:graphic>
          <a:graphicData uri="http://schemas.openxmlformats.org/drawingml/2006/table">
            <a:tbl>
              <a:tblPr firstRow="1" bandRow="1">
                <a:tableStyleId>{5940675A-B579-460E-94D1-54222C63F5DA}</a:tableStyleId>
              </a:tblPr>
              <a:tblGrid>
                <a:gridCol w="482286">
                  <a:extLst>
                    <a:ext uri="{9D8B030D-6E8A-4147-A177-3AD203B41FA5}">
                      <a16:colId xmlns:a16="http://schemas.microsoft.com/office/drawing/2014/main" val="20000"/>
                    </a:ext>
                  </a:extLst>
                </a:gridCol>
                <a:gridCol w="2442600">
                  <a:extLst>
                    <a:ext uri="{9D8B030D-6E8A-4147-A177-3AD203B41FA5}">
                      <a16:colId xmlns:a16="http://schemas.microsoft.com/office/drawing/2014/main" val="20001"/>
                    </a:ext>
                  </a:extLst>
                </a:gridCol>
                <a:gridCol w="2276404">
                  <a:extLst>
                    <a:ext uri="{9D8B030D-6E8A-4147-A177-3AD203B41FA5}">
                      <a16:colId xmlns:a16="http://schemas.microsoft.com/office/drawing/2014/main" val="20002"/>
                    </a:ext>
                  </a:extLst>
                </a:gridCol>
              </a:tblGrid>
              <a:tr h="2152951">
                <a:tc>
                  <a:txBody>
                    <a:bodyPr/>
                    <a:lstStyle/>
                    <a:p>
                      <a:pPr algn="ctr"/>
                      <a:r>
                        <a:rPr lang="en-GB" sz="1200" b="1" dirty="0" smtClean="0"/>
                        <a:t>Endothermic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Products are at a higher energy level</a:t>
                      </a:r>
                      <a:r>
                        <a:rPr lang="en-US" sz="1200" b="1" baseline="0" dirty="0" smtClean="0"/>
                        <a:t> than the reactants. As the reactants form products, energy is transferred from the surroundings to the reaction mixture. The temperature of the surroundings decreases because energy is taken in during the reaction.</a:t>
                      </a:r>
                      <a:endParaRPr lang="en-US" sz="1200" dirty="0" smtClean="0"/>
                    </a:p>
                  </a:txBody>
                  <a:tcPr anchor="ctr"/>
                </a:tc>
                <a:extLst>
                  <a:ext uri="{0D108BD9-81ED-4DB2-BD59-A6C34878D82A}">
                    <a16:rowId xmlns:a16="http://schemas.microsoft.com/office/drawing/2014/main" val="10000"/>
                  </a:ext>
                </a:extLst>
              </a:tr>
              <a:tr h="2339893">
                <a:tc>
                  <a:txBody>
                    <a:bodyPr/>
                    <a:lstStyle/>
                    <a:p>
                      <a:pPr algn="ctr"/>
                      <a:r>
                        <a:rPr lang="en-GB" sz="1200" b="1" dirty="0" smtClean="0"/>
                        <a:t>Exothermic</a:t>
                      </a:r>
                      <a:endParaRPr lang="en-GB" sz="1200" b="1" dirty="0"/>
                    </a:p>
                  </a:txBody>
                  <a:tcPr vert="vert270" anchor="ctr">
                    <a:solidFill>
                      <a:schemeClr val="accent2">
                        <a:lumMod val="20000"/>
                        <a:lumOff val="80000"/>
                      </a:schemeClr>
                    </a:solidFill>
                  </a:tcPr>
                </a:tc>
                <a:tc>
                  <a:txBody>
                    <a:bodyPr/>
                    <a:lstStyle/>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smtClean="0">
                        <a:solidFill>
                          <a:schemeClr val="accent2"/>
                        </a:solidFill>
                      </a:endParaRPr>
                    </a:p>
                    <a:p>
                      <a:pPr algn="ctr"/>
                      <a:endParaRPr lang="en-GB" sz="1200" b="1" i="1" dirty="0">
                        <a:solidFill>
                          <a:schemeClr val="accent2"/>
                        </a:solidFill>
                      </a:endParaRPr>
                    </a:p>
                  </a:txBody>
                  <a:tcPr anchor="ctr"/>
                </a:tc>
                <a:tc>
                  <a:txBody>
                    <a:bodyPr/>
                    <a:lstStyle/>
                    <a:p>
                      <a:pPr algn="l"/>
                      <a:endParaRPr lang="en-GB" sz="1200" dirty="0" smtClean="0"/>
                    </a:p>
                    <a:p>
                      <a:pPr algn="ctr"/>
                      <a:r>
                        <a:rPr lang="en-GB" sz="1200" b="1" dirty="0" smtClean="0"/>
                        <a:t>Products are at a lower energy level than the reactants. When the reactants form products, energy is transferred to the surroundings. The temperature of the surroundings increases because energy is released during the reaction.</a:t>
                      </a:r>
                    </a:p>
                    <a:p>
                      <a:pPr algn="l"/>
                      <a:endParaRPr lang="en-GB" sz="1200" dirty="0" smtClean="0"/>
                    </a:p>
                    <a:p>
                      <a:pPr algn="l"/>
                      <a:endParaRPr lang="en-GB" sz="1200" dirty="0" smtClean="0"/>
                    </a:p>
                    <a:p>
                      <a:pPr algn="l"/>
                      <a:endParaRPr lang="en-GB" sz="1200" dirty="0"/>
                    </a:p>
                  </a:txBody>
                  <a:tcPr anchor="ctr"/>
                </a:tc>
                <a:extLst>
                  <a:ext uri="{0D108BD9-81ED-4DB2-BD59-A6C34878D82A}">
                    <a16:rowId xmlns:a16="http://schemas.microsoft.com/office/drawing/2014/main" val="10001"/>
                  </a:ext>
                </a:extLst>
              </a:tr>
            </a:tbl>
          </a:graphicData>
        </a:graphic>
      </p:graphicFrame>
      <p:pic>
        <p:nvPicPr>
          <p:cNvPr id="15" name="Picture 14"/>
          <p:cNvPicPr>
            <a:picLocks noChangeAspect="1"/>
          </p:cNvPicPr>
          <p:nvPr/>
        </p:nvPicPr>
        <p:blipFill>
          <a:blip r:embed="rId2"/>
          <a:stretch>
            <a:fillRect/>
          </a:stretch>
        </p:blipFill>
        <p:spPr>
          <a:xfrm>
            <a:off x="8062204" y="4979965"/>
            <a:ext cx="2242039" cy="1739152"/>
          </a:xfrm>
          <a:prstGeom prst="rect">
            <a:avLst/>
          </a:prstGeom>
        </p:spPr>
      </p:pic>
      <p:graphicFrame>
        <p:nvGraphicFramePr>
          <p:cNvPr id="144" name="Table 143"/>
          <p:cNvGraphicFramePr>
            <a:graphicFrameLocks noGrp="1"/>
          </p:cNvGraphicFramePr>
          <p:nvPr>
            <p:extLst/>
          </p:nvPr>
        </p:nvGraphicFramePr>
        <p:xfrm>
          <a:off x="110883" y="2057414"/>
          <a:ext cx="3581035" cy="640080"/>
        </p:xfrm>
        <a:graphic>
          <a:graphicData uri="http://schemas.openxmlformats.org/drawingml/2006/table">
            <a:tbl>
              <a:tblPr firstRow="1" bandRow="1">
                <a:tableStyleId>{5940675A-B579-460E-94D1-54222C63F5DA}</a:tableStyleId>
              </a:tblPr>
              <a:tblGrid>
                <a:gridCol w="1058702">
                  <a:extLst>
                    <a:ext uri="{9D8B030D-6E8A-4147-A177-3AD203B41FA5}">
                      <a16:colId xmlns:a16="http://schemas.microsoft.com/office/drawing/2014/main" val="20000"/>
                    </a:ext>
                  </a:extLst>
                </a:gridCol>
                <a:gridCol w="2522333">
                  <a:extLst>
                    <a:ext uri="{9D8B030D-6E8A-4147-A177-3AD203B41FA5}">
                      <a16:colId xmlns:a16="http://schemas.microsoft.com/office/drawing/2014/main" val="20001"/>
                    </a:ext>
                  </a:extLst>
                </a:gridCol>
              </a:tblGrid>
              <a:tr h="557074">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Reaction profiles</a:t>
                      </a: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Show the overall energy change of a reaction</a:t>
                      </a:r>
                    </a:p>
                    <a:p>
                      <a:pPr algn="ctr"/>
                      <a:endParaRPr lang="en-GB" sz="1200" b="1" i="1" dirty="0">
                        <a:solidFill>
                          <a:schemeClr val="accent2"/>
                        </a:solidFill>
                      </a:endParaRPr>
                    </a:p>
                  </a:txBody>
                  <a:tcPr anchor="ctr"/>
                </a:tc>
                <a:extLst>
                  <a:ext uri="{0D108BD9-81ED-4DB2-BD59-A6C34878D82A}">
                    <a16:rowId xmlns:a16="http://schemas.microsoft.com/office/drawing/2014/main" val="10000"/>
                  </a:ext>
                </a:extLst>
              </a:tr>
            </a:tbl>
          </a:graphicData>
        </a:graphic>
      </p:graphicFrame>
      <p:graphicFrame>
        <p:nvGraphicFramePr>
          <p:cNvPr id="145" name="Table 144"/>
          <p:cNvGraphicFramePr>
            <a:graphicFrameLocks noGrp="1"/>
          </p:cNvGraphicFramePr>
          <p:nvPr>
            <p:extLst/>
          </p:nvPr>
        </p:nvGraphicFramePr>
        <p:xfrm>
          <a:off x="102041" y="2856749"/>
          <a:ext cx="3589877" cy="967663"/>
        </p:xfrm>
        <a:graphic>
          <a:graphicData uri="http://schemas.openxmlformats.org/drawingml/2006/table">
            <a:tbl>
              <a:tblPr firstRow="1" bandRow="1">
                <a:tableStyleId>{5940675A-B579-460E-94D1-54222C63F5DA}</a:tableStyleId>
              </a:tblPr>
              <a:tblGrid>
                <a:gridCol w="2015077">
                  <a:extLst>
                    <a:ext uri="{9D8B030D-6E8A-4147-A177-3AD203B41FA5}">
                      <a16:colId xmlns:a16="http://schemas.microsoft.com/office/drawing/2014/main" val="20000"/>
                    </a:ext>
                  </a:extLst>
                </a:gridCol>
                <a:gridCol w="1574800">
                  <a:extLst>
                    <a:ext uri="{9D8B030D-6E8A-4147-A177-3AD203B41FA5}">
                      <a16:colId xmlns:a16="http://schemas.microsoft.com/office/drawing/2014/main" val="20001"/>
                    </a:ext>
                  </a:extLst>
                </a:gridCol>
              </a:tblGrid>
              <a:tr h="510463">
                <a:tc>
                  <a:txBody>
                    <a:bodyPr/>
                    <a:lstStyle/>
                    <a:p>
                      <a:pPr algn="ctr"/>
                      <a:r>
                        <a:rPr lang="en-GB" sz="1200" b="1" dirty="0" smtClean="0"/>
                        <a:t>Breaking bonds in reactants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solidFill>
                        </a:rPr>
                        <a:t>Endothermic process</a:t>
                      </a:r>
                      <a:endParaRPr lang="en-GB" sz="1200" b="1" i="1" dirty="0">
                        <a:solidFill>
                          <a:schemeClr val="accent2"/>
                        </a:solidFill>
                      </a:endParaRPr>
                    </a:p>
                  </a:txBody>
                  <a:tcPr anchor="ctr"/>
                </a:tc>
                <a:extLst>
                  <a:ext uri="{0D108BD9-81ED-4DB2-BD59-A6C34878D82A}">
                    <a16:rowId xmlns:a16="http://schemas.microsoft.com/office/drawing/2014/main" val="10000"/>
                  </a:ext>
                </a:extLst>
              </a:tr>
              <a:tr h="457200">
                <a:tc>
                  <a:txBody>
                    <a:bodyPr/>
                    <a:lstStyle/>
                    <a:p>
                      <a:pPr algn="ctr"/>
                      <a:r>
                        <a:rPr lang="en-GB" sz="1200" b="1" dirty="0" smtClean="0"/>
                        <a:t>Making bonds in products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solidFill>
                        </a:rPr>
                        <a:t>Exothermic</a:t>
                      </a:r>
                      <a:r>
                        <a:rPr lang="en-GB" sz="1200" b="1" i="1" baseline="0" dirty="0" smtClean="0">
                          <a:solidFill>
                            <a:schemeClr val="accent2"/>
                          </a:solidFill>
                        </a:rPr>
                        <a:t> process</a:t>
                      </a:r>
                      <a:endParaRPr lang="en-GB" sz="1200" b="1" i="1" dirty="0">
                        <a:solidFill>
                          <a:schemeClr val="accent2"/>
                        </a:solidFill>
                      </a:endParaRPr>
                    </a:p>
                  </a:txBody>
                  <a:tcPr anchor="ctr"/>
                </a:tc>
                <a:extLst>
                  <a:ext uri="{0D108BD9-81ED-4DB2-BD59-A6C34878D82A}">
                    <a16:rowId xmlns:a16="http://schemas.microsoft.com/office/drawing/2014/main" val="10001"/>
                  </a:ext>
                </a:extLst>
              </a:tr>
            </a:tbl>
          </a:graphicData>
        </a:graphic>
      </p:graphicFrame>
      <p:graphicFrame>
        <p:nvGraphicFramePr>
          <p:cNvPr id="148" name="Table 147"/>
          <p:cNvGraphicFramePr>
            <a:graphicFrameLocks noGrp="1"/>
          </p:cNvGraphicFramePr>
          <p:nvPr>
            <p:extLst/>
          </p:nvPr>
        </p:nvGraphicFramePr>
        <p:xfrm>
          <a:off x="126805" y="3983667"/>
          <a:ext cx="3719682" cy="1645920"/>
        </p:xfrm>
        <a:graphic>
          <a:graphicData uri="http://schemas.openxmlformats.org/drawingml/2006/table">
            <a:tbl>
              <a:tblPr firstRow="1" bandRow="1">
                <a:tableStyleId>{5940675A-B579-460E-94D1-54222C63F5DA}</a:tableStyleId>
              </a:tblPr>
              <a:tblGrid>
                <a:gridCol w="462148">
                  <a:extLst>
                    <a:ext uri="{9D8B030D-6E8A-4147-A177-3AD203B41FA5}">
                      <a16:colId xmlns:a16="http://schemas.microsoft.com/office/drawing/2014/main" val="20000"/>
                    </a:ext>
                  </a:extLst>
                </a:gridCol>
                <a:gridCol w="1029504">
                  <a:extLst>
                    <a:ext uri="{9D8B030D-6E8A-4147-A177-3AD203B41FA5}">
                      <a16:colId xmlns:a16="http://schemas.microsoft.com/office/drawing/2014/main" val="20001"/>
                    </a:ext>
                  </a:extLst>
                </a:gridCol>
                <a:gridCol w="2228030">
                  <a:extLst>
                    <a:ext uri="{9D8B030D-6E8A-4147-A177-3AD203B41FA5}">
                      <a16:colId xmlns:a16="http://schemas.microsoft.com/office/drawing/2014/main" val="20002"/>
                    </a:ext>
                  </a:extLst>
                </a:gridCol>
              </a:tblGrid>
              <a:tr h="805766">
                <a:tc rowSpan="2">
                  <a:txBody>
                    <a:bodyPr/>
                    <a:lstStyle/>
                    <a:p>
                      <a:pPr algn="ctr"/>
                      <a:r>
                        <a:rPr lang="en-GB" sz="1200" b="1" dirty="0" smtClean="0"/>
                        <a:t>Overall energy change of a reaction</a:t>
                      </a:r>
                      <a:endParaRPr lang="en-GB" sz="1200" b="1" dirty="0"/>
                    </a:p>
                  </a:txBody>
                  <a:tcPr vert="vert270"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Exothermic</a:t>
                      </a:r>
                    </a:p>
                    <a:p>
                      <a:pPr algn="ctr"/>
                      <a:endParaRPr lang="en-GB" sz="1200" b="1" i="1" dirty="0">
                        <a:solidFill>
                          <a:schemeClr val="accent2"/>
                        </a:solidFill>
                      </a:endParaRPr>
                    </a:p>
                  </a:txBody>
                  <a:tcPr anchor="ctr"/>
                </a:tc>
                <a:tc>
                  <a:txBody>
                    <a:bodyPr/>
                    <a:lstStyle/>
                    <a:p>
                      <a:pPr marL="0" marR="0" indent="0" algn="ctr" defTabSz="1280160" rtl="0" eaLnBrk="1" fontAlgn="auto" latinLnBrk="0" hangingPunct="1">
                        <a:lnSpc>
                          <a:spcPct val="100000"/>
                        </a:lnSpc>
                        <a:spcBef>
                          <a:spcPts val="0"/>
                        </a:spcBef>
                        <a:spcAft>
                          <a:spcPts val="0"/>
                        </a:spcAft>
                        <a:buClrTx/>
                        <a:buSzTx/>
                        <a:buFontTx/>
                        <a:buNone/>
                        <a:tabLst/>
                        <a:defRPr/>
                      </a:pPr>
                      <a:r>
                        <a:rPr lang="en-US" sz="1200" b="1" dirty="0" smtClean="0"/>
                        <a:t>Energy released making new bonds is greater than the energy taken</a:t>
                      </a:r>
                      <a:r>
                        <a:rPr lang="en-US" sz="1200" b="1" baseline="0" dirty="0" smtClean="0"/>
                        <a:t> in breaking existing bonds.</a:t>
                      </a:r>
                      <a:endParaRPr lang="en-US" sz="1200" b="1" dirty="0" smtClean="0"/>
                    </a:p>
                  </a:txBody>
                  <a:tcPr anchor="ctr"/>
                </a:tc>
                <a:extLst>
                  <a:ext uri="{0D108BD9-81ED-4DB2-BD59-A6C34878D82A}">
                    <a16:rowId xmlns:a16="http://schemas.microsoft.com/office/drawing/2014/main" val="10000"/>
                  </a:ext>
                </a:extLst>
              </a:tr>
              <a:tr h="698500">
                <a:tc vMerge="1">
                  <a:txBody>
                    <a:bodyPr/>
                    <a:lstStyle/>
                    <a:p>
                      <a:pPr algn="ctr"/>
                      <a:endParaRPr lang="en-GB" sz="1200" b="1" dirty="0"/>
                    </a:p>
                  </a:txBody>
                  <a:tcPr anchor="ctr">
                    <a:solidFill>
                      <a:schemeClr val="accent2">
                        <a:lumMod val="20000"/>
                        <a:lumOff val="80000"/>
                      </a:schemeClr>
                    </a:solidFill>
                  </a:tcP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i="1" dirty="0" smtClean="0">
                          <a:solidFill>
                            <a:schemeClr val="accent2"/>
                          </a:solidFill>
                        </a:rPr>
                        <a:t>Endothermic</a:t>
                      </a:r>
                    </a:p>
                    <a:p>
                      <a:pPr algn="ctr"/>
                      <a:endParaRPr lang="en-GB" sz="1200" b="1" i="1" dirty="0">
                        <a:solidFill>
                          <a:schemeClr val="accent2"/>
                        </a:solidFill>
                      </a:endParaRPr>
                    </a:p>
                  </a:txBody>
                  <a:tcPr anchor="ctr"/>
                </a:tc>
                <a:tc>
                  <a:txBody>
                    <a:bodyPr/>
                    <a:lstStyle/>
                    <a:p>
                      <a:pPr marL="0" marR="0" lvl="0" indent="0" algn="ctr" defTabSz="1280160" rtl="0" eaLnBrk="1" fontAlgn="auto" latinLnBrk="0" hangingPunct="1">
                        <a:lnSpc>
                          <a:spcPct val="100000"/>
                        </a:lnSpc>
                        <a:spcBef>
                          <a:spcPts val="0"/>
                        </a:spcBef>
                        <a:spcAft>
                          <a:spcPts val="0"/>
                        </a:spcAft>
                        <a:buClrTx/>
                        <a:buSzTx/>
                        <a:buFontTx/>
                        <a:buNone/>
                        <a:tabLst/>
                        <a:defRPr/>
                      </a:pPr>
                      <a:r>
                        <a:rPr lang="en-GB" sz="1200" b="1" dirty="0" smtClean="0"/>
                        <a:t>Energy needed to break existing bonds is greater than the energy released making new bonds.</a:t>
                      </a:r>
                      <a:endParaRPr lang="en-GB" sz="1200" dirty="0"/>
                    </a:p>
                  </a:txBody>
                  <a:tcPr anchor="ctr"/>
                </a:tc>
                <a:extLst>
                  <a:ext uri="{0D108BD9-81ED-4DB2-BD59-A6C34878D82A}">
                    <a16:rowId xmlns:a16="http://schemas.microsoft.com/office/drawing/2014/main" val="10001"/>
                  </a:ext>
                </a:extLst>
              </a:tr>
            </a:tbl>
          </a:graphicData>
        </a:graphic>
      </p:graphicFrame>
      <p:cxnSp>
        <p:nvCxnSpPr>
          <p:cNvPr id="242" name="Straight Arrow Connector 241"/>
          <p:cNvCxnSpPr>
            <a:stCxn id="4" idx="1"/>
            <a:endCxn id="130" idx="3"/>
          </p:cNvCxnSpPr>
          <p:nvPr/>
        </p:nvCxnSpPr>
        <p:spPr>
          <a:xfrm flipH="1">
            <a:off x="5193315" y="3548215"/>
            <a:ext cx="159070" cy="337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Straight Arrow Connector 243"/>
          <p:cNvCxnSpPr>
            <a:stCxn id="4" idx="0"/>
            <a:endCxn id="20" idx="3"/>
          </p:cNvCxnSpPr>
          <p:nvPr/>
        </p:nvCxnSpPr>
        <p:spPr>
          <a:xfrm flipH="1" flipV="1">
            <a:off x="5736360" y="2738717"/>
            <a:ext cx="526611" cy="48633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6" name="Straight Arrow Connector 245"/>
          <p:cNvCxnSpPr>
            <a:stCxn id="20" idx="0"/>
            <a:endCxn id="372" idx="2"/>
          </p:cNvCxnSpPr>
          <p:nvPr/>
        </p:nvCxnSpPr>
        <p:spPr>
          <a:xfrm flipH="1" flipV="1">
            <a:off x="3610054" y="1917700"/>
            <a:ext cx="1559378" cy="592084"/>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48" name="Straight Arrow Connector 247"/>
          <p:cNvCxnSpPr>
            <a:stCxn id="130" idx="0"/>
            <a:endCxn id="144" idx="3"/>
          </p:cNvCxnSpPr>
          <p:nvPr/>
        </p:nvCxnSpPr>
        <p:spPr>
          <a:xfrm flipH="1" flipV="1">
            <a:off x="3691918" y="2377454"/>
            <a:ext cx="843476" cy="75193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1" name="Straight Arrow Connector 250"/>
          <p:cNvCxnSpPr>
            <a:endCxn id="145" idx="3"/>
          </p:cNvCxnSpPr>
          <p:nvPr/>
        </p:nvCxnSpPr>
        <p:spPr>
          <a:xfrm flipH="1" flipV="1">
            <a:off x="3691918" y="3340580"/>
            <a:ext cx="169072" cy="21979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54" name="Straight Arrow Connector 253"/>
          <p:cNvCxnSpPr>
            <a:stCxn id="130" idx="2"/>
            <a:endCxn id="148" idx="3"/>
          </p:cNvCxnSpPr>
          <p:nvPr/>
        </p:nvCxnSpPr>
        <p:spPr>
          <a:xfrm flipH="1">
            <a:off x="3846487" y="4034635"/>
            <a:ext cx="688907" cy="77199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279" name="Straight Arrow Connector 278"/>
          <p:cNvCxnSpPr>
            <a:stCxn id="46" idx="2"/>
          </p:cNvCxnSpPr>
          <p:nvPr/>
        </p:nvCxnSpPr>
        <p:spPr>
          <a:xfrm>
            <a:off x="7978528" y="3810944"/>
            <a:ext cx="181451" cy="98300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stCxn id="4" idx="3"/>
            <a:endCxn id="46" idx="1"/>
          </p:cNvCxnSpPr>
          <p:nvPr/>
        </p:nvCxnSpPr>
        <p:spPr>
          <a:xfrm>
            <a:off x="7173557" y="3548215"/>
            <a:ext cx="238043" cy="33797"/>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3"/>
          <a:stretch>
            <a:fillRect/>
          </a:stretch>
        </p:blipFill>
        <p:spPr>
          <a:xfrm>
            <a:off x="8020387" y="7223127"/>
            <a:ext cx="2325672" cy="1870128"/>
          </a:xfrm>
          <a:prstGeom prst="rect">
            <a:avLst/>
          </a:prstGeom>
        </p:spPr>
      </p:pic>
      <p:cxnSp>
        <p:nvCxnSpPr>
          <p:cNvPr id="292" name="Straight Arrow Connector 291"/>
          <p:cNvCxnSpPr>
            <a:stCxn id="46" idx="3"/>
            <a:endCxn id="92" idx="1"/>
          </p:cNvCxnSpPr>
          <p:nvPr/>
        </p:nvCxnSpPr>
        <p:spPr>
          <a:xfrm>
            <a:off x="8545456" y="3582012"/>
            <a:ext cx="238044" cy="319833"/>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graphicFrame>
            <p:nvGraphicFramePr>
              <p:cNvPr id="309" name="Table 308"/>
              <p:cNvGraphicFramePr>
                <a:graphicFrameLocks noGrp="1"/>
              </p:cNvGraphicFramePr>
              <p:nvPr>
                <p:extLst/>
              </p:nvPr>
            </p:nvGraphicFramePr>
            <p:xfrm>
              <a:off x="71026" y="5967589"/>
              <a:ext cx="3719682" cy="3239966"/>
            </p:xfrm>
            <a:graphic>
              <a:graphicData uri="http://schemas.openxmlformats.org/drawingml/2006/table">
                <a:tbl>
                  <a:tblPr firstRow="1" bandRow="1">
                    <a:tableStyleId>{5940675A-B579-460E-94D1-54222C63F5DA}</a:tableStyleId>
                  </a:tblPr>
                  <a:tblGrid>
                    <a:gridCol w="411574">
                      <a:extLst>
                        <a:ext uri="{9D8B030D-6E8A-4147-A177-3AD203B41FA5}">
                          <a16:colId xmlns:a16="http://schemas.microsoft.com/office/drawing/2014/main" val="20000"/>
                        </a:ext>
                      </a:extLst>
                    </a:gridCol>
                    <a:gridCol w="3308108">
                      <a:extLst>
                        <a:ext uri="{9D8B030D-6E8A-4147-A177-3AD203B41FA5}">
                          <a16:colId xmlns:a16="http://schemas.microsoft.com/office/drawing/2014/main" val="20001"/>
                        </a:ext>
                      </a:extLst>
                    </a:gridCol>
                  </a:tblGrid>
                  <a:tr h="1320574">
                    <a:tc rowSpan="2">
                      <a:txBody>
                        <a:bodyPr/>
                        <a:lstStyle/>
                        <a:p>
                          <a:pPr algn="ctr"/>
                          <a:r>
                            <a:rPr lang="en-GB" sz="1200" b="1" dirty="0" smtClean="0"/>
                            <a:t>Bond energy calculation</a:t>
                          </a:r>
                          <a:endParaRPr lang="en-GB" sz="1200" b="1" dirty="0"/>
                        </a:p>
                      </a:txBody>
                      <a:tcPr vert="vert270" anchor="ctr">
                        <a:solidFill>
                          <a:schemeClr val="accent2">
                            <a:lumMod val="20000"/>
                            <a:lumOff val="80000"/>
                          </a:schemeClr>
                        </a:solidFill>
                      </a:tcPr>
                    </a:tc>
                    <a:tc>
                      <a:txBody>
                        <a:bodyPr/>
                        <a:lstStyle/>
                        <a:p>
                          <a:pPr algn="ctr"/>
                          <a:r>
                            <a:rPr lang="en-GB" sz="1200" b="1" i="0" dirty="0" smtClean="0">
                              <a:solidFill>
                                <a:schemeClr val="tx1"/>
                              </a:solidFill>
                            </a:rPr>
                            <a:t>Calculate the overall energy change for the forward reaction </a:t>
                          </a:r>
                        </a:p>
                        <a:p>
                          <a:pPr algn="ctr"/>
                          <a:r>
                            <a:rPr lang="en-GB" sz="1200" b="1" i="0" dirty="0" smtClean="0">
                              <a:solidFill>
                                <a:schemeClr val="tx1"/>
                              </a:solidFill>
                            </a:rPr>
                            <a:t>N</a:t>
                          </a:r>
                          <a:r>
                            <a:rPr lang="en-GB" sz="1200" b="1" i="0" baseline="-25000" dirty="0" smtClean="0">
                              <a:solidFill>
                                <a:schemeClr val="tx1"/>
                              </a:solidFill>
                            </a:rPr>
                            <a:t>2</a:t>
                          </a:r>
                          <a:r>
                            <a:rPr lang="en-GB" sz="1200" b="1" i="0" dirty="0" smtClean="0">
                              <a:solidFill>
                                <a:schemeClr val="tx1"/>
                              </a:solidFill>
                            </a:rPr>
                            <a:t> + 3H</a:t>
                          </a:r>
                          <a:r>
                            <a:rPr lang="en-GB" sz="1200" b="1" i="0" baseline="-25000" dirty="0" smtClean="0">
                              <a:solidFill>
                                <a:schemeClr val="tx1"/>
                              </a:solidFill>
                            </a:rPr>
                            <a:t>2  </a:t>
                          </a:r>
                          <a14:m>
                            <m:oMath xmlns:m="http://schemas.openxmlformats.org/officeDocument/2006/math">
                              <m:r>
                                <a:rPr lang="en-GB" sz="1200" b="1" i="0" baseline="0" smtClean="0">
                                  <a:solidFill>
                                    <a:schemeClr val="tx1"/>
                                  </a:solidFill>
                                  <a:latin typeface="Cambria Math" panose="02040503050406030204" pitchFamily="18" charset="0"/>
                                  <a:ea typeface="Cambria Math" panose="02040503050406030204" pitchFamily="18" charset="0"/>
                                </a:rPr>
                                <m:t>⇌</m:t>
                              </m:r>
                            </m:oMath>
                          </a14:m>
                          <a:r>
                            <a:rPr lang="en-GB" sz="1200" b="1" i="0" baseline="-25000" dirty="0" smtClean="0">
                              <a:solidFill>
                                <a:schemeClr val="tx1"/>
                              </a:solidFill>
                            </a:rPr>
                            <a:t> </a:t>
                          </a:r>
                          <a:r>
                            <a:rPr lang="en-GB" sz="1200" b="1" i="0" baseline="0" dirty="0" smtClean="0">
                              <a:solidFill>
                                <a:schemeClr val="tx1"/>
                              </a:solidFill>
                            </a:rPr>
                            <a:t>2NH</a:t>
                          </a:r>
                          <a:r>
                            <a:rPr lang="en-GB" sz="1200" b="1" i="0" baseline="-25000" dirty="0" smtClean="0">
                              <a:solidFill>
                                <a:schemeClr val="tx1"/>
                              </a:solidFill>
                            </a:rPr>
                            <a:t>3</a:t>
                          </a:r>
                        </a:p>
                        <a:p>
                          <a:pPr algn="ctr"/>
                          <a:endParaRPr lang="en-GB" sz="1200" b="1" i="0" baseline="-25000" dirty="0" smtClean="0">
                            <a:solidFill>
                              <a:schemeClr val="tx1"/>
                            </a:solidFill>
                          </a:endParaRPr>
                        </a:p>
                        <a:p>
                          <a:pPr algn="ctr"/>
                          <a:r>
                            <a:rPr lang="en-GB" sz="1200" b="1" i="0" baseline="0" dirty="0" smtClean="0">
                              <a:solidFill>
                                <a:schemeClr val="tx1"/>
                              </a:solidFill>
                            </a:rPr>
                            <a:t>Bond energies (in kJ/</a:t>
                          </a:r>
                          <a:r>
                            <a:rPr lang="en-GB" sz="1200" b="1" i="0" baseline="0" dirty="0" err="1" smtClean="0">
                              <a:solidFill>
                                <a:schemeClr val="tx1"/>
                              </a:solidFill>
                            </a:rPr>
                            <a:t>mol</a:t>
                          </a:r>
                          <a:r>
                            <a:rPr lang="en-GB" sz="1200" b="1" i="0" baseline="0" dirty="0" smtClean="0">
                              <a:solidFill>
                                <a:schemeClr val="tx1"/>
                              </a:solidFill>
                            </a:rPr>
                            <a:t>): H-H 436, H-N 391, N</a:t>
                          </a:r>
                          <a14:m>
                            <m:oMath xmlns:m="http://schemas.openxmlformats.org/officeDocument/2006/math">
                              <m:r>
                                <a:rPr lang="en-GB" sz="1200" b="1" i="0" baseline="0" smtClean="0">
                                  <a:solidFill>
                                    <a:schemeClr val="tx1"/>
                                  </a:solidFill>
                                  <a:latin typeface="Cambria Math" panose="02040503050406030204" pitchFamily="18" charset="0"/>
                                  <a:ea typeface="Cambria Math" panose="02040503050406030204" pitchFamily="18" charset="0"/>
                                </a:rPr>
                                <m:t>≡</m:t>
                              </m:r>
                            </m:oMath>
                          </a14:m>
                          <a:r>
                            <a:rPr lang="en-GB" sz="1200" b="1" i="0" baseline="0" dirty="0" smtClean="0">
                              <a:solidFill>
                                <a:schemeClr val="tx1"/>
                              </a:solidFill>
                            </a:rPr>
                            <a:t>N 945</a:t>
                          </a:r>
                          <a:endParaRPr lang="en-GB" sz="1200" b="1" i="0" baseline="0" dirty="0">
                            <a:solidFill>
                              <a:schemeClr val="tx1"/>
                            </a:solidFill>
                          </a:endParaRPr>
                        </a:p>
                      </a:txBody>
                      <a:tcPr anchor="ctr"/>
                    </a:tc>
                    <a:extLst>
                      <a:ext uri="{0D108BD9-81ED-4DB2-BD59-A6C34878D82A}">
                        <a16:rowId xmlns:a16="http://schemas.microsoft.com/office/drawing/2014/main" val="10000"/>
                      </a:ext>
                    </a:extLst>
                  </a:tr>
                  <a:tr h="191939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Bond breaking: 945 + (3 x 436) = 945 + 1308 = 2253 kJ/</a:t>
                          </a:r>
                          <a:r>
                            <a:rPr lang="en-GB" sz="1200" b="1" i="0" dirty="0" err="1" smtClean="0">
                              <a:solidFill>
                                <a:schemeClr val="tx1"/>
                              </a:solidFill>
                            </a:rPr>
                            <a:t>mol</a:t>
                          </a:r>
                          <a:endParaRPr lang="en-GB" sz="1200" b="1" i="0" dirty="0" smtClean="0">
                            <a:solidFill>
                              <a:schemeClr val="tx1"/>
                            </a:solidFill>
                          </a:endParaRPr>
                        </a:p>
                        <a:p>
                          <a:pPr algn="ctr"/>
                          <a:endParaRPr lang="en-GB" sz="1200" b="1" i="0" dirty="0" smtClean="0">
                            <a:solidFill>
                              <a:schemeClr val="tx1"/>
                            </a:solidFill>
                          </a:endParaRPr>
                        </a:p>
                        <a:p>
                          <a:pPr algn="ctr"/>
                          <a:r>
                            <a:rPr lang="en-GB" sz="1200" b="1" i="0" dirty="0" smtClean="0">
                              <a:solidFill>
                                <a:schemeClr val="tx1"/>
                              </a:solidFill>
                            </a:rPr>
                            <a:t>Bond making:</a:t>
                          </a:r>
                          <a:r>
                            <a:rPr lang="en-GB" sz="1200" b="1" i="0" baseline="0" dirty="0" smtClean="0">
                              <a:solidFill>
                                <a:schemeClr val="tx1"/>
                              </a:solidFill>
                            </a:rPr>
                            <a:t> 6 x 391 = 2346 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Overall energy change = 2253 - 2346 = -93kJ/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Therefore reaction is exothermic overall.</a:t>
                          </a:r>
                          <a:endParaRPr lang="en-GB" sz="1200" b="1" i="0" dirty="0">
                            <a:solidFill>
                              <a:schemeClr val="tx1"/>
                            </a:solidFill>
                          </a:endParaRPr>
                        </a:p>
                      </a:txBody>
                      <a:tcPr anchor="ctr"/>
                    </a:tc>
                    <a:extLst>
                      <a:ext uri="{0D108BD9-81ED-4DB2-BD59-A6C34878D82A}">
                        <a16:rowId xmlns:a16="http://schemas.microsoft.com/office/drawing/2014/main" val="10001"/>
                      </a:ext>
                    </a:extLst>
                  </a:tr>
                </a:tbl>
              </a:graphicData>
            </a:graphic>
          </p:graphicFrame>
        </mc:Choice>
        <mc:Fallback xmlns="">
          <p:graphicFrame>
            <p:nvGraphicFramePr>
              <p:cNvPr id="309" name="Table 308"/>
              <p:cNvGraphicFramePr>
                <a:graphicFrameLocks noGrp="1"/>
              </p:cNvGraphicFramePr>
              <p:nvPr>
                <p:extLst>
                  <p:ext uri="{D42A27DB-BD31-4B8C-83A1-F6EECF244321}">
                    <p14:modId xmlns:p14="http://schemas.microsoft.com/office/powerpoint/2010/main" val="163498721"/>
                  </p:ext>
                </p:extLst>
              </p:nvPr>
            </p:nvGraphicFramePr>
            <p:xfrm>
              <a:off x="71026" y="5967589"/>
              <a:ext cx="3719682" cy="3239966"/>
            </p:xfrm>
            <a:graphic>
              <a:graphicData uri="http://schemas.openxmlformats.org/drawingml/2006/table">
                <a:tbl>
                  <a:tblPr firstRow="1" bandRow="1">
                    <a:tableStyleId>{5940675A-B579-460E-94D1-54222C63F5DA}</a:tableStyleId>
                  </a:tblPr>
                  <a:tblGrid>
                    <a:gridCol w="411574"/>
                    <a:gridCol w="3308108"/>
                  </a:tblGrid>
                  <a:tr h="1320574">
                    <a:tc rowSpan="2">
                      <a:txBody>
                        <a:bodyPr/>
                        <a:lstStyle/>
                        <a:p>
                          <a:pPr algn="ctr"/>
                          <a:r>
                            <a:rPr lang="en-GB" sz="1200" b="1" dirty="0" smtClean="0"/>
                            <a:t>Bond </a:t>
                          </a:r>
                          <a:r>
                            <a:rPr lang="en-GB" sz="1200" b="1" dirty="0" smtClean="0"/>
                            <a:t>energy calculation</a:t>
                          </a:r>
                          <a:endParaRPr lang="en-GB" sz="1200" b="1" dirty="0"/>
                        </a:p>
                      </a:txBody>
                      <a:tcPr vert="vert270" anchor="ctr">
                        <a:solidFill>
                          <a:schemeClr val="accent2">
                            <a:lumMod val="20000"/>
                            <a:lumOff val="80000"/>
                          </a:schemeClr>
                        </a:solidFill>
                      </a:tcPr>
                    </a:tc>
                    <a:tc>
                      <a:txBody>
                        <a:bodyPr/>
                        <a:lstStyle/>
                        <a:p>
                          <a:endParaRPr lang="en-US"/>
                        </a:p>
                      </a:txBody>
                      <a:tcPr anchor="ctr">
                        <a:blipFill rotWithShape="0">
                          <a:blip r:embed="rId4"/>
                          <a:stretch>
                            <a:fillRect l="-12707" t="-461" r="-368" b="-146544"/>
                          </a:stretch>
                        </a:blipFill>
                      </a:tcPr>
                    </a:tc>
                  </a:tr>
                  <a:tr h="1919392">
                    <a:tc vMerge="1">
                      <a:txBody>
                        <a:bodyPr/>
                        <a:lstStyle/>
                        <a:p>
                          <a:pPr algn="ctr"/>
                          <a:endParaRPr lang="en-GB" sz="1200" b="1" dirty="0"/>
                        </a:p>
                      </a:txBody>
                      <a:tcPr anchor="ctr">
                        <a:solidFill>
                          <a:schemeClr val="accent2">
                            <a:lumMod val="20000"/>
                            <a:lumOff val="80000"/>
                          </a:schemeClr>
                        </a:solidFill>
                      </a:tcPr>
                    </a:tc>
                    <a:tc>
                      <a:txBody>
                        <a:bodyPr/>
                        <a:lstStyle/>
                        <a:p>
                          <a:pPr algn="ctr"/>
                          <a:r>
                            <a:rPr lang="en-GB" sz="1200" b="1" i="0" dirty="0" smtClean="0">
                              <a:solidFill>
                                <a:schemeClr val="tx1"/>
                              </a:solidFill>
                            </a:rPr>
                            <a:t>Bond breaking: 945 + (3 x 436) = 945 + 1308 = 2253 kJ/</a:t>
                          </a:r>
                          <a:r>
                            <a:rPr lang="en-GB" sz="1200" b="1" i="0" dirty="0" err="1" smtClean="0">
                              <a:solidFill>
                                <a:schemeClr val="tx1"/>
                              </a:solidFill>
                            </a:rPr>
                            <a:t>mol</a:t>
                          </a:r>
                          <a:endParaRPr lang="en-GB" sz="1200" b="1" i="0" dirty="0" smtClean="0">
                            <a:solidFill>
                              <a:schemeClr val="tx1"/>
                            </a:solidFill>
                          </a:endParaRPr>
                        </a:p>
                        <a:p>
                          <a:pPr algn="ctr"/>
                          <a:endParaRPr lang="en-GB" sz="1200" b="1" i="0" dirty="0" smtClean="0">
                            <a:solidFill>
                              <a:schemeClr val="tx1"/>
                            </a:solidFill>
                          </a:endParaRPr>
                        </a:p>
                        <a:p>
                          <a:pPr algn="ctr"/>
                          <a:r>
                            <a:rPr lang="en-GB" sz="1200" b="1" i="0" dirty="0" smtClean="0">
                              <a:solidFill>
                                <a:schemeClr val="tx1"/>
                              </a:solidFill>
                            </a:rPr>
                            <a:t>Bond making:</a:t>
                          </a:r>
                          <a:r>
                            <a:rPr lang="en-GB" sz="1200" b="1" i="0" baseline="0" dirty="0" smtClean="0">
                              <a:solidFill>
                                <a:schemeClr val="tx1"/>
                              </a:solidFill>
                            </a:rPr>
                            <a:t> 6 x 391 = 2346 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Overall energy change = 2253 - 2346 = -93kJ/</a:t>
                          </a:r>
                          <a:r>
                            <a:rPr lang="en-GB" sz="1200" b="1" i="0" baseline="0" dirty="0" err="1" smtClean="0">
                              <a:solidFill>
                                <a:schemeClr val="tx1"/>
                              </a:solidFill>
                            </a:rPr>
                            <a:t>mol</a:t>
                          </a:r>
                          <a:endParaRPr lang="en-GB" sz="1200" b="1" i="0" baseline="0" dirty="0" smtClean="0">
                            <a:solidFill>
                              <a:schemeClr val="tx1"/>
                            </a:solidFill>
                          </a:endParaRPr>
                        </a:p>
                        <a:p>
                          <a:pPr algn="ctr"/>
                          <a:endParaRPr lang="en-GB" sz="1200" b="1" i="0" baseline="0" dirty="0" smtClean="0">
                            <a:solidFill>
                              <a:schemeClr val="tx1"/>
                            </a:solidFill>
                          </a:endParaRPr>
                        </a:p>
                        <a:p>
                          <a:pPr algn="ctr"/>
                          <a:r>
                            <a:rPr lang="en-GB" sz="1200" b="1" i="0" baseline="0" dirty="0" smtClean="0">
                              <a:solidFill>
                                <a:schemeClr val="tx1"/>
                              </a:solidFill>
                            </a:rPr>
                            <a:t>Therefore reaction is exothermic </a:t>
                          </a:r>
                          <a:r>
                            <a:rPr lang="en-GB" sz="1200" b="1" i="0" baseline="0" dirty="0" smtClean="0">
                              <a:solidFill>
                                <a:schemeClr val="tx1"/>
                              </a:solidFill>
                            </a:rPr>
                            <a:t>overall.</a:t>
                          </a:r>
                          <a:endParaRPr lang="en-GB" sz="1200" b="1" i="0" dirty="0">
                            <a:solidFill>
                              <a:schemeClr val="tx1"/>
                            </a:solidFill>
                          </a:endParaRPr>
                        </a:p>
                      </a:txBody>
                      <a:tcPr anchor="ctr"/>
                    </a:tc>
                  </a:tr>
                </a:tbl>
              </a:graphicData>
            </a:graphic>
          </p:graphicFrame>
        </mc:Fallback>
      </mc:AlternateContent>
      <p:cxnSp>
        <p:nvCxnSpPr>
          <p:cNvPr id="311" name="Straight Arrow Connector 310"/>
          <p:cNvCxnSpPr>
            <a:stCxn id="148" idx="2"/>
            <a:endCxn id="309" idx="0"/>
          </p:cNvCxnSpPr>
          <p:nvPr/>
        </p:nvCxnSpPr>
        <p:spPr>
          <a:xfrm flipH="1">
            <a:off x="1930867" y="5629587"/>
            <a:ext cx="55779" cy="33800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9535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85925" y="2867021"/>
            <a:ext cx="1821172" cy="1200329"/>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a:t>
            </a:r>
          </a:p>
          <a:p>
            <a:pPr algn="ctr"/>
            <a:r>
              <a:rPr lang="en-GB" sz="1800" b="1" dirty="0" smtClean="0">
                <a:ea typeface="Verdana" panose="020B0604030504040204" pitchFamily="34" charset="0"/>
                <a:cs typeface="Verdana" panose="020B0604030504040204" pitchFamily="34" charset="0"/>
              </a:rPr>
              <a:t>The rate and extent of chemical change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733377" y="1248466"/>
            <a:ext cx="250509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Calculating rates of reactions</a:t>
            </a:r>
            <a:endParaRPr lang="en-GB" sz="1400" b="1" dirty="0">
              <a:solidFill>
                <a:schemeClr val="tx1"/>
              </a:solidFill>
            </a:endParaRPr>
          </a:p>
        </p:txBody>
      </p:sp>
      <p:cxnSp>
        <p:nvCxnSpPr>
          <p:cNvPr id="149" name="Straight Connector 148"/>
          <p:cNvCxnSpPr>
            <a:stCxn id="4" idx="0"/>
            <a:endCxn id="276" idx="2"/>
          </p:cNvCxnSpPr>
          <p:nvPr/>
        </p:nvCxnSpPr>
        <p:spPr>
          <a:xfrm flipH="1" flipV="1">
            <a:off x="5490205" y="2601125"/>
            <a:ext cx="406306" cy="265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276" idx="3"/>
          </p:cNvCxnSpPr>
          <p:nvPr/>
        </p:nvCxnSpPr>
        <p:spPr>
          <a:xfrm flipH="1">
            <a:off x="6247614" y="1988184"/>
            <a:ext cx="471454" cy="28977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732796" y="1954794"/>
            <a:ext cx="1514818"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Rate of reaction</a:t>
            </a:r>
            <a:endParaRPr lang="en-GB" sz="1800" dirty="0">
              <a:ea typeface="Verdana" panose="020B0604030504040204" pitchFamily="34" charset="0"/>
              <a:cs typeface="Verdana" panose="020B0604030504040204" pitchFamily="34" charset="0"/>
            </a:endParaRPr>
          </a:p>
        </p:txBody>
      </p:sp>
      <p:cxnSp>
        <p:nvCxnSpPr>
          <p:cNvPr id="303" name="Straight Connector 302"/>
          <p:cNvCxnSpPr/>
          <p:nvPr/>
        </p:nvCxnSpPr>
        <p:spPr>
          <a:xfrm>
            <a:off x="4143518" y="1544168"/>
            <a:ext cx="0" cy="8047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7022192" y="3266964"/>
          <a:ext cx="5635972" cy="2103120"/>
        </p:xfrm>
        <a:graphic>
          <a:graphicData uri="http://schemas.openxmlformats.org/drawingml/2006/table">
            <a:tbl>
              <a:tblPr firstRow="1" bandRow="1">
                <a:tableStyleId>{5940675A-B579-460E-94D1-54222C63F5DA}</a:tableStyleId>
              </a:tblPr>
              <a:tblGrid>
                <a:gridCol w="1213513">
                  <a:extLst>
                    <a:ext uri="{9D8B030D-6E8A-4147-A177-3AD203B41FA5}">
                      <a16:colId xmlns:a16="http://schemas.microsoft.com/office/drawing/2014/main" val="20000"/>
                    </a:ext>
                  </a:extLst>
                </a:gridCol>
                <a:gridCol w="1830734">
                  <a:extLst>
                    <a:ext uri="{9D8B030D-6E8A-4147-A177-3AD203B41FA5}">
                      <a16:colId xmlns:a16="http://schemas.microsoft.com/office/drawing/2014/main" val="20001"/>
                    </a:ext>
                  </a:extLst>
                </a:gridCol>
                <a:gridCol w="2591725">
                  <a:extLst>
                    <a:ext uri="{9D8B030D-6E8A-4147-A177-3AD203B41FA5}">
                      <a16:colId xmlns:a16="http://schemas.microsoft.com/office/drawing/2014/main" val="20002"/>
                    </a:ext>
                  </a:extLst>
                </a:gridCol>
              </a:tblGrid>
              <a:tr h="933380">
                <a:tc>
                  <a:txBody>
                    <a:bodyPr/>
                    <a:lstStyle/>
                    <a:p>
                      <a:pPr algn="ctr"/>
                      <a:r>
                        <a:rPr lang="en-GB" sz="1200" b="1" dirty="0" smtClean="0"/>
                        <a:t>Collision</a:t>
                      </a:r>
                      <a:r>
                        <a:rPr lang="en-GB" sz="1200" b="1" baseline="0" dirty="0" smtClean="0"/>
                        <a:t> theory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Chemical</a:t>
                      </a:r>
                      <a:r>
                        <a:rPr lang="en-GB" sz="1200" b="1" i="1" baseline="0" dirty="0" smtClean="0">
                          <a:solidFill>
                            <a:schemeClr val="accent2">
                              <a:lumMod val="75000"/>
                            </a:schemeClr>
                          </a:solidFill>
                        </a:rPr>
                        <a:t> reactions can only occur when reacting particles collide with each other with sufficient energy.</a:t>
                      </a:r>
                      <a:endParaRPr lang="en-GB" sz="1200" b="1" i="1" dirty="0">
                        <a:solidFill>
                          <a:schemeClr val="accent2">
                            <a:lumMod val="75000"/>
                          </a:schemeClr>
                        </a:solidFill>
                      </a:endParaRPr>
                    </a:p>
                  </a:txBody>
                  <a:tcPr anchor="ctr"/>
                </a:tc>
                <a:tc rowSpan="2">
                  <a:txBody>
                    <a:bodyPr/>
                    <a:lstStyle/>
                    <a:p>
                      <a:pPr algn="l"/>
                      <a:r>
                        <a:rPr lang="en-GB" sz="1200" dirty="0" smtClean="0"/>
                        <a:t>Increasing the temperature increases the frequency of collisions</a:t>
                      </a:r>
                      <a:r>
                        <a:rPr lang="en-GB" sz="1200" baseline="0" dirty="0" smtClean="0"/>
                        <a:t> and makes the collisions more energetic, therefore increasing the rate of reaction.</a:t>
                      </a:r>
                    </a:p>
                    <a:p>
                      <a:pPr algn="l"/>
                      <a:endParaRPr lang="en-GB" sz="1200" baseline="0" dirty="0" smtClean="0"/>
                    </a:p>
                    <a:p>
                      <a:pPr algn="l"/>
                      <a:r>
                        <a:rPr lang="en-GB" sz="1200" baseline="0" dirty="0" smtClean="0"/>
                        <a:t>Increasing the concentration, pressure (gases) and surface area (solids) of reactions increases the frequency of collisions, therefore increasing the rate of reaction.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Activation</a:t>
                      </a:r>
                      <a:r>
                        <a:rPr lang="en-GB" sz="1200" b="1" baseline="0" dirty="0" smtClean="0"/>
                        <a:t> energy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is the minimum amount of energy</a:t>
                      </a:r>
                      <a:r>
                        <a:rPr lang="en-GB" sz="1200" b="1" i="1" baseline="0" dirty="0" smtClean="0">
                          <a:solidFill>
                            <a:schemeClr val="accent2">
                              <a:lumMod val="75000"/>
                            </a:schemeClr>
                          </a:solidFill>
                        </a:rPr>
                        <a:t> colliding particles in a reaction need in order to react.</a:t>
                      </a:r>
                      <a:endParaRPr lang="en-GB" sz="1200" b="1" i="1" dirty="0">
                        <a:solidFill>
                          <a:schemeClr val="accent2">
                            <a:lumMod val="75000"/>
                          </a:schemeClr>
                        </a:solidFill>
                      </a:endParaRPr>
                    </a:p>
                  </a:txBody>
                  <a:tcPr anchor="ctr"/>
                </a:tc>
                <a:tc vMerge="1">
                  <a:txBody>
                    <a:bodyPr/>
                    <a:lstStyle/>
                    <a:p>
                      <a:pPr marL="0" marR="0" indent="0" algn="l" defTabSz="1280160" rtl="0" eaLnBrk="1" fontAlgn="auto" latinLnBrk="0" hangingPunct="1">
                        <a:lnSpc>
                          <a:spcPct val="100000"/>
                        </a:lnSpc>
                        <a:spcBef>
                          <a:spcPts val="0"/>
                        </a:spcBef>
                        <a:spcAft>
                          <a:spcPts val="0"/>
                        </a:spcAft>
                        <a:buClrTx/>
                        <a:buSzTx/>
                        <a:buFontTx/>
                        <a:buNone/>
                        <a:tabLst/>
                        <a:defRPr/>
                      </a:pP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8" name="Table 17"/>
          <p:cNvGraphicFramePr>
            <a:graphicFrameLocks noGrp="1"/>
          </p:cNvGraphicFramePr>
          <p:nvPr>
            <p:extLst/>
          </p:nvPr>
        </p:nvGraphicFramePr>
        <p:xfrm>
          <a:off x="7022194" y="70905"/>
          <a:ext cx="4972582" cy="2362386"/>
        </p:xfrm>
        <a:graphic>
          <a:graphicData uri="http://schemas.openxmlformats.org/drawingml/2006/table">
            <a:tbl>
              <a:tblPr firstRow="1" bandRow="1">
                <a:tableStyleId>{5940675A-B579-460E-94D1-54222C63F5DA}</a:tableStyleId>
              </a:tblPr>
              <a:tblGrid>
                <a:gridCol w="1829077">
                  <a:extLst>
                    <a:ext uri="{9D8B030D-6E8A-4147-A177-3AD203B41FA5}">
                      <a16:colId xmlns:a16="http://schemas.microsoft.com/office/drawing/2014/main" val="20000"/>
                    </a:ext>
                  </a:extLst>
                </a:gridCol>
                <a:gridCol w="3143505">
                  <a:extLst>
                    <a:ext uri="{9D8B030D-6E8A-4147-A177-3AD203B41FA5}">
                      <a16:colId xmlns:a16="http://schemas.microsoft.com/office/drawing/2014/main" val="20001"/>
                    </a:ext>
                  </a:extLst>
                </a:gridCol>
              </a:tblGrid>
              <a:tr h="293648">
                <a:tc gridSpan="2">
                  <a:txBody>
                    <a:bodyPr/>
                    <a:lstStyle/>
                    <a:p>
                      <a:pPr algn="ctr"/>
                      <a:r>
                        <a:rPr lang="en-GB" sz="1200" b="1" dirty="0" smtClean="0"/>
                        <a:t>Factors affecting</a:t>
                      </a:r>
                      <a:r>
                        <a:rPr lang="en-GB" sz="1200" b="1" baseline="0" dirty="0" smtClean="0"/>
                        <a:t> the rate of reaction</a:t>
                      </a:r>
                      <a:endParaRPr lang="en-GB" sz="1200" b="1" dirty="0"/>
                    </a:p>
                  </a:txBody>
                  <a:tcPr anchor="ctr">
                    <a:solidFill>
                      <a:schemeClr val="accent2">
                        <a:lumMod val="20000"/>
                        <a:lumOff val="80000"/>
                      </a:schemeClr>
                    </a:solidFill>
                  </a:tcPr>
                </a:tc>
                <a:tc hMerge="1">
                  <a:txBody>
                    <a:bodyPr/>
                    <a:lstStyle/>
                    <a:p>
                      <a:pPr algn="ct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433519">
                <a:tc>
                  <a:txBody>
                    <a:bodyPr/>
                    <a:lstStyle/>
                    <a:p>
                      <a:pPr algn="ctr"/>
                      <a:r>
                        <a:rPr lang="en-GB" sz="1200" b="1" dirty="0" smtClean="0"/>
                        <a:t>Temperature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higher the temperature,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477493">
                <a:tc>
                  <a:txBody>
                    <a:bodyPr/>
                    <a:lstStyle/>
                    <a:p>
                      <a:pPr algn="ctr"/>
                      <a:r>
                        <a:rPr lang="en-GB" sz="1200" b="1" dirty="0" smtClean="0"/>
                        <a:t>Concentration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higher the concentration,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493022">
                <a:tc>
                  <a:txBody>
                    <a:bodyPr/>
                    <a:lstStyle/>
                    <a:p>
                      <a:pPr algn="ctr"/>
                      <a:r>
                        <a:rPr lang="en-GB" sz="1200" b="1" dirty="0" smtClean="0"/>
                        <a:t>Surface area</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larger the surface</a:t>
                      </a:r>
                      <a:r>
                        <a:rPr lang="en-GB" sz="1200" b="1" i="1" baseline="0" dirty="0" smtClean="0">
                          <a:solidFill>
                            <a:schemeClr val="accent2">
                              <a:lumMod val="75000"/>
                            </a:schemeClr>
                          </a:solidFill>
                        </a:rPr>
                        <a:t> area of a reactant solid,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641023">
                <a:tc>
                  <a:txBody>
                    <a:bodyPr/>
                    <a:lstStyle/>
                    <a:p>
                      <a:pPr algn="ctr"/>
                      <a:r>
                        <a:rPr lang="en-GB" sz="1200" b="1" dirty="0" smtClean="0"/>
                        <a:t>Pressure (of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gases react, the higher the pressure upon them,</a:t>
                      </a:r>
                      <a:r>
                        <a:rPr lang="en-GB" sz="1200" b="1" i="1" baseline="0" dirty="0" smtClean="0">
                          <a:solidFill>
                            <a:schemeClr val="accent2">
                              <a:lumMod val="75000"/>
                            </a:schemeClr>
                          </a:solidFill>
                        </a:rPr>
                        <a:t> the quicker the rate of reaction.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graphicFrame>
        <p:nvGraphicFramePr>
          <p:cNvPr id="19" name="Table 18"/>
          <p:cNvGraphicFramePr>
            <a:graphicFrameLocks noGrp="1"/>
          </p:cNvGraphicFramePr>
          <p:nvPr>
            <p:extLst/>
          </p:nvPr>
        </p:nvGraphicFramePr>
        <p:xfrm>
          <a:off x="146463" y="1209881"/>
          <a:ext cx="2650525" cy="1732919"/>
        </p:xfrm>
        <a:graphic>
          <a:graphicData uri="http://schemas.openxmlformats.org/drawingml/2006/table">
            <a:tbl>
              <a:tblPr firstRow="1" bandRow="1">
                <a:tableStyleId>{5940675A-B579-460E-94D1-54222C63F5DA}</a:tableStyleId>
              </a:tblPr>
              <a:tblGrid>
                <a:gridCol w="1006109">
                  <a:extLst>
                    <a:ext uri="{9D8B030D-6E8A-4147-A177-3AD203B41FA5}">
                      <a16:colId xmlns:a16="http://schemas.microsoft.com/office/drawing/2014/main" val="20000"/>
                    </a:ext>
                  </a:extLst>
                </a:gridCol>
                <a:gridCol w="1644416">
                  <a:extLst>
                    <a:ext uri="{9D8B030D-6E8A-4147-A177-3AD203B41FA5}">
                      <a16:colId xmlns:a16="http://schemas.microsoft.com/office/drawing/2014/main" val="20001"/>
                    </a:ext>
                  </a:extLst>
                </a:gridCol>
              </a:tblGrid>
              <a:tr h="265805">
                <a:tc>
                  <a:txBody>
                    <a:bodyPr/>
                    <a:lstStyle/>
                    <a:p>
                      <a:pPr algn="ctr"/>
                      <a:r>
                        <a:rPr lang="en-GB" sz="1200" b="1" i="0" dirty="0" smtClean="0">
                          <a:solidFill>
                            <a:schemeClr val="tx1"/>
                          </a:solidFill>
                        </a:rPr>
                        <a:t>Quantity</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dirty="0" smtClean="0"/>
                        <a:t>Unit</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425607">
                <a:tc>
                  <a:txBody>
                    <a:bodyPr/>
                    <a:lstStyle/>
                    <a:p>
                      <a:pPr algn="ctr"/>
                      <a:r>
                        <a:rPr lang="en-GB" sz="1200" b="1" i="1" dirty="0" smtClean="0">
                          <a:solidFill>
                            <a:schemeClr val="accent2">
                              <a:lumMod val="75000"/>
                            </a:schemeClr>
                          </a:solidFill>
                        </a:rPr>
                        <a:t>Mass</a:t>
                      </a:r>
                      <a:endParaRPr lang="en-GB" sz="1200" b="1" i="1" dirty="0">
                        <a:solidFill>
                          <a:schemeClr val="accent2">
                            <a:lumMod val="75000"/>
                          </a:schemeClr>
                        </a:solidFill>
                      </a:endParaRPr>
                    </a:p>
                  </a:txBody>
                  <a:tcPr anchor="ctr"/>
                </a:tc>
                <a:tc>
                  <a:txBody>
                    <a:bodyPr/>
                    <a:lstStyle/>
                    <a:p>
                      <a:pPr algn="l"/>
                      <a:r>
                        <a:rPr lang="en-GB" sz="1200" dirty="0" smtClean="0"/>
                        <a:t> Grams (g)</a:t>
                      </a:r>
                      <a:endParaRPr lang="en-GB" sz="1200" dirty="0"/>
                    </a:p>
                  </a:txBody>
                  <a:tcPr anchor="ctr"/>
                </a:tc>
                <a:extLst>
                  <a:ext uri="{0D108BD9-81ED-4DB2-BD59-A6C34878D82A}">
                    <a16:rowId xmlns:a16="http://schemas.microsoft.com/office/drawing/2014/main" val="10001"/>
                  </a:ext>
                </a:extLst>
              </a:tr>
              <a:tr h="392912">
                <a:tc>
                  <a:txBody>
                    <a:bodyPr/>
                    <a:lstStyle/>
                    <a:p>
                      <a:pPr algn="ctr"/>
                      <a:r>
                        <a:rPr lang="en-GB" sz="1200" b="1" i="1" dirty="0" smtClean="0">
                          <a:solidFill>
                            <a:schemeClr val="accent2">
                              <a:lumMod val="75000"/>
                            </a:schemeClr>
                          </a:solidFill>
                        </a:rPr>
                        <a:t>Volume</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cm</a:t>
                      </a:r>
                      <a:r>
                        <a:rPr lang="en-US" sz="1200" baseline="30000" dirty="0" smtClean="0"/>
                        <a:t>3</a:t>
                      </a:r>
                    </a:p>
                  </a:txBody>
                  <a:tcPr anchor="ctr"/>
                </a:tc>
                <a:extLst>
                  <a:ext uri="{0D108BD9-81ED-4DB2-BD59-A6C34878D82A}">
                    <a16:rowId xmlns:a16="http://schemas.microsoft.com/office/drawing/2014/main" val="10002"/>
                  </a:ext>
                </a:extLst>
              </a:tr>
              <a:tr h="528463">
                <a:tc>
                  <a:txBody>
                    <a:bodyPr/>
                    <a:lstStyle/>
                    <a:p>
                      <a:pPr algn="ctr"/>
                      <a:r>
                        <a:rPr lang="en-GB" sz="1200" b="1" i="1" dirty="0" smtClean="0">
                          <a:solidFill>
                            <a:schemeClr val="accent2">
                              <a:lumMod val="75000"/>
                            </a:schemeClr>
                          </a:solidFill>
                        </a:rPr>
                        <a:t>Rate</a:t>
                      </a:r>
                      <a:r>
                        <a:rPr lang="en-GB" sz="1200" b="1" i="1" baseline="0" dirty="0" smtClean="0">
                          <a:solidFill>
                            <a:schemeClr val="accent2">
                              <a:lumMod val="75000"/>
                            </a:schemeClr>
                          </a:solidFill>
                        </a:rPr>
                        <a:t> of reaction</a:t>
                      </a:r>
                      <a:endParaRPr lang="en-GB" sz="1200" b="1" i="1" dirty="0">
                        <a:solidFill>
                          <a:schemeClr val="accent2">
                            <a:lumMod val="75000"/>
                          </a:schemeClr>
                        </a:solidFill>
                      </a:endParaRPr>
                    </a:p>
                  </a:txBody>
                  <a:tcPr anchor="ctr"/>
                </a:tc>
                <a:tc>
                  <a:txBody>
                    <a:bodyPr/>
                    <a:lstStyle/>
                    <a:p>
                      <a:pPr algn="l"/>
                      <a:r>
                        <a:rPr lang="en-GB" sz="1200" dirty="0" smtClean="0"/>
                        <a:t>Grams</a:t>
                      </a:r>
                      <a:r>
                        <a:rPr lang="en-GB" sz="1200" baseline="0" dirty="0" smtClean="0"/>
                        <a:t> per cm</a:t>
                      </a:r>
                      <a:r>
                        <a:rPr lang="en-GB" sz="1200" baseline="30000" dirty="0" smtClean="0"/>
                        <a:t>3</a:t>
                      </a:r>
                      <a:r>
                        <a:rPr lang="en-GB" sz="1200" baseline="0" dirty="0" smtClean="0"/>
                        <a:t> (g/cm</a:t>
                      </a:r>
                      <a:r>
                        <a:rPr lang="en-GB" sz="1200" baseline="30000" dirty="0" smtClean="0"/>
                        <a:t>3</a:t>
                      </a:r>
                      <a:r>
                        <a:rPr lang="en-GB" sz="1200" baseline="0" dirty="0" smtClean="0"/>
                        <a:t>)</a:t>
                      </a:r>
                    </a:p>
                    <a:p>
                      <a:pPr algn="l"/>
                      <a:r>
                        <a:rPr lang="en-GB" sz="1200" baseline="0" dirty="0" smtClean="0"/>
                        <a:t>HT: moles per second        </a:t>
                      </a:r>
                    </a:p>
                    <a:p>
                      <a:pPr algn="l"/>
                      <a:r>
                        <a:rPr lang="en-GB" sz="1200" baseline="0" dirty="0" smtClean="0"/>
                        <a:t>                (</a:t>
                      </a:r>
                      <a:r>
                        <a:rPr lang="en-GB" sz="1200" baseline="0" dirty="0" err="1" smtClean="0"/>
                        <a:t>mol</a:t>
                      </a:r>
                      <a:r>
                        <a:rPr lang="en-GB" sz="1200" baseline="0" dirty="0" smtClean="0"/>
                        <a:t>/s)</a:t>
                      </a:r>
                      <a:endParaRPr lang="en-GB" sz="1200" dirty="0"/>
                    </a:p>
                  </a:txBody>
                  <a:tcPr anchor="ctr"/>
                </a:tc>
                <a:extLst>
                  <a:ext uri="{0D108BD9-81ED-4DB2-BD59-A6C34878D82A}">
                    <a16:rowId xmlns:a16="http://schemas.microsoft.com/office/drawing/2014/main" val="10003"/>
                  </a:ext>
                </a:extLst>
              </a:tr>
            </a:tbl>
          </a:graphicData>
        </a:graphic>
      </p:graphicFrame>
      <p:graphicFrame>
        <p:nvGraphicFramePr>
          <p:cNvPr id="20" name="Table 19"/>
          <p:cNvGraphicFramePr>
            <a:graphicFrameLocks noGrp="1"/>
          </p:cNvGraphicFramePr>
          <p:nvPr>
            <p:extLst/>
          </p:nvPr>
        </p:nvGraphicFramePr>
        <p:xfrm>
          <a:off x="903872" y="83848"/>
          <a:ext cx="5335563" cy="1005840"/>
        </p:xfrm>
        <a:graphic>
          <a:graphicData uri="http://schemas.openxmlformats.org/drawingml/2006/table">
            <a:tbl>
              <a:tblPr firstRow="1" bandRow="1">
                <a:tableStyleId>{5940675A-B579-460E-94D1-54222C63F5DA}</a:tableStyleId>
              </a:tblPr>
              <a:tblGrid>
                <a:gridCol w="960178">
                  <a:extLst>
                    <a:ext uri="{9D8B030D-6E8A-4147-A177-3AD203B41FA5}">
                      <a16:colId xmlns:a16="http://schemas.microsoft.com/office/drawing/2014/main" val="20000"/>
                    </a:ext>
                  </a:extLst>
                </a:gridCol>
                <a:gridCol w="2008703">
                  <a:extLst>
                    <a:ext uri="{9D8B030D-6E8A-4147-A177-3AD203B41FA5}">
                      <a16:colId xmlns:a16="http://schemas.microsoft.com/office/drawing/2014/main" val="20001"/>
                    </a:ext>
                  </a:extLst>
                </a:gridCol>
                <a:gridCol w="2366682">
                  <a:extLst>
                    <a:ext uri="{9D8B030D-6E8A-4147-A177-3AD203B41FA5}">
                      <a16:colId xmlns:a16="http://schemas.microsoft.com/office/drawing/2014/main" val="20002"/>
                    </a:ext>
                  </a:extLst>
                </a:gridCol>
              </a:tblGrid>
              <a:tr h="933380">
                <a:tc>
                  <a:txBody>
                    <a:bodyPr/>
                    <a:lstStyle/>
                    <a:p>
                      <a:pPr algn="ctr"/>
                      <a:r>
                        <a:rPr lang="en-GB" sz="1200" b="0" dirty="0" smtClean="0"/>
                        <a:t>Rate</a:t>
                      </a:r>
                      <a:r>
                        <a:rPr lang="en-GB" sz="1200" b="0" baseline="0" dirty="0" smtClean="0"/>
                        <a:t> of chemical reaction</a:t>
                      </a:r>
                      <a:endParaRPr lang="en-GB" sz="1200" b="0"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This can be</a:t>
                      </a:r>
                      <a:r>
                        <a:rPr lang="en-GB" sz="1200" b="1" i="1" baseline="0" dirty="0" smtClean="0">
                          <a:solidFill>
                            <a:schemeClr val="accent2">
                              <a:lumMod val="75000"/>
                            </a:schemeClr>
                          </a:solidFill>
                        </a:rPr>
                        <a:t> calculated by measuring the quantity of reactant used or product formed in a given time.</a:t>
                      </a:r>
                      <a:endParaRPr lang="en-GB" sz="1200" b="1" i="1" dirty="0">
                        <a:solidFill>
                          <a:schemeClr val="accent2">
                            <a:lumMod val="75000"/>
                          </a:schemeClr>
                        </a:solidFill>
                      </a:endParaRPr>
                    </a:p>
                  </a:txBody>
                  <a:tcPr anchor="ctr"/>
                </a:tc>
                <a:tc>
                  <a:txBody>
                    <a:bodyPr/>
                    <a:lstStyle/>
                    <a:p>
                      <a:pPr algn="l"/>
                      <a:r>
                        <a:rPr lang="en-GB" sz="1200" baseline="0" dirty="0" smtClean="0"/>
                        <a:t>Rate =  </a:t>
                      </a:r>
                      <a:r>
                        <a:rPr lang="en-GB" sz="1200" u="sng" baseline="0" dirty="0" smtClean="0"/>
                        <a:t>quantity of reactant used</a:t>
                      </a:r>
                      <a:endParaRPr lang="en-GB" sz="1200" u="none" baseline="0" dirty="0" smtClean="0"/>
                    </a:p>
                    <a:p>
                      <a:pPr algn="l"/>
                      <a:r>
                        <a:rPr lang="en-GB" sz="1200" dirty="0" smtClean="0"/>
                        <a:t>                         time taken </a:t>
                      </a:r>
                    </a:p>
                    <a:p>
                      <a:pPr algn="l"/>
                      <a:endParaRPr lang="en-GB" sz="1200" dirty="0" smtClean="0"/>
                    </a:p>
                    <a:p>
                      <a:pPr algn="l"/>
                      <a:r>
                        <a:rPr lang="en-GB" sz="1200" dirty="0" smtClean="0"/>
                        <a:t>Rate</a:t>
                      </a:r>
                      <a:r>
                        <a:rPr lang="en-GB" sz="1200" baseline="0" dirty="0" smtClean="0"/>
                        <a:t> = </a:t>
                      </a:r>
                      <a:r>
                        <a:rPr lang="en-GB" sz="1200" u="sng" baseline="0" dirty="0" smtClean="0"/>
                        <a:t>quantity of product formed</a:t>
                      </a:r>
                      <a:endParaRPr lang="en-GB" sz="1200" u="none" baseline="0" dirty="0" smtClean="0"/>
                    </a:p>
                    <a:p>
                      <a:pPr algn="l"/>
                      <a:r>
                        <a:rPr lang="en-GB" sz="1200" dirty="0" smtClean="0"/>
                        <a:t>                         time taken</a:t>
                      </a:r>
                      <a:endParaRPr lang="en-GB" sz="1200" dirty="0"/>
                    </a:p>
                  </a:txBody>
                  <a:tcPr anchor="ctr"/>
                </a:tc>
                <a:extLst>
                  <a:ext uri="{0D108BD9-81ED-4DB2-BD59-A6C34878D82A}">
                    <a16:rowId xmlns:a16="http://schemas.microsoft.com/office/drawing/2014/main" val="10000"/>
                  </a:ext>
                </a:extLst>
              </a:tr>
            </a:tbl>
          </a:graphicData>
        </a:graphic>
      </p:graphicFrame>
      <p:pic>
        <p:nvPicPr>
          <p:cNvPr id="12" name="Picture 11"/>
          <p:cNvPicPr>
            <a:picLocks noChangeAspect="1"/>
          </p:cNvPicPr>
          <p:nvPr/>
        </p:nvPicPr>
        <p:blipFill>
          <a:blip r:embed="rId2"/>
          <a:stretch>
            <a:fillRect/>
          </a:stretch>
        </p:blipFill>
        <p:spPr>
          <a:xfrm>
            <a:off x="2920002" y="1723879"/>
            <a:ext cx="1835524" cy="1413994"/>
          </a:xfrm>
          <a:prstGeom prst="rect">
            <a:avLst/>
          </a:prstGeom>
        </p:spPr>
      </p:pic>
      <p:cxnSp>
        <p:nvCxnSpPr>
          <p:cNvPr id="22" name="Straight Connector 21"/>
          <p:cNvCxnSpPr>
            <a:endCxn id="148" idx="1"/>
          </p:cNvCxnSpPr>
          <p:nvPr/>
        </p:nvCxnSpPr>
        <p:spPr>
          <a:xfrm>
            <a:off x="2796988" y="1395667"/>
            <a:ext cx="936389"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a:endCxn id="148" idx="0"/>
          </p:cNvCxnSpPr>
          <p:nvPr/>
        </p:nvCxnSpPr>
        <p:spPr>
          <a:xfrm>
            <a:off x="4985926" y="1089688"/>
            <a:ext cx="0" cy="1587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48" idx="2"/>
            <a:endCxn id="276" idx="0"/>
          </p:cNvCxnSpPr>
          <p:nvPr/>
        </p:nvCxnSpPr>
        <p:spPr>
          <a:xfrm>
            <a:off x="4985926" y="1542867"/>
            <a:ext cx="504279" cy="4119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7" name="Rectangle 36"/>
          <p:cNvSpPr/>
          <p:nvPr/>
        </p:nvSpPr>
        <p:spPr>
          <a:xfrm rot="16200000">
            <a:off x="5719468" y="1119507"/>
            <a:ext cx="1817980"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Factors affecting rates</a:t>
            </a:r>
            <a:endParaRPr lang="en-GB" sz="1400" b="1" dirty="0">
              <a:solidFill>
                <a:schemeClr val="tx1"/>
              </a:solidFill>
            </a:endParaRPr>
          </a:p>
        </p:txBody>
      </p:sp>
      <p:sp>
        <p:nvSpPr>
          <p:cNvPr id="40" name="Rectangle 39"/>
          <p:cNvSpPr/>
          <p:nvPr/>
        </p:nvSpPr>
        <p:spPr>
          <a:xfrm>
            <a:off x="7055722" y="2614933"/>
            <a:ext cx="1817980" cy="48947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Collision theory and activation energy</a:t>
            </a:r>
            <a:endParaRPr lang="en-GB" sz="1400" b="1" dirty="0">
              <a:solidFill>
                <a:schemeClr val="tx1"/>
              </a:solidFill>
            </a:endParaRPr>
          </a:p>
        </p:txBody>
      </p:sp>
      <p:cxnSp>
        <p:nvCxnSpPr>
          <p:cNvPr id="41" name="Straight Connector 40"/>
          <p:cNvCxnSpPr>
            <a:stCxn id="18" idx="1"/>
            <a:endCxn id="37" idx="2"/>
          </p:cNvCxnSpPr>
          <p:nvPr/>
        </p:nvCxnSpPr>
        <p:spPr>
          <a:xfrm flipH="1">
            <a:off x="6775659" y="1252098"/>
            <a:ext cx="246535" cy="146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40" idx="1"/>
            <a:endCxn id="276" idx="3"/>
          </p:cNvCxnSpPr>
          <p:nvPr/>
        </p:nvCxnSpPr>
        <p:spPr>
          <a:xfrm flipH="1" flipV="1">
            <a:off x="6247614" y="2277960"/>
            <a:ext cx="808108" cy="5817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49" name="Picture 48"/>
          <p:cNvPicPr>
            <a:picLocks noChangeAspect="1"/>
          </p:cNvPicPr>
          <p:nvPr/>
        </p:nvPicPr>
        <p:blipFill>
          <a:blip r:embed="rId3"/>
          <a:stretch>
            <a:fillRect/>
          </a:stretch>
        </p:blipFill>
        <p:spPr>
          <a:xfrm>
            <a:off x="21218" y="2997069"/>
            <a:ext cx="1557391" cy="1482551"/>
          </a:xfrm>
          <a:prstGeom prst="rect">
            <a:avLst/>
          </a:prstGeom>
        </p:spPr>
      </p:pic>
      <p:pic>
        <p:nvPicPr>
          <p:cNvPr id="50" name="Picture 49"/>
          <p:cNvPicPr>
            <a:picLocks noChangeAspect="1"/>
          </p:cNvPicPr>
          <p:nvPr/>
        </p:nvPicPr>
        <p:blipFill rotWithShape="1">
          <a:blip r:embed="rId4"/>
          <a:srcRect l="15855" r="21793"/>
          <a:stretch/>
        </p:blipFill>
        <p:spPr>
          <a:xfrm>
            <a:off x="11632098" y="2525704"/>
            <a:ext cx="1026065" cy="590904"/>
          </a:xfrm>
          <a:prstGeom prst="rect">
            <a:avLst/>
          </a:prstGeom>
        </p:spPr>
      </p:pic>
      <p:pic>
        <p:nvPicPr>
          <p:cNvPr id="51" name="Picture 50"/>
          <p:cNvPicPr>
            <a:picLocks noChangeAspect="1"/>
          </p:cNvPicPr>
          <p:nvPr/>
        </p:nvPicPr>
        <p:blipFill rotWithShape="1">
          <a:blip r:embed="rId5"/>
          <a:srcRect l="20790" t="7597"/>
          <a:stretch/>
        </p:blipFill>
        <p:spPr>
          <a:xfrm>
            <a:off x="10607002" y="2510334"/>
            <a:ext cx="671932" cy="628410"/>
          </a:xfrm>
          <a:prstGeom prst="rect">
            <a:avLst/>
          </a:prstGeom>
        </p:spPr>
      </p:pic>
      <p:pic>
        <p:nvPicPr>
          <p:cNvPr id="52" name="Picture 51"/>
          <p:cNvPicPr>
            <a:picLocks noChangeAspect="1"/>
          </p:cNvPicPr>
          <p:nvPr/>
        </p:nvPicPr>
        <p:blipFill>
          <a:blip r:embed="rId6"/>
          <a:stretch>
            <a:fillRect/>
          </a:stretch>
        </p:blipFill>
        <p:spPr>
          <a:xfrm>
            <a:off x="9637211" y="2480540"/>
            <a:ext cx="647968" cy="758260"/>
          </a:xfrm>
          <a:prstGeom prst="rect">
            <a:avLst/>
          </a:prstGeom>
        </p:spPr>
      </p:pic>
      <p:cxnSp>
        <p:nvCxnSpPr>
          <p:cNvPr id="53" name="Straight Connector 52"/>
          <p:cNvCxnSpPr>
            <a:endCxn id="40" idx="2"/>
          </p:cNvCxnSpPr>
          <p:nvPr/>
        </p:nvCxnSpPr>
        <p:spPr>
          <a:xfrm flipH="1" flipV="1">
            <a:off x="7964712" y="3104407"/>
            <a:ext cx="51671" cy="162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7" name="Rectangle 56"/>
          <p:cNvSpPr/>
          <p:nvPr/>
        </p:nvSpPr>
        <p:spPr>
          <a:xfrm rot="5400000">
            <a:off x="4271697" y="3582577"/>
            <a:ext cx="909357"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Catalysts</a:t>
            </a:r>
            <a:endParaRPr lang="en-GB" sz="1400" b="1" dirty="0">
              <a:solidFill>
                <a:schemeClr val="tx1"/>
              </a:solidFill>
            </a:endParaRPr>
          </a:p>
        </p:txBody>
      </p:sp>
      <p:cxnSp>
        <p:nvCxnSpPr>
          <p:cNvPr id="58" name="Straight Connector 57"/>
          <p:cNvCxnSpPr>
            <a:stCxn id="57" idx="0"/>
            <a:endCxn id="4" idx="1"/>
          </p:cNvCxnSpPr>
          <p:nvPr/>
        </p:nvCxnSpPr>
        <p:spPr>
          <a:xfrm flipV="1">
            <a:off x="4873576" y="3467186"/>
            <a:ext cx="112349" cy="262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1" name="Table 60"/>
          <p:cNvGraphicFramePr>
            <a:graphicFrameLocks noGrp="1"/>
          </p:cNvGraphicFramePr>
          <p:nvPr>
            <p:extLst/>
          </p:nvPr>
        </p:nvGraphicFramePr>
        <p:xfrm>
          <a:off x="1670844" y="3114041"/>
          <a:ext cx="2816096" cy="2103120"/>
        </p:xfrm>
        <a:graphic>
          <a:graphicData uri="http://schemas.openxmlformats.org/drawingml/2006/table">
            <a:tbl>
              <a:tblPr firstRow="1" bandRow="1">
                <a:tableStyleId>{5940675A-B579-460E-94D1-54222C63F5DA}</a:tableStyleId>
              </a:tblPr>
              <a:tblGrid>
                <a:gridCol w="968851">
                  <a:extLst>
                    <a:ext uri="{9D8B030D-6E8A-4147-A177-3AD203B41FA5}">
                      <a16:colId xmlns:a16="http://schemas.microsoft.com/office/drawing/2014/main" val="20000"/>
                    </a:ext>
                  </a:extLst>
                </a:gridCol>
                <a:gridCol w="1847245">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Catalyst</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A catalyst changes the rate of a chemical reaction but is not used in the reaction.</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Enzymes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b="0" baseline="0" dirty="0" smtClean="0"/>
                        <a:t>These are biological catalysts.</a:t>
                      </a:r>
                      <a:endParaRPr lang="en-US" sz="1200" b="0" baseline="30000" dirty="0" smtClean="0"/>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How do they work?</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Catalysts provide a different reaction pathway where reactants</a:t>
                      </a:r>
                      <a:r>
                        <a:rPr lang="en-GB" sz="1200" baseline="0" dirty="0" smtClean="0"/>
                        <a:t> do not require as much energy to react when they collide.</a:t>
                      </a:r>
                      <a:endParaRPr lang="en-GB" sz="1200" dirty="0"/>
                    </a:p>
                  </a:txBody>
                  <a:tcPr anchor="ctr"/>
                </a:tc>
                <a:extLst>
                  <a:ext uri="{0D108BD9-81ED-4DB2-BD59-A6C34878D82A}">
                    <a16:rowId xmlns:a16="http://schemas.microsoft.com/office/drawing/2014/main" val="10002"/>
                  </a:ext>
                </a:extLst>
              </a:tr>
            </a:tbl>
          </a:graphicData>
        </a:graphic>
      </p:graphicFrame>
      <p:sp>
        <p:nvSpPr>
          <p:cNvPr id="48" name="TextBox 47"/>
          <p:cNvSpPr txBox="1"/>
          <p:nvPr/>
        </p:nvSpPr>
        <p:spPr>
          <a:xfrm>
            <a:off x="145239" y="4442311"/>
            <a:ext cx="1418057" cy="830997"/>
          </a:xfrm>
          <a:prstGeom prst="rect">
            <a:avLst/>
          </a:prstGeom>
          <a:noFill/>
          <a:ln>
            <a:solidFill>
              <a:schemeClr val="tx1"/>
            </a:solidFill>
          </a:ln>
        </p:spPr>
        <p:txBody>
          <a:bodyPr wrap="square" rtlCol="0">
            <a:spAutoFit/>
          </a:bodyPr>
          <a:lstStyle/>
          <a:p>
            <a:r>
              <a:rPr lang="en-GB" sz="1200" dirty="0" smtClean="0"/>
              <a:t>If a catalyst is used in a reaction, it is not shown in the word equation.</a:t>
            </a:r>
            <a:endParaRPr lang="en-GB" sz="1200" dirty="0"/>
          </a:p>
        </p:txBody>
      </p:sp>
      <p:cxnSp>
        <p:nvCxnSpPr>
          <p:cNvPr id="63" name="Straight Connector 62"/>
          <p:cNvCxnSpPr>
            <a:stCxn id="48" idx="3"/>
            <a:endCxn id="61" idx="1"/>
          </p:cNvCxnSpPr>
          <p:nvPr/>
        </p:nvCxnSpPr>
        <p:spPr>
          <a:xfrm flipV="1">
            <a:off x="1563296" y="4165601"/>
            <a:ext cx="107548" cy="69220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61" idx="3"/>
            <a:endCxn id="57" idx="2"/>
          </p:cNvCxnSpPr>
          <p:nvPr/>
        </p:nvCxnSpPr>
        <p:spPr>
          <a:xfrm flipV="1">
            <a:off x="4486940" y="3729778"/>
            <a:ext cx="92235" cy="43582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1" name="Rectangle 70"/>
          <p:cNvSpPr/>
          <p:nvPr/>
        </p:nvSpPr>
        <p:spPr>
          <a:xfrm>
            <a:off x="4755526" y="4340561"/>
            <a:ext cx="2117088"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Reversible reactions and dynamic equilibrium</a:t>
            </a:r>
            <a:endParaRPr lang="en-GB" sz="1800" dirty="0">
              <a:ea typeface="Verdana" panose="020B0604030504040204" pitchFamily="34" charset="0"/>
              <a:cs typeface="Verdana" panose="020B0604030504040204" pitchFamily="34" charset="0"/>
            </a:endParaRPr>
          </a:p>
        </p:txBody>
      </p:sp>
      <p:cxnSp>
        <p:nvCxnSpPr>
          <p:cNvPr id="72" name="Straight Connector 71"/>
          <p:cNvCxnSpPr>
            <a:stCxn id="4" idx="2"/>
            <a:endCxn id="71" idx="0"/>
          </p:cNvCxnSpPr>
          <p:nvPr/>
        </p:nvCxnSpPr>
        <p:spPr>
          <a:xfrm flipH="1">
            <a:off x="5814070" y="4067350"/>
            <a:ext cx="82441" cy="2732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6" name="Rectangle 75"/>
          <p:cNvSpPr/>
          <p:nvPr/>
        </p:nvSpPr>
        <p:spPr>
          <a:xfrm>
            <a:off x="2413837" y="5258304"/>
            <a:ext cx="187516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Reversible reactions</a:t>
            </a:r>
            <a:endParaRPr lang="en-GB" sz="1400" b="1" dirty="0">
              <a:solidFill>
                <a:schemeClr val="tx1"/>
              </a:solidFill>
            </a:endParaRPr>
          </a:p>
        </p:txBody>
      </p:sp>
      <p:sp>
        <p:nvSpPr>
          <p:cNvPr id="77" name="Rectangle 76"/>
          <p:cNvSpPr/>
          <p:nvPr/>
        </p:nvSpPr>
        <p:spPr>
          <a:xfrm>
            <a:off x="39283" y="8123691"/>
            <a:ext cx="3155026" cy="30603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Energy changes and reversible reactions</a:t>
            </a:r>
            <a:endParaRPr lang="en-GB" sz="1400" b="1" dirty="0">
              <a:solidFill>
                <a:schemeClr val="tx1"/>
              </a:solidFill>
            </a:endParaRPr>
          </a:p>
        </p:txBody>
      </p:sp>
      <p:sp>
        <p:nvSpPr>
          <p:cNvPr id="78" name="Rectangle 77"/>
          <p:cNvSpPr/>
          <p:nvPr/>
        </p:nvSpPr>
        <p:spPr>
          <a:xfrm rot="16200000">
            <a:off x="3572265" y="6276677"/>
            <a:ext cx="1221721" cy="2944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Equilibrium</a:t>
            </a:r>
            <a:endParaRPr lang="en-GB" sz="1400" b="1" dirty="0">
              <a:solidFill>
                <a:schemeClr val="tx1"/>
              </a:solidFill>
            </a:endParaRPr>
          </a:p>
        </p:txBody>
      </p:sp>
      <p:sp>
        <p:nvSpPr>
          <p:cNvPr id="79" name="Rectangle 78"/>
          <p:cNvSpPr/>
          <p:nvPr/>
        </p:nvSpPr>
        <p:spPr>
          <a:xfrm>
            <a:off x="5081572" y="5547118"/>
            <a:ext cx="1875161" cy="45078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Changing conditions and equilibrium (HT)</a:t>
            </a:r>
            <a:endParaRPr lang="en-GB" sz="1400" b="1" dirty="0">
              <a:solidFill>
                <a:schemeClr val="tx1"/>
              </a:solidFill>
            </a:endParaRPr>
          </a:p>
        </p:txBody>
      </p:sp>
      <p:graphicFrame>
        <p:nvGraphicFramePr>
          <p:cNvPr id="82" name="Table 81"/>
          <p:cNvGraphicFramePr>
            <a:graphicFrameLocks noGrp="1"/>
          </p:cNvGraphicFramePr>
          <p:nvPr>
            <p:extLst/>
          </p:nvPr>
        </p:nvGraphicFramePr>
        <p:xfrm>
          <a:off x="3901069" y="7254242"/>
          <a:ext cx="3392866" cy="1188720"/>
        </p:xfrm>
        <a:graphic>
          <a:graphicData uri="http://schemas.openxmlformats.org/drawingml/2006/table">
            <a:tbl>
              <a:tblPr firstRow="1" bandRow="1">
                <a:tableStyleId>{5940675A-B579-460E-94D1-54222C63F5DA}</a:tableStyleId>
              </a:tblPr>
              <a:tblGrid>
                <a:gridCol w="1031429">
                  <a:extLst>
                    <a:ext uri="{9D8B030D-6E8A-4147-A177-3AD203B41FA5}">
                      <a16:colId xmlns:a16="http://schemas.microsoft.com/office/drawing/2014/main" val="20000"/>
                    </a:ext>
                  </a:extLst>
                </a:gridCol>
                <a:gridCol w="2361437">
                  <a:extLst>
                    <a:ext uri="{9D8B030D-6E8A-4147-A177-3AD203B41FA5}">
                      <a16:colId xmlns:a16="http://schemas.microsoft.com/office/drawing/2014/main" val="20001"/>
                    </a:ext>
                  </a:extLst>
                </a:gridCol>
              </a:tblGrid>
              <a:tr h="1049374">
                <a:tc>
                  <a:txBody>
                    <a:bodyPr/>
                    <a:lstStyle/>
                    <a:p>
                      <a:pPr algn="ctr"/>
                      <a:r>
                        <a:rPr lang="en-GB" sz="1200" b="1" i="1" dirty="0" smtClean="0">
                          <a:solidFill>
                            <a:schemeClr val="accent2">
                              <a:lumMod val="75000"/>
                            </a:schemeClr>
                          </a:solidFill>
                        </a:rPr>
                        <a:t>Equilibrium in 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When a reversible reaction</a:t>
                      </a:r>
                      <a:r>
                        <a:rPr lang="en-GB" sz="1200" baseline="0" dirty="0" smtClean="0"/>
                        <a:t> occurs in apparatus which prevents the escape of reactants and products, equilibrium is reached when the forward and reverse reactions occur exactly at the same rate.</a:t>
                      </a:r>
                      <a:endParaRPr lang="en-GB" sz="1200" dirty="0"/>
                    </a:p>
                  </a:txBody>
                  <a:tcPr anchor="ctr"/>
                </a:tc>
                <a:extLst>
                  <a:ext uri="{0D108BD9-81ED-4DB2-BD59-A6C34878D82A}">
                    <a16:rowId xmlns:a16="http://schemas.microsoft.com/office/drawing/2014/main" val="10000"/>
                  </a:ext>
                </a:extLst>
              </a:tr>
            </a:tbl>
          </a:graphicData>
        </a:graphic>
      </p:graphicFrame>
      <p:graphicFrame>
        <p:nvGraphicFramePr>
          <p:cNvPr id="83" name="Table 82"/>
          <p:cNvGraphicFramePr>
            <a:graphicFrameLocks noGrp="1"/>
          </p:cNvGraphicFramePr>
          <p:nvPr>
            <p:extLst/>
          </p:nvPr>
        </p:nvGraphicFramePr>
        <p:xfrm>
          <a:off x="7405835" y="5573356"/>
          <a:ext cx="5270258" cy="3652697"/>
        </p:xfrm>
        <a:graphic>
          <a:graphicData uri="http://schemas.openxmlformats.org/drawingml/2006/table">
            <a:tbl>
              <a:tblPr firstRow="1" bandRow="1">
                <a:tableStyleId>{5940675A-B579-460E-94D1-54222C63F5DA}</a:tableStyleId>
              </a:tblPr>
              <a:tblGrid>
                <a:gridCol w="1129342">
                  <a:extLst>
                    <a:ext uri="{9D8B030D-6E8A-4147-A177-3AD203B41FA5}">
                      <a16:colId xmlns:a16="http://schemas.microsoft.com/office/drawing/2014/main" val="20000"/>
                    </a:ext>
                  </a:extLst>
                </a:gridCol>
                <a:gridCol w="4140916">
                  <a:extLst>
                    <a:ext uri="{9D8B030D-6E8A-4147-A177-3AD203B41FA5}">
                      <a16:colId xmlns:a16="http://schemas.microsoft.com/office/drawing/2014/main" val="20001"/>
                    </a:ext>
                  </a:extLst>
                </a:gridCol>
              </a:tblGrid>
              <a:tr h="648323">
                <a:tc>
                  <a:txBody>
                    <a:bodyPr/>
                    <a:lstStyle/>
                    <a:p>
                      <a:pPr algn="ctr"/>
                      <a:r>
                        <a:rPr lang="en-GB" sz="1200" b="1" i="1" dirty="0" smtClean="0">
                          <a:solidFill>
                            <a:schemeClr val="accent2">
                              <a:lumMod val="75000"/>
                            </a:schemeClr>
                          </a:solidFill>
                        </a:rPr>
                        <a:t>Le </a:t>
                      </a:r>
                      <a:r>
                        <a:rPr lang="en-GB" sz="1200" b="1" i="1" dirty="0" err="1" smtClean="0">
                          <a:solidFill>
                            <a:schemeClr val="accent2">
                              <a:lumMod val="75000"/>
                            </a:schemeClr>
                          </a:solidFill>
                        </a:rPr>
                        <a:t>Chatelier’s</a:t>
                      </a:r>
                      <a:r>
                        <a:rPr lang="en-GB" sz="1200" b="1" i="1" dirty="0" smtClean="0">
                          <a:solidFill>
                            <a:schemeClr val="accent2">
                              <a:lumMod val="75000"/>
                            </a:schemeClr>
                          </a:solidFill>
                        </a:rPr>
                        <a:t> Principles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States</a:t>
                      </a:r>
                      <a:r>
                        <a:rPr lang="en-GB" sz="1200" baseline="0" dirty="0" smtClean="0"/>
                        <a:t> that when a system experiences a disturbance (change in condition), it will respond to restore a new equilibrium state.</a:t>
                      </a:r>
                      <a:endParaRPr lang="en-GB" sz="1200" dirty="0"/>
                    </a:p>
                  </a:txBody>
                  <a:tcPr anchor="ctr"/>
                </a:tc>
                <a:extLst>
                  <a:ext uri="{0D108BD9-81ED-4DB2-BD59-A6C34878D82A}">
                    <a16:rowId xmlns:a16="http://schemas.microsoft.com/office/drawing/2014/main" val="10000"/>
                  </a:ext>
                </a:extLst>
              </a:tr>
              <a:tr h="1040904">
                <a:tc>
                  <a:txBody>
                    <a:bodyPr/>
                    <a:lstStyle/>
                    <a:p>
                      <a:pPr algn="ctr"/>
                      <a:r>
                        <a:rPr lang="en-GB" sz="1200" b="1" i="1" dirty="0" smtClean="0">
                          <a:solidFill>
                            <a:schemeClr val="accent2">
                              <a:lumMod val="75000"/>
                            </a:schemeClr>
                          </a:solidFill>
                        </a:rPr>
                        <a:t>Changing concentration</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b="0" i="0" baseline="0" dirty="0" smtClean="0"/>
                        <a:t>If the concentration of a reactant is increased, more products will be formed .</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b="0" i="0" baseline="0" dirty="0" smtClean="0"/>
                        <a:t>If the concentration of a product is decreased, more reactants will react.</a:t>
                      </a:r>
                    </a:p>
                  </a:txBody>
                  <a:tcPr anchor="ctr"/>
                </a:tc>
                <a:extLst>
                  <a:ext uri="{0D108BD9-81ED-4DB2-BD59-A6C34878D82A}">
                    <a16:rowId xmlns:a16="http://schemas.microsoft.com/office/drawing/2014/main" val="10001"/>
                  </a:ext>
                </a:extLst>
              </a:tr>
              <a:tr h="780326">
                <a:tc>
                  <a:txBody>
                    <a:bodyPr/>
                    <a:lstStyle/>
                    <a:p>
                      <a:pPr algn="ctr"/>
                      <a:r>
                        <a:rPr lang="en-GB" sz="1200" b="1" i="1" dirty="0" smtClean="0">
                          <a:solidFill>
                            <a:schemeClr val="accent2">
                              <a:lumMod val="75000"/>
                            </a:schemeClr>
                          </a:solidFill>
                        </a:rPr>
                        <a:t>Changing temperature</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If the temperature of a system at equilibrium</a:t>
                      </a:r>
                      <a:r>
                        <a:rPr lang="en-GB" sz="1200" baseline="0" dirty="0" smtClean="0"/>
                        <a:t> is increased:</a:t>
                      </a:r>
                    </a:p>
                    <a:p>
                      <a:pPr marL="171450" indent="-171450" algn="l">
                        <a:buFontTx/>
                        <a:buChar char="-"/>
                      </a:pPr>
                      <a:r>
                        <a:rPr lang="en-GB" sz="1200" baseline="0" dirty="0" smtClean="0"/>
                        <a:t>Exothermic reaction = products decrease</a:t>
                      </a:r>
                    </a:p>
                    <a:p>
                      <a:pPr marL="171450" indent="-171450" algn="l">
                        <a:buFontTx/>
                        <a:buChar char="-"/>
                      </a:pPr>
                      <a:r>
                        <a:rPr lang="en-GB" sz="1200" baseline="0" dirty="0" smtClean="0"/>
                        <a:t>Endothermic reaction = products increase</a:t>
                      </a:r>
                      <a:endParaRPr lang="en-GB" sz="1200" dirty="0"/>
                    </a:p>
                  </a:txBody>
                  <a:tcPr anchor="ctr"/>
                </a:tc>
                <a:extLst>
                  <a:ext uri="{0D108BD9-81ED-4DB2-BD59-A6C34878D82A}">
                    <a16:rowId xmlns:a16="http://schemas.microsoft.com/office/drawing/2014/main" val="10002"/>
                  </a:ext>
                </a:extLst>
              </a:tr>
              <a:tr h="1183144">
                <a:tc>
                  <a:txBody>
                    <a:bodyPr/>
                    <a:lstStyle/>
                    <a:p>
                      <a:pPr algn="ctr"/>
                      <a:r>
                        <a:rPr lang="en-GB" sz="1200" b="1" i="1" dirty="0" smtClean="0">
                          <a:solidFill>
                            <a:schemeClr val="accent2">
                              <a:lumMod val="75000"/>
                            </a:schemeClr>
                          </a:solidFill>
                        </a:rPr>
                        <a:t>Changing pressure (gaseous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For</a:t>
                      </a:r>
                      <a:r>
                        <a:rPr lang="en-GB" sz="1200" baseline="0" dirty="0" smtClean="0"/>
                        <a:t> a gaseous system at equilibrium:</a:t>
                      </a:r>
                    </a:p>
                    <a:p>
                      <a:pPr marL="171450" indent="-171450" algn="l">
                        <a:buFontTx/>
                        <a:buChar char="-"/>
                      </a:pPr>
                      <a:r>
                        <a:rPr lang="en-GB" sz="1200" baseline="0" dirty="0" smtClean="0"/>
                        <a:t>Pressure increase = equilibrium position shifts to side of equation with smaller number of molecules.</a:t>
                      </a:r>
                    </a:p>
                    <a:p>
                      <a:pPr marL="171450" indent="-171450" algn="l">
                        <a:buFontTx/>
                        <a:buChar char="-"/>
                      </a:pPr>
                      <a:r>
                        <a:rPr lang="en-GB" sz="1200" baseline="0" dirty="0" smtClean="0"/>
                        <a:t>Pressure decrease = equilibrium position shifts to side of equation with larger number of molecules.</a:t>
                      </a:r>
                      <a:endParaRPr lang="en-GB" sz="1200" dirty="0"/>
                    </a:p>
                  </a:txBody>
                  <a:tcPr anchor="ctr"/>
                </a:tc>
                <a:extLst>
                  <a:ext uri="{0D108BD9-81ED-4DB2-BD59-A6C34878D82A}">
                    <a16:rowId xmlns:a16="http://schemas.microsoft.com/office/drawing/2014/main" val="10003"/>
                  </a:ext>
                </a:extLst>
              </a:tr>
            </a:tbl>
          </a:graphicData>
        </a:graphic>
      </p:graphicFrame>
      <p:sp>
        <p:nvSpPr>
          <p:cNvPr id="68" name="TextBox 67"/>
          <p:cNvSpPr txBox="1"/>
          <p:nvPr/>
        </p:nvSpPr>
        <p:spPr>
          <a:xfrm>
            <a:off x="4682562" y="6238039"/>
            <a:ext cx="2571332" cy="646331"/>
          </a:xfrm>
          <a:prstGeom prst="rect">
            <a:avLst/>
          </a:prstGeom>
          <a:noFill/>
          <a:ln>
            <a:solidFill>
              <a:schemeClr val="tx1"/>
            </a:solidFill>
          </a:ln>
        </p:spPr>
        <p:txBody>
          <a:bodyPr wrap="square" rtlCol="0">
            <a:spAutoFit/>
          </a:bodyPr>
          <a:lstStyle/>
          <a:p>
            <a:r>
              <a:rPr lang="en-GB" sz="1200" dirty="0" smtClean="0"/>
              <a:t>The relative amounts of reactants and products at equilibrium depend on the conditions of the reaction.</a:t>
            </a:r>
            <a:endParaRPr lang="en-GB" sz="1200" dirty="0"/>
          </a:p>
        </p:txBody>
      </p:sp>
      <p:cxnSp>
        <p:nvCxnSpPr>
          <p:cNvPr id="85" name="Straight Connector 84"/>
          <p:cNvCxnSpPr>
            <a:stCxn id="78" idx="3"/>
          </p:cNvCxnSpPr>
          <p:nvPr/>
        </p:nvCxnSpPr>
        <p:spPr>
          <a:xfrm flipV="1">
            <a:off x="4183126" y="5263891"/>
            <a:ext cx="572400" cy="54912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a:stCxn id="68" idx="0"/>
            <a:endCxn id="79" idx="2"/>
          </p:cNvCxnSpPr>
          <p:nvPr/>
        </p:nvCxnSpPr>
        <p:spPr>
          <a:xfrm flipV="1">
            <a:off x="5968228" y="5997905"/>
            <a:ext cx="50925" cy="24013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a:stCxn id="79" idx="0"/>
            <a:endCxn id="71" idx="2"/>
          </p:cNvCxnSpPr>
          <p:nvPr/>
        </p:nvCxnSpPr>
        <p:spPr>
          <a:xfrm flipH="1" flipV="1">
            <a:off x="5814070" y="5263891"/>
            <a:ext cx="205083" cy="283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a:stCxn id="76" idx="3"/>
          </p:cNvCxnSpPr>
          <p:nvPr/>
        </p:nvCxnSpPr>
        <p:spPr>
          <a:xfrm flipV="1">
            <a:off x="4288998" y="5273308"/>
            <a:ext cx="440292" cy="1321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99" name="Table 98"/>
          <p:cNvGraphicFramePr>
            <a:graphicFrameLocks noGrp="1"/>
          </p:cNvGraphicFramePr>
          <p:nvPr>
            <p:extLst/>
          </p:nvPr>
        </p:nvGraphicFramePr>
        <p:xfrm>
          <a:off x="100418" y="5599489"/>
          <a:ext cx="3637628" cy="2468880"/>
        </p:xfrm>
        <a:graphic>
          <a:graphicData uri="http://schemas.openxmlformats.org/drawingml/2006/table">
            <a:tbl>
              <a:tblPr firstRow="1" bandRow="1">
                <a:tableStyleId>{5940675A-B579-460E-94D1-54222C63F5DA}</a:tableStyleId>
              </a:tblPr>
              <a:tblGrid>
                <a:gridCol w="1058531">
                  <a:extLst>
                    <a:ext uri="{9D8B030D-6E8A-4147-A177-3AD203B41FA5}">
                      <a16:colId xmlns:a16="http://schemas.microsoft.com/office/drawing/2014/main" val="20000"/>
                    </a:ext>
                  </a:extLst>
                </a:gridCol>
                <a:gridCol w="2579097">
                  <a:extLst>
                    <a:ext uri="{9D8B030D-6E8A-4147-A177-3AD203B41FA5}">
                      <a16:colId xmlns:a16="http://schemas.microsoft.com/office/drawing/2014/main" val="20001"/>
                    </a:ext>
                  </a:extLst>
                </a:gridCol>
              </a:tblGrid>
              <a:tr h="551167">
                <a:tc>
                  <a:txBody>
                    <a:bodyPr/>
                    <a:lstStyle/>
                    <a:p>
                      <a:pPr algn="ctr"/>
                      <a:r>
                        <a:rPr lang="en-GB" sz="1200" b="1" i="1" dirty="0" smtClean="0">
                          <a:solidFill>
                            <a:schemeClr val="accent2">
                              <a:lumMod val="75000"/>
                            </a:schemeClr>
                          </a:solidFill>
                        </a:rPr>
                        <a:t>Reversible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In</a:t>
                      </a:r>
                      <a:r>
                        <a:rPr lang="en-GB" sz="1200" baseline="0" dirty="0" smtClean="0"/>
                        <a:t> some chemical reactions, the products can react again to re-form the reactants.</a:t>
                      </a:r>
                      <a:endParaRPr lang="en-GB" sz="1200" dirty="0"/>
                    </a:p>
                  </a:txBody>
                  <a:tcPr anchor="ctr"/>
                </a:tc>
                <a:extLst>
                  <a:ext uri="{0D108BD9-81ED-4DB2-BD59-A6C34878D82A}">
                    <a16:rowId xmlns:a16="http://schemas.microsoft.com/office/drawing/2014/main" val="10000"/>
                  </a:ext>
                </a:extLst>
              </a:tr>
              <a:tr h="349254">
                <a:tc>
                  <a:txBody>
                    <a:bodyPr/>
                    <a:lstStyle/>
                    <a:p>
                      <a:pPr algn="ctr"/>
                      <a:r>
                        <a:rPr lang="en-GB" sz="1200" b="1" i="1" dirty="0" smtClean="0">
                          <a:solidFill>
                            <a:schemeClr val="accent2">
                              <a:lumMod val="75000"/>
                            </a:schemeClr>
                          </a:solidFill>
                        </a:rPr>
                        <a:t>Representing reversible</a:t>
                      </a:r>
                      <a:r>
                        <a:rPr lang="en-GB" sz="1200" b="1" i="1" baseline="0" dirty="0" smtClean="0">
                          <a:solidFill>
                            <a:schemeClr val="accent2">
                              <a:lumMod val="75000"/>
                            </a:schemeClr>
                          </a:solidFill>
                        </a:rPr>
                        <a:t> reactions</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600" b="0" baseline="0" dirty="0" smtClean="0"/>
                        <a:t>A   +   B                   C   +   D</a:t>
                      </a:r>
                    </a:p>
                  </a:txBody>
                  <a:tcPr anchor="ctr"/>
                </a:tc>
                <a:extLst>
                  <a:ext uri="{0D108BD9-81ED-4DB2-BD59-A6C34878D82A}">
                    <a16:rowId xmlns:a16="http://schemas.microsoft.com/office/drawing/2014/main" val="10001"/>
                  </a:ext>
                </a:extLst>
              </a:tr>
              <a:tr h="883436">
                <a:tc>
                  <a:txBody>
                    <a:bodyPr/>
                    <a:lstStyle/>
                    <a:p>
                      <a:pPr algn="ctr"/>
                      <a:r>
                        <a:rPr lang="en-GB" sz="1200" b="1" i="1" dirty="0" smtClean="0">
                          <a:solidFill>
                            <a:schemeClr val="accent2">
                              <a:lumMod val="75000"/>
                            </a:schemeClr>
                          </a:solidFill>
                        </a:rPr>
                        <a:t>The direction</a:t>
                      </a:r>
                      <a:r>
                        <a:rPr lang="en-GB" sz="1200" b="1" i="1" baseline="0" dirty="0" smtClean="0">
                          <a:solidFill>
                            <a:schemeClr val="accent2">
                              <a:lumMod val="75000"/>
                            </a:schemeClr>
                          </a:solidFill>
                        </a:rPr>
                        <a:t> </a:t>
                      </a:r>
                      <a:endParaRPr lang="en-GB" sz="1200" b="1" i="1" dirty="0">
                        <a:solidFill>
                          <a:schemeClr val="accent2">
                            <a:lumMod val="75000"/>
                          </a:schemeClr>
                        </a:solidFill>
                      </a:endParaRPr>
                    </a:p>
                  </a:txBody>
                  <a:tcPr anchor="ctr">
                    <a:solidFill>
                      <a:schemeClr val="accent2">
                        <a:lumMod val="20000"/>
                        <a:lumOff val="80000"/>
                      </a:schemeClr>
                    </a:solidFill>
                  </a:tcPr>
                </a:tc>
                <a:tc>
                  <a:txBody>
                    <a:bodyPr/>
                    <a:lstStyle/>
                    <a:p>
                      <a:pPr algn="l"/>
                      <a:r>
                        <a:rPr lang="en-GB" sz="1200" dirty="0" smtClean="0"/>
                        <a:t>The direction of reversible reactions can be changed</a:t>
                      </a:r>
                      <a:r>
                        <a:rPr lang="en-GB" sz="1200" baseline="0" dirty="0" smtClean="0"/>
                        <a:t> by changing conditions:</a:t>
                      </a:r>
                    </a:p>
                    <a:p>
                      <a:pPr algn="l"/>
                      <a:r>
                        <a:rPr lang="en-GB" sz="1200" baseline="0" dirty="0" smtClean="0"/>
                        <a:t>                 heat</a:t>
                      </a:r>
                    </a:p>
                    <a:p>
                      <a:pPr algn="l"/>
                      <a:r>
                        <a:rPr lang="en-GB" sz="1200" baseline="0" dirty="0" smtClean="0"/>
                        <a:t>A   +   B                   C   +    D</a:t>
                      </a:r>
                    </a:p>
                    <a:p>
                      <a:pPr algn="l"/>
                      <a:r>
                        <a:rPr lang="en-GB" sz="1200" baseline="0" dirty="0" smtClean="0"/>
                        <a:t>                 cool</a:t>
                      </a:r>
                    </a:p>
                  </a:txBody>
                  <a:tcPr anchor="ctr"/>
                </a:tc>
                <a:extLst>
                  <a:ext uri="{0D108BD9-81ED-4DB2-BD59-A6C34878D82A}">
                    <a16:rowId xmlns:a16="http://schemas.microsoft.com/office/drawing/2014/main" val="10002"/>
                  </a:ext>
                </a:extLst>
              </a:tr>
            </a:tbl>
          </a:graphicData>
        </a:graphic>
      </p:graphicFrame>
      <p:pic>
        <p:nvPicPr>
          <p:cNvPr id="92" name="Picture 91"/>
          <p:cNvPicPr>
            <a:picLocks noChangeAspect="1"/>
          </p:cNvPicPr>
          <p:nvPr/>
        </p:nvPicPr>
        <p:blipFill>
          <a:blip r:embed="rId7"/>
          <a:stretch>
            <a:fillRect/>
          </a:stretch>
        </p:blipFill>
        <p:spPr>
          <a:xfrm>
            <a:off x="1993509" y="6410999"/>
            <a:ext cx="409242" cy="284492"/>
          </a:xfrm>
          <a:prstGeom prst="rect">
            <a:avLst/>
          </a:prstGeom>
        </p:spPr>
      </p:pic>
      <p:pic>
        <p:nvPicPr>
          <p:cNvPr id="101" name="Picture 100"/>
          <p:cNvPicPr>
            <a:picLocks noChangeAspect="1"/>
          </p:cNvPicPr>
          <p:nvPr/>
        </p:nvPicPr>
        <p:blipFill>
          <a:blip r:embed="rId7"/>
          <a:stretch>
            <a:fillRect/>
          </a:stretch>
        </p:blipFill>
        <p:spPr>
          <a:xfrm>
            <a:off x="1841602" y="7652651"/>
            <a:ext cx="281875" cy="195951"/>
          </a:xfrm>
          <a:prstGeom prst="rect">
            <a:avLst/>
          </a:prstGeom>
        </p:spPr>
      </p:pic>
      <p:cxnSp>
        <p:nvCxnSpPr>
          <p:cNvPr id="102" name="Straight Connector 101"/>
          <p:cNvCxnSpPr>
            <a:stCxn id="99" idx="0"/>
            <a:endCxn id="76" idx="1"/>
          </p:cNvCxnSpPr>
          <p:nvPr/>
        </p:nvCxnSpPr>
        <p:spPr>
          <a:xfrm flipV="1">
            <a:off x="1919232" y="5405505"/>
            <a:ext cx="494605" cy="19398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39283" y="8583717"/>
            <a:ext cx="3529492" cy="646331"/>
          </a:xfrm>
          <a:prstGeom prst="rect">
            <a:avLst/>
          </a:prstGeom>
          <a:noFill/>
          <a:ln>
            <a:solidFill>
              <a:schemeClr val="tx1"/>
            </a:solidFill>
          </a:ln>
        </p:spPr>
        <p:txBody>
          <a:bodyPr wrap="square" rtlCol="0">
            <a:spAutoFit/>
          </a:bodyPr>
          <a:lstStyle/>
          <a:p>
            <a:r>
              <a:rPr lang="en-GB" sz="1200" dirty="0" smtClean="0"/>
              <a:t>If one direction of a reversible reaction is exothermic, the opposite direction is endothermic. The same amount of energy is transferred in each case.</a:t>
            </a:r>
            <a:endParaRPr lang="en-GB" sz="1200" dirty="0"/>
          </a:p>
        </p:txBody>
      </p:sp>
      <p:cxnSp>
        <p:nvCxnSpPr>
          <p:cNvPr id="108" name="Straight Connector 107"/>
          <p:cNvCxnSpPr>
            <a:stCxn id="96" idx="0"/>
            <a:endCxn id="77" idx="2"/>
          </p:cNvCxnSpPr>
          <p:nvPr/>
        </p:nvCxnSpPr>
        <p:spPr>
          <a:xfrm flipH="1" flipV="1">
            <a:off x="1616796" y="8429722"/>
            <a:ext cx="187233" cy="15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p:cNvCxnSpPr>
            <a:stCxn id="77" idx="0"/>
            <a:endCxn id="99" idx="2"/>
          </p:cNvCxnSpPr>
          <p:nvPr/>
        </p:nvCxnSpPr>
        <p:spPr>
          <a:xfrm flipV="1">
            <a:off x="1616796" y="8068369"/>
            <a:ext cx="302436" cy="5532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3721175" y="8579722"/>
            <a:ext cx="3572760" cy="646331"/>
          </a:xfrm>
          <a:prstGeom prst="rect">
            <a:avLst/>
          </a:prstGeom>
          <a:noFill/>
          <a:ln>
            <a:solidFill>
              <a:schemeClr val="tx1"/>
            </a:solidFill>
          </a:ln>
        </p:spPr>
        <p:txBody>
          <a:bodyPr wrap="square" rtlCol="0">
            <a:spAutoFit/>
          </a:bodyPr>
          <a:lstStyle/>
          <a:p>
            <a:r>
              <a:rPr lang="en-GB" sz="1200" dirty="0" smtClean="0"/>
              <a:t>For example:        </a:t>
            </a:r>
            <a:r>
              <a:rPr lang="en-GB" sz="1200" baseline="-25000" dirty="0" smtClean="0"/>
              <a:t>endothermic</a:t>
            </a:r>
          </a:p>
          <a:p>
            <a:r>
              <a:rPr lang="en-GB" sz="1200" dirty="0" smtClean="0"/>
              <a:t>Hydrated copper	             Anhydrous copper + Water</a:t>
            </a:r>
          </a:p>
          <a:p>
            <a:r>
              <a:rPr lang="en-GB" sz="1200" dirty="0" smtClean="0"/>
              <a:t>    </a:t>
            </a:r>
            <a:r>
              <a:rPr lang="en-GB" sz="1200" dirty="0" err="1"/>
              <a:t>s</a:t>
            </a:r>
            <a:r>
              <a:rPr lang="en-GB" sz="1200" dirty="0" err="1" smtClean="0"/>
              <a:t>ulfate</a:t>
            </a:r>
            <a:r>
              <a:rPr lang="en-GB" sz="1200" dirty="0" smtClean="0"/>
              <a:t>                </a:t>
            </a:r>
            <a:r>
              <a:rPr lang="en-GB" sz="1200" baseline="30000" dirty="0" smtClean="0"/>
              <a:t>exothermic</a:t>
            </a:r>
            <a:r>
              <a:rPr lang="en-GB" sz="1200" dirty="0" smtClean="0"/>
              <a:t>         </a:t>
            </a:r>
            <a:r>
              <a:rPr lang="en-GB" sz="1200" dirty="0" err="1" smtClean="0"/>
              <a:t>sulfate</a:t>
            </a:r>
            <a:endParaRPr lang="en-GB" sz="1200" dirty="0"/>
          </a:p>
        </p:txBody>
      </p:sp>
      <p:pic>
        <p:nvPicPr>
          <p:cNvPr id="116" name="Picture 115"/>
          <p:cNvPicPr>
            <a:picLocks noChangeAspect="1"/>
          </p:cNvPicPr>
          <p:nvPr/>
        </p:nvPicPr>
        <p:blipFill>
          <a:blip r:embed="rId7"/>
          <a:stretch>
            <a:fillRect/>
          </a:stretch>
        </p:blipFill>
        <p:spPr>
          <a:xfrm>
            <a:off x="5027667" y="8805564"/>
            <a:ext cx="281875" cy="195951"/>
          </a:xfrm>
          <a:prstGeom prst="rect">
            <a:avLst/>
          </a:prstGeom>
        </p:spPr>
      </p:pic>
      <p:cxnSp>
        <p:nvCxnSpPr>
          <p:cNvPr id="117" name="Straight Connector 116"/>
          <p:cNvCxnSpPr>
            <a:stCxn id="115" idx="1"/>
            <a:endCxn id="96" idx="3"/>
          </p:cNvCxnSpPr>
          <p:nvPr/>
        </p:nvCxnSpPr>
        <p:spPr>
          <a:xfrm flipH="1">
            <a:off x="3568775" y="8902888"/>
            <a:ext cx="152400" cy="3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endCxn id="79" idx="3"/>
          </p:cNvCxnSpPr>
          <p:nvPr/>
        </p:nvCxnSpPr>
        <p:spPr>
          <a:xfrm flipH="1" flipV="1">
            <a:off x="6956733" y="5772512"/>
            <a:ext cx="449102" cy="22079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8" name="Straight Connector 137"/>
          <p:cNvCxnSpPr/>
          <p:nvPr/>
        </p:nvCxnSpPr>
        <p:spPr>
          <a:xfrm flipV="1">
            <a:off x="4187645" y="7054709"/>
            <a:ext cx="1" cy="1995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06783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057640" y="3267994"/>
            <a:ext cx="229341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a:t>
            </a:r>
          </a:p>
          <a:p>
            <a:pPr algn="ctr"/>
            <a:r>
              <a:rPr lang="en-GB" sz="1800" b="1" dirty="0" smtClean="0">
                <a:ea typeface="Verdana" panose="020B0604030504040204" pitchFamily="34" charset="0"/>
                <a:cs typeface="Verdana" panose="020B0604030504040204" pitchFamily="34" charset="0"/>
              </a:rPr>
              <a:t>Organic chemistry 1</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rot="5400000">
            <a:off x="3783506" y="924142"/>
            <a:ext cx="2148269"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Crude oil, hydrocarbons and alkanes</a:t>
            </a:r>
            <a:endParaRPr lang="en-GB" sz="1400" b="1" dirty="0">
              <a:solidFill>
                <a:schemeClr val="tx1"/>
              </a:solidFill>
            </a:endParaRPr>
          </a:p>
        </p:txBody>
      </p:sp>
      <p:cxnSp>
        <p:nvCxnSpPr>
          <p:cNvPr id="149" name="Straight Connector 148"/>
          <p:cNvCxnSpPr>
            <a:stCxn id="4" idx="2"/>
            <a:endCxn id="276" idx="0"/>
          </p:cNvCxnSpPr>
          <p:nvPr/>
        </p:nvCxnSpPr>
        <p:spPr>
          <a:xfrm>
            <a:off x="6204349" y="3914325"/>
            <a:ext cx="534" cy="1633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endCxn id="148" idx="3"/>
          </p:cNvCxnSpPr>
          <p:nvPr/>
        </p:nvCxnSpPr>
        <p:spPr>
          <a:xfrm flipH="1" flipV="1">
            <a:off x="4857640" y="2227209"/>
            <a:ext cx="228936" cy="1695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5160073" y="4077689"/>
            <a:ext cx="20896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0" idx="1"/>
            <a:endCxn id="276" idx="2"/>
          </p:cNvCxnSpPr>
          <p:nvPr/>
        </p:nvCxnSpPr>
        <p:spPr>
          <a:xfrm flipH="1" flipV="1">
            <a:off x="6204883" y="5001019"/>
            <a:ext cx="700747" cy="39926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01123" y="598221"/>
          <a:ext cx="4363301" cy="3050779"/>
        </p:xfrm>
        <a:graphic>
          <a:graphicData uri="http://schemas.openxmlformats.org/drawingml/2006/table">
            <a:tbl>
              <a:tblPr firstRow="1" bandRow="1">
                <a:tableStyleId>{5940675A-B579-460E-94D1-54222C63F5DA}</a:tableStyleId>
              </a:tblPr>
              <a:tblGrid>
                <a:gridCol w="1261512">
                  <a:extLst>
                    <a:ext uri="{9D8B030D-6E8A-4147-A177-3AD203B41FA5}">
                      <a16:colId xmlns:a16="http://schemas.microsoft.com/office/drawing/2014/main" val="20000"/>
                    </a:ext>
                  </a:extLst>
                </a:gridCol>
                <a:gridCol w="1272989">
                  <a:extLst>
                    <a:ext uri="{9D8B030D-6E8A-4147-A177-3AD203B41FA5}">
                      <a16:colId xmlns:a16="http://schemas.microsoft.com/office/drawing/2014/main" val="20001"/>
                    </a:ext>
                  </a:extLst>
                </a:gridCol>
                <a:gridCol w="1828800">
                  <a:extLst>
                    <a:ext uri="{9D8B030D-6E8A-4147-A177-3AD203B41FA5}">
                      <a16:colId xmlns:a16="http://schemas.microsoft.com/office/drawing/2014/main" val="20002"/>
                    </a:ext>
                  </a:extLst>
                </a:gridCol>
              </a:tblGrid>
              <a:tr h="933380">
                <a:tc>
                  <a:txBody>
                    <a:bodyPr/>
                    <a:lstStyle/>
                    <a:p>
                      <a:pPr algn="ctr"/>
                      <a:r>
                        <a:rPr lang="en-GB" sz="1200" b="1" dirty="0" smtClean="0"/>
                        <a:t>Crude</a:t>
                      </a:r>
                      <a:r>
                        <a:rPr lang="en-GB" sz="1200" b="1" baseline="0" dirty="0" smtClean="0"/>
                        <a:t> oil</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a:t>
                      </a:r>
                      <a:r>
                        <a:rPr lang="en-GB" sz="1200" b="1" i="1" baseline="0" dirty="0" smtClean="0">
                          <a:solidFill>
                            <a:schemeClr val="accent2">
                              <a:lumMod val="75000"/>
                            </a:schemeClr>
                          </a:solidFill>
                        </a:rPr>
                        <a:t> finite resource</a:t>
                      </a:r>
                      <a:endParaRPr lang="en-GB" sz="1200" b="1" i="1" dirty="0">
                        <a:solidFill>
                          <a:schemeClr val="accent2">
                            <a:lumMod val="75000"/>
                          </a:schemeClr>
                        </a:solidFill>
                      </a:endParaRPr>
                    </a:p>
                  </a:txBody>
                  <a:tcPr anchor="ctr"/>
                </a:tc>
                <a:tc>
                  <a:txBody>
                    <a:bodyPr/>
                    <a:lstStyle/>
                    <a:p>
                      <a:pPr algn="l"/>
                      <a:r>
                        <a:rPr lang="en-GB" sz="1200" dirty="0" smtClean="0"/>
                        <a:t>Consisting</a:t>
                      </a:r>
                      <a:r>
                        <a:rPr lang="en-GB" sz="1200" baseline="0" dirty="0" smtClean="0"/>
                        <a:t> mainly of plankton that was buried in the mud, crude oil is the remains of ancient biomass.</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Hydrocarbons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make up the majority of the compounds</a:t>
                      </a:r>
                      <a:r>
                        <a:rPr lang="en-GB" sz="1200" b="1" i="1" baseline="0" dirty="0" smtClean="0">
                          <a:solidFill>
                            <a:schemeClr val="accent2">
                              <a:lumMod val="75000"/>
                            </a:schemeClr>
                          </a:solidFill>
                        </a:rPr>
                        <a:t> in crude oil</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Most of these hydrocarbons are called alkanes.</a:t>
                      </a:r>
                    </a:p>
                  </a:txBody>
                  <a:tcPr anchor="ctr"/>
                </a:tc>
                <a:extLst>
                  <a:ext uri="{0D108BD9-81ED-4DB2-BD59-A6C34878D82A}">
                    <a16:rowId xmlns:a16="http://schemas.microsoft.com/office/drawing/2014/main" val="10001"/>
                  </a:ext>
                </a:extLst>
              </a:tr>
              <a:tr h="999452">
                <a:tc>
                  <a:txBody>
                    <a:bodyPr/>
                    <a:lstStyle/>
                    <a:p>
                      <a:pPr algn="ctr"/>
                      <a:r>
                        <a:rPr lang="en-GB" sz="1200" b="1" dirty="0" smtClean="0"/>
                        <a:t>General formula for alkanes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t>
                      </a:r>
                      <a:r>
                        <a:rPr lang="en-GB" sz="1200" b="1" i="1" baseline="-25000" dirty="0" smtClean="0">
                          <a:solidFill>
                            <a:schemeClr val="accent2">
                              <a:lumMod val="75000"/>
                            </a:schemeClr>
                          </a:solidFill>
                        </a:rPr>
                        <a:t>n</a:t>
                      </a:r>
                      <a:r>
                        <a:rPr lang="en-GB" sz="1200" b="1" i="1" dirty="0" smtClean="0">
                          <a:solidFill>
                            <a:schemeClr val="accent2">
                              <a:lumMod val="75000"/>
                            </a:schemeClr>
                          </a:solidFill>
                        </a:rPr>
                        <a:t>H</a:t>
                      </a:r>
                      <a:r>
                        <a:rPr lang="en-GB" sz="1200" b="1" i="1" baseline="-25000" dirty="0" smtClean="0">
                          <a:solidFill>
                            <a:schemeClr val="accent2">
                              <a:lumMod val="75000"/>
                            </a:schemeClr>
                          </a:solidFill>
                        </a:rPr>
                        <a:t>2n+2</a:t>
                      </a:r>
                      <a:endParaRPr lang="en-GB" sz="1200" b="1" i="1" baseline="-25000" dirty="0">
                        <a:solidFill>
                          <a:schemeClr val="accent2">
                            <a:lumMod val="75000"/>
                          </a:schemeClr>
                        </a:solidFill>
                      </a:endParaRPr>
                    </a:p>
                  </a:txBody>
                  <a:tcPr anchor="ctr"/>
                </a:tc>
                <a:tc>
                  <a:txBody>
                    <a:bodyPr/>
                    <a:lstStyle/>
                    <a:p>
                      <a:pPr algn="l"/>
                      <a:r>
                        <a:rPr lang="en-GB" sz="1200" dirty="0" smtClean="0"/>
                        <a:t>For example:</a:t>
                      </a:r>
                    </a:p>
                    <a:p>
                      <a:pPr algn="ctr"/>
                      <a:endParaRPr lang="en-GB" sz="1200" dirty="0" smtClean="0"/>
                    </a:p>
                    <a:p>
                      <a:pPr algn="ctr"/>
                      <a:r>
                        <a:rPr lang="en-GB" sz="1200" dirty="0" smtClean="0"/>
                        <a:t>C</a:t>
                      </a:r>
                      <a:r>
                        <a:rPr lang="en-GB" sz="1200" baseline="-25000" dirty="0" smtClean="0"/>
                        <a:t>2</a:t>
                      </a:r>
                      <a:r>
                        <a:rPr lang="en-GB" sz="1200" dirty="0" smtClean="0"/>
                        <a:t>H</a:t>
                      </a:r>
                      <a:r>
                        <a:rPr lang="en-GB" sz="1200" baseline="-25000" dirty="0" smtClean="0"/>
                        <a:t>6</a:t>
                      </a:r>
                    </a:p>
                    <a:p>
                      <a:pPr algn="ctr"/>
                      <a:endParaRPr lang="en-GB" sz="1200" dirty="0" smtClean="0"/>
                    </a:p>
                    <a:p>
                      <a:pPr algn="ctr"/>
                      <a:r>
                        <a:rPr lang="en-GB" sz="1200" dirty="0" smtClean="0"/>
                        <a:t>C</a:t>
                      </a:r>
                      <a:r>
                        <a:rPr lang="en-GB" sz="1200" baseline="-25000" dirty="0" smtClean="0"/>
                        <a:t>6</a:t>
                      </a:r>
                      <a:r>
                        <a:rPr lang="en-GB" sz="1200" dirty="0" smtClean="0"/>
                        <a:t>H</a:t>
                      </a:r>
                      <a:r>
                        <a:rPr lang="en-GB" sz="1200" baseline="-25000" dirty="0" smtClean="0"/>
                        <a:t>14</a:t>
                      </a:r>
                      <a:endParaRPr lang="en-GB" sz="1200" baseline="-25000" dirty="0"/>
                    </a:p>
                  </a:txBody>
                  <a:tcPr anchor="ctr"/>
                </a:tc>
                <a:extLst>
                  <a:ext uri="{0D108BD9-81ED-4DB2-BD59-A6C34878D82A}">
                    <a16:rowId xmlns:a16="http://schemas.microsoft.com/office/drawing/2014/main" val="10002"/>
                  </a:ext>
                </a:extLst>
              </a:tr>
            </a:tbl>
          </a:graphicData>
        </a:graphic>
      </p:graphicFrame>
      <p:sp>
        <p:nvSpPr>
          <p:cNvPr id="12" name="Rectangle 11"/>
          <p:cNvSpPr/>
          <p:nvPr/>
        </p:nvSpPr>
        <p:spPr>
          <a:xfrm>
            <a:off x="4784606" y="2396739"/>
            <a:ext cx="2839487" cy="646331"/>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Carbon compounds as fuels and feedstock</a:t>
            </a:r>
            <a:endParaRPr lang="en-GB" sz="1800" dirty="0">
              <a:ea typeface="Verdana" panose="020B0604030504040204" pitchFamily="34" charset="0"/>
              <a:cs typeface="Verdana" panose="020B0604030504040204" pitchFamily="34" charset="0"/>
            </a:endParaRPr>
          </a:p>
        </p:txBody>
      </p:sp>
      <p:sp>
        <p:nvSpPr>
          <p:cNvPr id="19" name="Rectangle 18"/>
          <p:cNvSpPr/>
          <p:nvPr/>
        </p:nvSpPr>
        <p:spPr>
          <a:xfrm>
            <a:off x="7552326" y="3191135"/>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Fractional distillation and petrochemicals</a:t>
            </a:r>
            <a:endParaRPr lang="en-GB" sz="1400" b="1" dirty="0">
              <a:solidFill>
                <a:schemeClr val="tx1"/>
              </a:solidFill>
            </a:endParaRPr>
          </a:p>
        </p:txBody>
      </p:sp>
      <p:sp>
        <p:nvSpPr>
          <p:cNvPr id="20" name="Rectangle 19"/>
          <p:cNvSpPr/>
          <p:nvPr/>
        </p:nvSpPr>
        <p:spPr>
          <a:xfrm>
            <a:off x="6905630" y="5256375"/>
            <a:ext cx="2267712" cy="287808"/>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of hydrocarbons</a:t>
            </a:r>
            <a:endParaRPr lang="en-GB" sz="1400" b="1" dirty="0">
              <a:solidFill>
                <a:schemeClr val="tx1"/>
              </a:solidFill>
            </a:endParaRPr>
          </a:p>
        </p:txBody>
      </p:sp>
      <p:sp>
        <p:nvSpPr>
          <p:cNvPr id="21" name="Rectangle 20"/>
          <p:cNvSpPr/>
          <p:nvPr/>
        </p:nvSpPr>
        <p:spPr>
          <a:xfrm>
            <a:off x="4368532" y="5270024"/>
            <a:ext cx="2267712" cy="45786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Cracking and alkenes</a:t>
            </a:r>
            <a:endParaRPr lang="en-GB" sz="1400" b="1" dirty="0">
              <a:solidFill>
                <a:schemeClr val="tx1"/>
              </a:solidFill>
            </a:endParaRPr>
          </a:p>
        </p:txBody>
      </p:sp>
      <p:cxnSp>
        <p:nvCxnSpPr>
          <p:cNvPr id="25" name="Straight Connector 24"/>
          <p:cNvCxnSpPr>
            <a:stCxn id="12" idx="2"/>
            <a:endCxn id="4" idx="0"/>
          </p:cNvCxnSpPr>
          <p:nvPr/>
        </p:nvCxnSpPr>
        <p:spPr>
          <a:xfrm flipH="1">
            <a:off x="6204349" y="3043070"/>
            <a:ext cx="1" cy="22492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148" idx="2"/>
          </p:cNvCxnSpPr>
          <p:nvPr/>
        </p:nvCxnSpPr>
        <p:spPr>
          <a:xfrm flipH="1">
            <a:off x="4464426" y="1153075"/>
            <a:ext cx="164282" cy="17599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33" name="Picture 32"/>
          <p:cNvPicPr>
            <a:picLocks noChangeAspect="1"/>
          </p:cNvPicPr>
          <p:nvPr/>
        </p:nvPicPr>
        <p:blipFill>
          <a:blip r:embed="rId2"/>
          <a:stretch>
            <a:fillRect/>
          </a:stretch>
        </p:blipFill>
        <p:spPr>
          <a:xfrm>
            <a:off x="5348287" y="389173"/>
            <a:ext cx="618378" cy="640763"/>
          </a:xfrm>
          <a:prstGeom prst="rect">
            <a:avLst/>
          </a:prstGeom>
        </p:spPr>
      </p:pic>
      <p:pic>
        <p:nvPicPr>
          <p:cNvPr id="34" name="Picture 33"/>
          <p:cNvPicPr>
            <a:picLocks noChangeAspect="1"/>
          </p:cNvPicPr>
          <p:nvPr/>
        </p:nvPicPr>
        <p:blipFill>
          <a:blip r:embed="rId3"/>
          <a:stretch>
            <a:fillRect/>
          </a:stretch>
        </p:blipFill>
        <p:spPr>
          <a:xfrm>
            <a:off x="6657921" y="420988"/>
            <a:ext cx="822535" cy="621683"/>
          </a:xfrm>
          <a:prstGeom prst="rect">
            <a:avLst/>
          </a:prstGeom>
        </p:spPr>
      </p:pic>
      <p:pic>
        <p:nvPicPr>
          <p:cNvPr id="35" name="Picture 34"/>
          <p:cNvPicPr>
            <a:picLocks noChangeAspect="1"/>
          </p:cNvPicPr>
          <p:nvPr/>
        </p:nvPicPr>
        <p:blipFill>
          <a:blip r:embed="rId4"/>
          <a:stretch>
            <a:fillRect/>
          </a:stretch>
        </p:blipFill>
        <p:spPr>
          <a:xfrm>
            <a:off x="5179342" y="1436126"/>
            <a:ext cx="943629" cy="566177"/>
          </a:xfrm>
          <a:prstGeom prst="rect">
            <a:avLst/>
          </a:prstGeom>
        </p:spPr>
      </p:pic>
      <p:pic>
        <p:nvPicPr>
          <p:cNvPr id="36" name="Picture 35"/>
          <p:cNvPicPr>
            <a:picLocks noChangeAspect="1"/>
          </p:cNvPicPr>
          <p:nvPr/>
        </p:nvPicPr>
        <p:blipFill>
          <a:blip r:embed="rId5"/>
          <a:stretch>
            <a:fillRect/>
          </a:stretch>
        </p:blipFill>
        <p:spPr>
          <a:xfrm>
            <a:off x="6545590" y="1443334"/>
            <a:ext cx="1102664" cy="530912"/>
          </a:xfrm>
          <a:prstGeom prst="rect">
            <a:avLst/>
          </a:prstGeom>
        </p:spPr>
      </p:pic>
      <p:sp>
        <p:nvSpPr>
          <p:cNvPr id="38" name="TextBox 37"/>
          <p:cNvSpPr txBox="1"/>
          <p:nvPr/>
        </p:nvSpPr>
        <p:spPr>
          <a:xfrm>
            <a:off x="5179342" y="49828"/>
            <a:ext cx="2548695" cy="276999"/>
          </a:xfrm>
          <a:prstGeom prst="rect">
            <a:avLst/>
          </a:prstGeom>
          <a:solidFill>
            <a:schemeClr val="accent2">
              <a:lumMod val="20000"/>
              <a:lumOff val="80000"/>
            </a:schemeClr>
          </a:solidFill>
          <a:ln>
            <a:solidFill>
              <a:schemeClr val="tx1"/>
            </a:solidFill>
          </a:ln>
        </p:spPr>
        <p:txBody>
          <a:bodyPr wrap="square" rtlCol="0">
            <a:spAutoFit/>
          </a:bodyPr>
          <a:lstStyle/>
          <a:p>
            <a:r>
              <a:rPr lang="en-GB" sz="1200" dirty="0" smtClean="0"/>
              <a:t>Display formula for first four alkanes</a:t>
            </a:r>
            <a:endParaRPr lang="en-GB" sz="1200" dirty="0"/>
          </a:p>
        </p:txBody>
      </p:sp>
      <p:sp>
        <p:nvSpPr>
          <p:cNvPr id="39" name="TextBox 38"/>
          <p:cNvSpPr txBox="1"/>
          <p:nvPr/>
        </p:nvSpPr>
        <p:spPr>
          <a:xfrm>
            <a:off x="5178658" y="1032090"/>
            <a:ext cx="1139223" cy="276999"/>
          </a:xfrm>
          <a:prstGeom prst="rect">
            <a:avLst/>
          </a:prstGeom>
          <a:noFill/>
        </p:spPr>
        <p:txBody>
          <a:bodyPr wrap="none" rtlCol="0">
            <a:spAutoFit/>
          </a:bodyPr>
          <a:lstStyle/>
          <a:p>
            <a:r>
              <a:rPr lang="en-GB" sz="1200" dirty="0" smtClean="0"/>
              <a:t>Methane (CH</a:t>
            </a:r>
            <a:r>
              <a:rPr lang="en-GB" sz="1200" baseline="-25000" dirty="0" smtClean="0"/>
              <a:t>4</a:t>
            </a:r>
            <a:r>
              <a:rPr lang="en-GB" sz="1200" dirty="0" smtClean="0"/>
              <a:t>)</a:t>
            </a:r>
            <a:endParaRPr lang="en-GB" sz="1200" dirty="0"/>
          </a:p>
        </p:txBody>
      </p:sp>
      <p:sp>
        <p:nvSpPr>
          <p:cNvPr id="46" name="TextBox 45"/>
          <p:cNvSpPr txBox="1"/>
          <p:nvPr/>
        </p:nvSpPr>
        <p:spPr>
          <a:xfrm>
            <a:off x="6618998" y="1037032"/>
            <a:ext cx="1029256" cy="276999"/>
          </a:xfrm>
          <a:prstGeom prst="rect">
            <a:avLst/>
          </a:prstGeom>
          <a:noFill/>
        </p:spPr>
        <p:txBody>
          <a:bodyPr wrap="none" rtlCol="0">
            <a:spAutoFit/>
          </a:bodyPr>
          <a:lstStyle/>
          <a:p>
            <a:r>
              <a:rPr lang="en-GB" sz="1200" dirty="0" smtClean="0"/>
              <a:t>Ethane (C</a:t>
            </a:r>
            <a:r>
              <a:rPr lang="en-GB" sz="1200" baseline="-25000" dirty="0" smtClean="0"/>
              <a:t>2</a:t>
            </a:r>
            <a:r>
              <a:rPr lang="en-GB" sz="1200" dirty="0" smtClean="0"/>
              <a:t>H</a:t>
            </a:r>
            <a:r>
              <a:rPr lang="en-GB" sz="1200" baseline="-25000" dirty="0" smtClean="0"/>
              <a:t>6</a:t>
            </a:r>
            <a:r>
              <a:rPr lang="en-GB" sz="1200" dirty="0" smtClean="0"/>
              <a:t>)</a:t>
            </a:r>
            <a:endParaRPr lang="en-GB" sz="1200" dirty="0"/>
          </a:p>
        </p:txBody>
      </p:sp>
      <p:sp>
        <p:nvSpPr>
          <p:cNvPr id="47" name="TextBox 46"/>
          <p:cNvSpPr txBox="1"/>
          <p:nvPr/>
        </p:nvSpPr>
        <p:spPr>
          <a:xfrm>
            <a:off x="5178657" y="1950208"/>
            <a:ext cx="1143968" cy="276999"/>
          </a:xfrm>
          <a:prstGeom prst="rect">
            <a:avLst/>
          </a:prstGeom>
          <a:noFill/>
        </p:spPr>
        <p:txBody>
          <a:bodyPr wrap="none" rtlCol="0">
            <a:spAutoFit/>
          </a:bodyPr>
          <a:lstStyle/>
          <a:p>
            <a:r>
              <a:rPr lang="en-GB" sz="1200" dirty="0" smtClean="0"/>
              <a:t>Propane (C</a:t>
            </a:r>
            <a:r>
              <a:rPr lang="en-GB" sz="1200" baseline="-25000" dirty="0" smtClean="0"/>
              <a:t>3</a:t>
            </a:r>
            <a:r>
              <a:rPr lang="en-GB" sz="1200" dirty="0" smtClean="0"/>
              <a:t>H</a:t>
            </a:r>
            <a:r>
              <a:rPr lang="en-GB" sz="1200" baseline="-25000" dirty="0"/>
              <a:t>8</a:t>
            </a:r>
            <a:r>
              <a:rPr lang="en-GB" sz="1200" dirty="0" smtClean="0"/>
              <a:t>)</a:t>
            </a:r>
            <a:endParaRPr lang="en-GB" sz="1200" dirty="0"/>
          </a:p>
        </p:txBody>
      </p:sp>
      <p:sp>
        <p:nvSpPr>
          <p:cNvPr id="48" name="TextBox 47"/>
          <p:cNvSpPr txBox="1"/>
          <p:nvPr/>
        </p:nvSpPr>
        <p:spPr>
          <a:xfrm>
            <a:off x="6524938" y="1951915"/>
            <a:ext cx="1088503" cy="276999"/>
          </a:xfrm>
          <a:prstGeom prst="rect">
            <a:avLst/>
          </a:prstGeom>
          <a:noFill/>
        </p:spPr>
        <p:txBody>
          <a:bodyPr wrap="none" rtlCol="0">
            <a:spAutoFit/>
          </a:bodyPr>
          <a:lstStyle/>
          <a:p>
            <a:r>
              <a:rPr lang="en-GB" sz="1200" dirty="0" smtClean="0"/>
              <a:t>Butane (C</a:t>
            </a:r>
            <a:r>
              <a:rPr lang="en-GB" sz="1200" baseline="-25000" dirty="0" smtClean="0"/>
              <a:t>4</a:t>
            </a:r>
            <a:r>
              <a:rPr lang="en-GB" sz="1200" dirty="0" smtClean="0"/>
              <a:t>H</a:t>
            </a:r>
            <a:r>
              <a:rPr lang="en-GB" sz="1200" baseline="-25000" dirty="0" smtClean="0"/>
              <a:t>10</a:t>
            </a:r>
            <a:r>
              <a:rPr lang="en-GB" sz="1200" dirty="0" smtClean="0"/>
              <a:t>)</a:t>
            </a:r>
            <a:endParaRPr lang="en-GB" sz="1200" dirty="0"/>
          </a:p>
        </p:txBody>
      </p:sp>
      <p:cxnSp>
        <p:nvCxnSpPr>
          <p:cNvPr id="49" name="Straight Connector 48"/>
          <p:cNvCxnSpPr/>
          <p:nvPr/>
        </p:nvCxnSpPr>
        <p:spPr>
          <a:xfrm flipH="1">
            <a:off x="5095939" y="326827"/>
            <a:ext cx="252348" cy="25942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52" name="Table 51"/>
          <p:cNvGraphicFramePr>
            <a:graphicFrameLocks noGrp="1"/>
          </p:cNvGraphicFramePr>
          <p:nvPr>
            <p:extLst/>
          </p:nvPr>
        </p:nvGraphicFramePr>
        <p:xfrm>
          <a:off x="7847058" y="148588"/>
          <a:ext cx="4242161" cy="2743200"/>
        </p:xfrm>
        <a:graphic>
          <a:graphicData uri="http://schemas.openxmlformats.org/drawingml/2006/table">
            <a:tbl>
              <a:tblPr firstRow="1" bandRow="1">
                <a:tableStyleId>{5940675A-B579-460E-94D1-54222C63F5DA}</a:tableStyleId>
              </a:tblPr>
              <a:tblGrid>
                <a:gridCol w="767553">
                  <a:extLst>
                    <a:ext uri="{9D8B030D-6E8A-4147-A177-3AD203B41FA5}">
                      <a16:colId xmlns:a16="http://schemas.microsoft.com/office/drawing/2014/main" val="20000"/>
                    </a:ext>
                  </a:extLst>
                </a:gridCol>
                <a:gridCol w="1491915">
                  <a:extLst>
                    <a:ext uri="{9D8B030D-6E8A-4147-A177-3AD203B41FA5}">
                      <a16:colId xmlns:a16="http://schemas.microsoft.com/office/drawing/2014/main" val="20001"/>
                    </a:ext>
                  </a:extLst>
                </a:gridCol>
                <a:gridCol w="1982693">
                  <a:extLst>
                    <a:ext uri="{9D8B030D-6E8A-4147-A177-3AD203B41FA5}">
                      <a16:colId xmlns:a16="http://schemas.microsoft.com/office/drawing/2014/main" val="20002"/>
                    </a:ext>
                  </a:extLst>
                </a:gridCol>
              </a:tblGrid>
              <a:tr h="933380">
                <a:tc>
                  <a:txBody>
                    <a:bodyPr/>
                    <a:lstStyle/>
                    <a:p>
                      <a:pPr algn="ctr"/>
                      <a:r>
                        <a:rPr lang="en-GB" sz="1200" b="1" dirty="0" smtClean="0"/>
                        <a:t>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hydrocarbons in crude oil can be split into fractions</a:t>
                      </a:r>
                      <a:endParaRPr lang="en-GB" sz="1200" b="1" i="1" dirty="0">
                        <a:solidFill>
                          <a:schemeClr val="accent2">
                            <a:lumMod val="75000"/>
                          </a:schemeClr>
                        </a:solidFill>
                      </a:endParaRPr>
                    </a:p>
                  </a:txBody>
                  <a:tcPr anchor="ctr"/>
                </a:tc>
                <a:tc>
                  <a:txBody>
                    <a:bodyPr/>
                    <a:lstStyle/>
                    <a:p>
                      <a:pPr algn="l"/>
                      <a:r>
                        <a:rPr lang="en-GB" sz="1200" dirty="0" smtClean="0"/>
                        <a:t>Each fraction</a:t>
                      </a:r>
                      <a:r>
                        <a:rPr lang="en-GB" sz="1200" baseline="0" dirty="0" smtClean="0"/>
                        <a:t> contains molecules with a similar number of carbon atoms in them. The process used to do this is called fractional distillation.</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Using fractions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Fractions can be processed to produce fuels and feedstock for petrochemical</a:t>
                      </a:r>
                      <a:r>
                        <a:rPr lang="en-GB" sz="1200" b="1" i="1" baseline="0" dirty="0" smtClean="0">
                          <a:solidFill>
                            <a:schemeClr val="accent2">
                              <a:lumMod val="75000"/>
                            </a:schemeClr>
                          </a:solidFill>
                        </a:rPr>
                        <a:t> industry</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We depend</a:t>
                      </a:r>
                      <a:r>
                        <a:rPr lang="en-US" sz="1200" baseline="0" dirty="0" smtClean="0"/>
                        <a:t> on many of these fuels; petrol, diesel and kerosene.</a:t>
                      </a:r>
                    </a:p>
                    <a:p>
                      <a:pPr marL="0" marR="0" indent="0" algn="l" defTabSz="1280160" rtl="0" eaLnBrk="1" fontAlgn="auto" latinLnBrk="0" hangingPunct="1">
                        <a:lnSpc>
                          <a:spcPct val="100000"/>
                        </a:lnSpc>
                        <a:spcBef>
                          <a:spcPts val="0"/>
                        </a:spcBef>
                        <a:spcAft>
                          <a:spcPts val="0"/>
                        </a:spcAft>
                        <a:buClrTx/>
                        <a:buSzTx/>
                        <a:buFontTx/>
                        <a:buNone/>
                        <a:tabLst/>
                        <a:defRPr/>
                      </a:pPr>
                      <a:endParaRPr lang="en-US" sz="1200" baseline="0" dirty="0" smtClean="0"/>
                    </a:p>
                    <a:p>
                      <a:pPr marL="0" marR="0" indent="0" algn="l" defTabSz="1280160" rtl="0" eaLnBrk="1" fontAlgn="auto" latinLnBrk="0" hangingPunct="1">
                        <a:lnSpc>
                          <a:spcPct val="100000"/>
                        </a:lnSpc>
                        <a:spcBef>
                          <a:spcPts val="0"/>
                        </a:spcBef>
                        <a:spcAft>
                          <a:spcPts val="0"/>
                        </a:spcAft>
                        <a:buClrTx/>
                        <a:buSzTx/>
                        <a:buFontTx/>
                        <a:buNone/>
                        <a:tabLst/>
                        <a:defRPr/>
                      </a:pPr>
                      <a:r>
                        <a:rPr lang="en-US" sz="1200" baseline="0" dirty="0" smtClean="0"/>
                        <a:t>Many useful materials are made by the petrochemical industry; solvents, lubricants and polymers.</a:t>
                      </a:r>
                      <a:endParaRPr lang="en-US" sz="1200" dirty="0" smtClean="0"/>
                    </a:p>
                  </a:txBody>
                  <a:tcPr anchor="ctr"/>
                </a:tc>
                <a:extLst>
                  <a:ext uri="{0D108BD9-81ED-4DB2-BD59-A6C34878D82A}">
                    <a16:rowId xmlns:a16="http://schemas.microsoft.com/office/drawing/2014/main" val="10001"/>
                  </a:ext>
                </a:extLst>
              </a:tr>
            </a:tbl>
          </a:graphicData>
        </a:graphic>
      </p:graphicFrame>
      <p:cxnSp>
        <p:nvCxnSpPr>
          <p:cNvPr id="53" name="Straight Connector 52"/>
          <p:cNvCxnSpPr>
            <a:stCxn id="52" idx="2"/>
            <a:endCxn id="19" idx="0"/>
          </p:cNvCxnSpPr>
          <p:nvPr/>
        </p:nvCxnSpPr>
        <p:spPr>
          <a:xfrm flipH="1">
            <a:off x="8686182" y="2891788"/>
            <a:ext cx="1281956" cy="29934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flipH="1" flipV="1">
            <a:off x="7133626" y="3036425"/>
            <a:ext cx="418702" cy="26502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H="1" flipV="1">
            <a:off x="9820041" y="3427470"/>
            <a:ext cx="1469248" cy="2810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a:stCxn id="19" idx="2"/>
          </p:cNvCxnSpPr>
          <p:nvPr/>
        </p:nvCxnSpPr>
        <p:spPr>
          <a:xfrm>
            <a:off x="8686182" y="3649000"/>
            <a:ext cx="0" cy="11903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41" name="Table 40"/>
          <p:cNvGraphicFramePr>
            <a:graphicFrameLocks noGrp="1"/>
          </p:cNvGraphicFramePr>
          <p:nvPr>
            <p:extLst/>
          </p:nvPr>
        </p:nvGraphicFramePr>
        <p:xfrm>
          <a:off x="8686182" y="7126222"/>
          <a:ext cx="4039218" cy="2143213"/>
        </p:xfrm>
        <a:graphic>
          <a:graphicData uri="http://schemas.openxmlformats.org/drawingml/2006/table">
            <a:tbl>
              <a:tblPr firstRow="1" bandRow="1">
                <a:tableStyleId>{5940675A-B579-460E-94D1-54222C63F5DA}</a:tableStyleId>
              </a:tblPr>
              <a:tblGrid>
                <a:gridCol w="1570835">
                  <a:extLst>
                    <a:ext uri="{9D8B030D-6E8A-4147-A177-3AD203B41FA5}">
                      <a16:colId xmlns:a16="http://schemas.microsoft.com/office/drawing/2014/main" val="20000"/>
                    </a:ext>
                  </a:extLst>
                </a:gridCol>
                <a:gridCol w="2468383">
                  <a:extLst>
                    <a:ext uri="{9D8B030D-6E8A-4147-A177-3AD203B41FA5}">
                      <a16:colId xmlns:a16="http://schemas.microsoft.com/office/drawing/2014/main" val="20001"/>
                    </a:ext>
                  </a:extLst>
                </a:gridCol>
              </a:tblGrid>
              <a:tr h="765404">
                <a:tc>
                  <a:txBody>
                    <a:bodyPr/>
                    <a:lstStyle/>
                    <a:p>
                      <a:pPr algn="ctr"/>
                      <a:r>
                        <a:rPr lang="en-GB" sz="1200" b="1" dirty="0" smtClean="0"/>
                        <a:t>Boiling point</a:t>
                      </a:r>
                    </a:p>
                    <a:p>
                      <a:pPr algn="ctr"/>
                      <a:r>
                        <a:rPr lang="en-GB" sz="1200" b="1" dirty="0" smtClean="0"/>
                        <a:t>(temperature</a:t>
                      </a:r>
                      <a:r>
                        <a:rPr lang="en-GB" sz="1200" b="1" baseline="0" dirty="0" smtClean="0"/>
                        <a:t> at which liquid boils)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boiling point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Viscosity</a:t>
                      </a:r>
                    </a:p>
                    <a:p>
                      <a:pPr algn="ctr"/>
                      <a:r>
                        <a:rPr lang="en-GB" sz="1200" b="1" dirty="0" smtClean="0"/>
                        <a:t>(how</a:t>
                      </a:r>
                      <a:r>
                        <a:rPr lang="en-GB" sz="1200" b="1" baseline="0" dirty="0" smtClean="0"/>
                        <a:t> easily it flows)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As the hydrocarbon chain length increases, viscosity increases.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674413">
                <a:tc>
                  <a:txBody>
                    <a:bodyPr/>
                    <a:lstStyle/>
                    <a:p>
                      <a:pPr algn="ctr"/>
                      <a:r>
                        <a:rPr lang="en-GB" sz="1200" b="1" dirty="0" smtClean="0"/>
                        <a:t>Flammability</a:t>
                      </a:r>
                    </a:p>
                    <a:p>
                      <a:pPr algn="ctr"/>
                      <a:r>
                        <a:rPr lang="en-GB" sz="1200" b="1" dirty="0" smtClean="0"/>
                        <a:t>(how</a:t>
                      </a:r>
                      <a:r>
                        <a:rPr lang="en-GB" sz="1200" b="1" baseline="0" dirty="0" smtClean="0"/>
                        <a:t> easily it burns)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As the hydrocarbon chain length increases, flammability decreases. </a:t>
                      </a:r>
                      <a:endParaRPr lang="en-GB" sz="1200" b="1" i="1" baseline="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50" name="TextBox 49"/>
          <p:cNvSpPr txBox="1"/>
          <p:nvPr/>
        </p:nvSpPr>
        <p:spPr>
          <a:xfrm>
            <a:off x="8462513" y="6434488"/>
            <a:ext cx="4262887" cy="646331"/>
          </a:xfrm>
          <a:prstGeom prst="rect">
            <a:avLst/>
          </a:prstGeom>
          <a:noFill/>
          <a:ln>
            <a:solidFill>
              <a:schemeClr val="tx1"/>
            </a:solidFill>
          </a:ln>
        </p:spPr>
        <p:txBody>
          <a:bodyPr wrap="square" rtlCol="0">
            <a:spAutoFit/>
          </a:bodyPr>
          <a:lstStyle/>
          <a:p>
            <a:pPr algn="ctr"/>
            <a:r>
              <a:rPr lang="en-GB" sz="1200" dirty="0" smtClean="0"/>
              <a:t>Complete combustion of methane:</a:t>
            </a:r>
          </a:p>
          <a:p>
            <a:pPr algn="ctr"/>
            <a:r>
              <a:rPr lang="en-GB" sz="1200" dirty="0" smtClean="0"/>
              <a:t>Methane + oxygen </a:t>
            </a:r>
            <a:r>
              <a:rPr lang="en-GB" sz="1200" dirty="0" smtClean="0">
                <a:sym typeface="Wingdings" panose="05000000000000000000" pitchFamily="2" charset="2"/>
              </a:rPr>
              <a:t> carbon dioxide + water + energy</a:t>
            </a:r>
          </a:p>
          <a:p>
            <a:pPr algn="ctr"/>
            <a:r>
              <a:rPr lang="en-GB" sz="1200" dirty="0" smtClean="0">
                <a:sym typeface="Wingdings" panose="05000000000000000000" pitchFamily="2" charset="2"/>
              </a:rPr>
              <a:t>CH</a:t>
            </a:r>
            <a:r>
              <a:rPr lang="en-GB" sz="1200" baseline="-25000" dirty="0" smtClean="0">
                <a:sym typeface="Wingdings" panose="05000000000000000000" pitchFamily="2" charset="2"/>
              </a:rPr>
              <a:t>4</a:t>
            </a:r>
            <a:r>
              <a:rPr lang="en-GB" sz="1200" dirty="0" smtClean="0">
                <a:sym typeface="Wingdings" panose="05000000000000000000" pitchFamily="2" charset="2"/>
              </a:rPr>
              <a:t> (g)    +    2O</a:t>
            </a:r>
            <a:r>
              <a:rPr lang="en-GB" sz="1200" baseline="-25000" dirty="0" smtClean="0">
                <a:sym typeface="Wingdings" panose="05000000000000000000" pitchFamily="2" charset="2"/>
              </a:rPr>
              <a:t>2</a:t>
            </a:r>
            <a:r>
              <a:rPr lang="en-GB" sz="1200" dirty="0" smtClean="0">
                <a:sym typeface="Wingdings" panose="05000000000000000000" pitchFamily="2" charset="2"/>
              </a:rPr>
              <a:t> (g)        CO</a:t>
            </a:r>
            <a:r>
              <a:rPr lang="en-GB" sz="1200" baseline="-25000" dirty="0" smtClean="0">
                <a:sym typeface="Wingdings" panose="05000000000000000000" pitchFamily="2" charset="2"/>
              </a:rPr>
              <a:t>2</a:t>
            </a:r>
            <a:r>
              <a:rPr lang="en-GB" sz="1200" dirty="0" smtClean="0">
                <a:sym typeface="Wingdings" panose="05000000000000000000" pitchFamily="2" charset="2"/>
              </a:rPr>
              <a:t> (g)    + 2   H</a:t>
            </a:r>
            <a:r>
              <a:rPr lang="en-GB" sz="1200" baseline="-25000" dirty="0" smtClean="0">
                <a:sym typeface="Wingdings" panose="05000000000000000000" pitchFamily="2" charset="2"/>
              </a:rPr>
              <a:t>2</a:t>
            </a:r>
            <a:r>
              <a:rPr lang="en-GB" sz="1200" dirty="0" smtClean="0">
                <a:sym typeface="Wingdings" panose="05000000000000000000" pitchFamily="2" charset="2"/>
              </a:rPr>
              <a:t>O (l)</a:t>
            </a:r>
            <a:endParaRPr lang="en-GB" sz="1200" dirty="0" smtClean="0"/>
          </a:p>
        </p:txBody>
      </p:sp>
      <p:cxnSp>
        <p:nvCxnSpPr>
          <p:cNvPr id="51" name="Straight Connector 50"/>
          <p:cNvCxnSpPr/>
          <p:nvPr/>
        </p:nvCxnSpPr>
        <p:spPr>
          <a:xfrm flipH="1" flipV="1">
            <a:off x="9165766" y="5485281"/>
            <a:ext cx="376052" cy="10273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flipH="1" flipV="1">
            <a:off x="9106516" y="6410973"/>
            <a:ext cx="118500" cy="2351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41" idx="0"/>
            <a:endCxn id="50" idx="2"/>
          </p:cNvCxnSpPr>
          <p:nvPr/>
        </p:nvCxnSpPr>
        <p:spPr>
          <a:xfrm flipH="1" flipV="1">
            <a:off x="10593957" y="7080819"/>
            <a:ext cx="111834" cy="4540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76" idx="2"/>
            <a:endCxn id="21" idx="0"/>
          </p:cNvCxnSpPr>
          <p:nvPr/>
        </p:nvCxnSpPr>
        <p:spPr>
          <a:xfrm flipH="1">
            <a:off x="5502388" y="5001019"/>
            <a:ext cx="702495" cy="26900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60" name="Table 59"/>
          <p:cNvGraphicFramePr>
            <a:graphicFrameLocks noGrp="1"/>
          </p:cNvGraphicFramePr>
          <p:nvPr>
            <p:extLst/>
          </p:nvPr>
        </p:nvGraphicFramePr>
        <p:xfrm>
          <a:off x="82393" y="6190081"/>
          <a:ext cx="5395452" cy="3050779"/>
        </p:xfrm>
        <a:graphic>
          <a:graphicData uri="http://schemas.openxmlformats.org/drawingml/2006/table">
            <a:tbl>
              <a:tblPr firstRow="1" bandRow="1">
                <a:tableStyleId>{5940675A-B579-460E-94D1-54222C63F5DA}</a:tableStyleId>
              </a:tblPr>
              <a:tblGrid>
                <a:gridCol w="1559926">
                  <a:extLst>
                    <a:ext uri="{9D8B030D-6E8A-4147-A177-3AD203B41FA5}">
                      <a16:colId xmlns:a16="http://schemas.microsoft.com/office/drawing/2014/main" val="20000"/>
                    </a:ext>
                  </a:extLst>
                </a:gridCol>
                <a:gridCol w="1574118">
                  <a:extLst>
                    <a:ext uri="{9D8B030D-6E8A-4147-A177-3AD203B41FA5}">
                      <a16:colId xmlns:a16="http://schemas.microsoft.com/office/drawing/2014/main" val="20001"/>
                    </a:ext>
                  </a:extLst>
                </a:gridCol>
                <a:gridCol w="2261408">
                  <a:extLst>
                    <a:ext uri="{9D8B030D-6E8A-4147-A177-3AD203B41FA5}">
                      <a16:colId xmlns:a16="http://schemas.microsoft.com/office/drawing/2014/main" val="20002"/>
                    </a:ext>
                  </a:extLst>
                </a:gridCol>
              </a:tblGrid>
              <a:tr h="933380">
                <a:tc>
                  <a:txBody>
                    <a:bodyPr/>
                    <a:lstStyle/>
                    <a:p>
                      <a:pPr algn="ctr"/>
                      <a:r>
                        <a:rPr lang="en-GB" sz="1200" b="1" dirty="0" smtClean="0"/>
                        <a:t>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a:t>
                      </a:r>
                      <a:r>
                        <a:rPr lang="en-GB" sz="1200" b="1" i="1" baseline="0" dirty="0" smtClean="0">
                          <a:solidFill>
                            <a:schemeClr val="accent2">
                              <a:lumMod val="75000"/>
                            </a:schemeClr>
                          </a:solidFill>
                        </a:rPr>
                        <a:t> breaking down of long chain hydrocarbons into smaller chains</a:t>
                      </a:r>
                      <a:endParaRPr lang="en-GB" sz="1200" b="1" i="1" dirty="0">
                        <a:solidFill>
                          <a:schemeClr val="accent2">
                            <a:lumMod val="75000"/>
                          </a:schemeClr>
                        </a:solidFill>
                      </a:endParaRPr>
                    </a:p>
                  </a:txBody>
                  <a:tcPr anchor="ctr"/>
                </a:tc>
                <a:tc>
                  <a:txBody>
                    <a:bodyPr/>
                    <a:lstStyle/>
                    <a:p>
                      <a:pPr algn="l"/>
                      <a:r>
                        <a:rPr lang="en-GB" sz="1200" dirty="0" smtClean="0"/>
                        <a:t>The smaller chains are more useful. Cracking</a:t>
                      </a:r>
                      <a:r>
                        <a:rPr lang="en-GB" sz="1200" baseline="0" dirty="0" smtClean="0"/>
                        <a:t> can be done by various methods including catalytic cracking and steam cracking.</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Catalytic cracking</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heavy</a:t>
                      </a:r>
                      <a:r>
                        <a:rPr lang="en-GB" sz="1200" b="1" i="1" baseline="0" dirty="0" smtClean="0">
                          <a:solidFill>
                            <a:schemeClr val="accent2">
                              <a:lumMod val="75000"/>
                            </a:schemeClr>
                          </a:solidFill>
                        </a:rPr>
                        <a:t> fraction is heated until vaporised</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After </a:t>
                      </a:r>
                      <a:r>
                        <a:rPr lang="en-US" sz="1200" dirty="0" err="1" smtClean="0"/>
                        <a:t>vaporisation</a:t>
                      </a:r>
                      <a:r>
                        <a:rPr lang="en-US" sz="1200" dirty="0" smtClean="0"/>
                        <a:t>, the</a:t>
                      </a:r>
                      <a:r>
                        <a:rPr lang="en-US" sz="1200" baseline="0" dirty="0" smtClean="0"/>
                        <a:t> </a:t>
                      </a:r>
                      <a:r>
                        <a:rPr lang="en-US" sz="1200" dirty="0" err="1" smtClean="0"/>
                        <a:t>vapour</a:t>
                      </a:r>
                      <a:r>
                        <a:rPr lang="en-US" sz="1200" baseline="0" dirty="0" smtClean="0"/>
                        <a:t> is passed over a hot catalyst forming smaller, more useful hydrocarbons. </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smtClean="0"/>
                        <a:t>Steam cracking</a:t>
                      </a:r>
                      <a:endParaRPr lang="en-GB" sz="1200" b="1"/>
                    </a:p>
                  </a:txBody>
                  <a:tcPr anchor="ctr">
                    <a:solidFill>
                      <a:schemeClr val="accent2">
                        <a:lumMod val="20000"/>
                        <a:lumOff val="80000"/>
                      </a:schemeClr>
                    </a:solidFill>
                  </a:tcPr>
                </a:tc>
                <a:tc>
                  <a:txBody>
                    <a:bodyPr/>
                    <a:lstStyle/>
                    <a:p>
                      <a:pPr algn="ctr"/>
                      <a:r>
                        <a:rPr lang="en-GB" sz="1200" b="1" i="1" smtClean="0">
                          <a:solidFill>
                            <a:schemeClr val="accent2">
                              <a:lumMod val="75000"/>
                            </a:schemeClr>
                          </a:solidFill>
                        </a:rPr>
                        <a:t>The heavy fraction is heated until vaporised</a:t>
                      </a:r>
                      <a:endParaRPr lang="en-GB" sz="1200" b="1" i="1" baseline="-25000">
                        <a:solidFill>
                          <a:schemeClr val="accent2">
                            <a:lumMod val="75000"/>
                          </a:schemeClr>
                        </a:solidFill>
                      </a:endParaRPr>
                    </a:p>
                  </a:txBody>
                  <a:tcPr anchor="ctr"/>
                </a:tc>
                <a:tc>
                  <a:txBody>
                    <a:bodyPr/>
                    <a:lstStyle/>
                    <a:p>
                      <a:pPr algn="l"/>
                      <a:r>
                        <a:rPr lang="en-GB" sz="1200" dirty="0" smtClean="0"/>
                        <a:t>After vaporisation, the vapour is mixed</a:t>
                      </a:r>
                      <a:r>
                        <a:rPr lang="en-GB" sz="1200" baseline="0" dirty="0" smtClean="0"/>
                        <a:t> with steam and heated to a very high temperature forming smaller, more useful hydrocarbons. </a:t>
                      </a:r>
                      <a:endParaRPr lang="en-GB" sz="1200" baseline="-25000" dirty="0"/>
                    </a:p>
                  </a:txBody>
                  <a:tcPr anchor="ctr"/>
                </a:tc>
                <a:extLst>
                  <a:ext uri="{0D108BD9-81ED-4DB2-BD59-A6C34878D82A}">
                    <a16:rowId xmlns:a16="http://schemas.microsoft.com/office/drawing/2014/main" val="10002"/>
                  </a:ext>
                </a:extLst>
              </a:tr>
            </a:tbl>
          </a:graphicData>
        </a:graphic>
      </p:graphicFrame>
      <p:graphicFrame>
        <p:nvGraphicFramePr>
          <p:cNvPr id="62" name="Table 61"/>
          <p:cNvGraphicFramePr>
            <a:graphicFrameLocks noGrp="1"/>
          </p:cNvGraphicFramePr>
          <p:nvPr>
            <p:extLst/>
          </p:nvPr>
        </p:nvGraphicFramePr>
        <p:xfrm>
          <a:off x="103009" y="3793542"/>
          <a:ext cx="4020300" cy="2349646"/>
        </p:xfrm>
        <a:graphic>
          <a:graphicData uri="http://schemas.openxmlformats.org/drawingml/2006/table">
            <a:tbl>
              <a:tblPr firstRow="1" bandRow="1">
                <a:tableStyleId>{5940675A-B579-460E-94D1-54222C63F5DA}</a:tableStyleId>
              </a:tblPr>
              <a:tblGrid>
                <a:gridCol w="1199172">
                  <a:extLst>
                    <a:ext uri="{9D8B030D-6E8A-4147-A177-3AD203B41FA5}">
                      <a16:colId xmlns:a16="http://schemas.microsoft.com/office/drawing/2014/main" val="20000"/>
                    </a:ext>
                  </a:extLst>
                </a:gridCol>
                <a:gridCol w="2821128">
                  <a:extLst>
                    <a:ext uri="{9D8B030D-6E8A-4147-A177-3AD203B41FA5}">
                      <a16:colId xmlns:a16="http://schemas.microsoft.com/office/drawing/2014/main" val="20001"/>
                    </a:ext>
                  </a:extLst>
                </a:gridCol>
              </a:tblGrid>
              <a:tr h="722430">
                <a:tc>
                  <a:txBody>
                    <a:bodyPr/>
                    <a:lstStyle/>
                    <a:p>
                      <a:pPr algn="ctr"/>
                      <a:r>
                        <a:rPr lang="en-GB" sz="1200" b="1" dirty="0" smtClean="0"/>
                        <a:t>Alkanes to alkenes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Long</a:t>
                      </a:r>
                      <a:r>
                        <a:rPr lang="en-GB" sz="1200" b="1" i="1" baseline="0" dirty="0" smtClean="0">
                          <a:solidFill>
                            <a:schemeClr val="accent2">
                              <a:lumMod val="75000"/>
                            </a:schemeClr>
                          </a:solidFill>
                        </a:rPr>
                        <a:t> chain alkanes are cracked into short chain alkenes.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04256">
                <a:tc>
                  <a:txBody>
                    <a:bodyPr/>
                    <a:lstStyle/>
                    <a:p>
                      <a:pPr algn="ctr"/>
                      <a:r>
                        <a:rPr lang="en-GB" sz="1200" b="1" smtClean="0"/>
                        <a:t>Alkenes</a:t>
                      </a:r>
                      <a:endParaRPr lang="en-GB" sz="1200" b="1"/>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Alkenes are hydrocarbons with a double bond</a:t>
                      </a:r>
                      <a:r>
                        <a:rPr lang="en-GB" sz="1200" b="1" i="1" baseline="0" dirty="0" smtClean="0">
                          <a:solidFill>
                            <a:schemeClr val="accent2">
                              <a:lumMod val="75000"/>
                            </a:schemeClr>
                          </a:solidFill>
                        </a:rPr>
                        <a:t> (some are formed during the cracking process).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3570">
                <a:tc>
                  <a:txBody>
                    <a:bodyPr/>
                    <a:lstStyle/>
                    <a:p>
                      <a:pPr algn="ctr"/>
                      <a:r>
                        <a:rPr lang="en-GB" sz="1200" b="1" smtClean="0"/>
                        <a:t>Properties of alkenes</a:t>
                      </a:r>
                      <a:endParaRPr lang="en-GB" sz="1200" b="1"/>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Alkenes are more reactive that alkanes and react with bromine water. Bromine water changes from orange to colourless in the presence of alkenes.</a:t>
                      </a:r>
                      <a:endParaRPr lang="en-GB" sz="1200" b="1" i="1" baseline="-25000"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63" name="Straight Connector 62"/>
          <p:cNvCxnSpPr>
            <a:stCxn id="21" idx="2"/>
          </p:cNvCxnSpPr>
          <p:nvPr/>
        </p:nvCxnSpPr>
        <p:spPr>
          <a:xfrm flipH="1">
            <a:off x="5222113" y="5727889"/>
            <a:ext cx="280275" cy="4621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21" idx="1"/>
            <a:endCxn id="62" idx="3"/>
          </p:cNvCxnSpPr>
          <p:nvPr/>
        </p:nvCxnSpPr>
        <p:spPr>
          <a:xfrm flipH="1" flipV="1">
            <a:off x="4123309" y="4968365"/>
            <a:ext cx="245223" cy="53059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5530538" y="6415438"/>
            <a:ext cx="2750184" cy="646331"/>
          </a:xfrm>
          <a:prstGeom prst="rect">
            <a:avLst/>
          </a:prstGeom>
          <a:noFill/>
          <a:ln>
            <a:solidFill>
              <a:schemeClr val="tx1"/>
            </a:solidFill>
          </a:ln>
        </p:spPr>
        <p:txBody>
          <a:bodyPr wrap="square" rtlCol="0">
            <a:spAutoFit/>
          </a:bodyPr>
          <a:lstStyle/>
          <a:p>
            <a:r>
              <a:rPr lang="en-GB" sz="1200" err="1" smtClean="0"/>
              <a:t>Decane</a:t>
            </a:r>
            <a:r>
              <a:rPr lang="en-GB" sz="1200" smtClean="0"/>
              <a:t> </a:t>
            </a:r>
            <a:r>
              <a:rPr lang="en-GB" sz="1200" smtClean="0">
                <a:sym typeface="Wingdings" panose="05000000000000000000" pitchFamily="2" charset="2"/>
              </a:rPr>
              <a:t> pentane + propene + ethane</a:t>
            </a:r>
          </a:p>
          <a:p>
            <a:endParaRPr lang="en-GB" sz="1200">
              <a:sym typeface="Wingdings" panose="05000000000000000000" pitchFamily="2" charset="2"/>
            </a:endParaRPr>
          </a:p>
          <a:p>
            <a:r>
              <a:rPr lang="en-GB" sz="1200" smtClean="0">
                <a:sym typeface="Wingdings" panose="05000000000000000000" pitchFamily="2" charset="2"/>
              </a:rPr>
              <a:t>C</a:t>
            </a:r>
            <a:r>
              <a:rPr lang="en-GB" sz="1200" baseline="-25000" smtClean="0">
                <a:sym typeface="Wingdings" panose="05000000000000000000" pitchFamily="2" charset="2"/>
              </a:rPr>
              <a:t>10</a:t>
            </a:r>
            <a:r>
              <a:rPr lang="en-GB" sz="1200" smtClean="0">
                <a:sym typeface="Wingdings" panose="05000000000000000000" pitchFamily="2" charset="2"/>
              </a:rPr>
              <a:t>H</a:t>
            </a:r>
            <a:r>
              <a:rPr lang="en-GB" sz="1200" baseline="-25000" smtClean="0">
                <a:sym typeface="Wingdings" panose="05000000000000000000" pitchFamily="2" charset="2"/>
              </a:rPr>
              <a:t>22</a:t>
            </a:r>
            <a:r>
              <a:rPr lang="en-GB" sz="1200" smtClean="0">
                <a:sym typeface="Wingdings" panose="05000000000000000000" pitchFamily="2" charset="2"/>
              </a:rPr>
              <a:t>      C</a:t>
            </a:r>
            <a:r>
              <a:rPr lang="en-GB" sz="1200" baseline="-25000" smtClean="0">
                <a:sym typeface="Wingdings" panose="05000000000000000000" pitchFamily="2" charset="2"/>
              </a:rPr>
              <a:t>5</a:t>
            </a:r>
            <a:r>
              <a:rPr lang="en-GB" sz="1200" smtClean="0">
                <a:sym typeface="Wingdings" panose="05000000000000000000" pitchFamily="2" charset="2"/>
              </a:rPr>
              <a:t>H</a:t>
            </a:r>
            <a:r>
              <a:rPr lang="en-GB" sz="1200" baseline="-25000" smtClean="0">
                <a:sym typeface="Wingdings" panose="05000000000000000000" pitchFamily="2" charset="2"/>
              </a:rPr>
              <a:t>12</a:t>
            </a:r>
            <a:r>
              <a:rPr lang="en-GB" sz="1200" smtClean="0">
                <a:sym typeface="Wingdings" panose="05000000000000000000" pitchFamily="2" charset="2"/>
              </a:rPr>
              <a:t>    +     C</a:t>
            </a:r>
            <a:r>
              <a:rPr lang="en-GB" sz="1200" baseline="-25000" smtClean="0">
                <a:sym typeface="Wingdings" panose="05000000000000000000" pitchFamily="2" charset="2"/>
              </a:rPr>
              <a:t>3</a:t>
            </a:r>
            <a:r>
              <a:rPr lang="en-GB" sz="1200" smtClean="0">
                <a:sym typeface="Wingdings" panose="05000000000000000000" pitchFamily="2" charset="2"/>
              </a:rPr>
              <a:t>H</a:t>
            </a:r>
            <a:r>
              <a:rPr lang="en-GB" sz="1200" baseline="-25000" smtClean="0">
                <a:sym typeface="Wingdings" panose="05000000000000000000" pitchFamily="2" charset="2"/>
              </a:rPr>
              <a:t>6</a:t>
            </a:r>
            <a:r>
              <a:rPr lang="en-GB" sz="1200" smtClean="0">
                <a:sym typeface="Wingdings" panose="05000000000000000000" pitchFamily="2" charset="2"/>
              </a:rPr>
              <a:t>     +    C</a:t>
            </a:r>
            <a:r>
              <a:rPr lang="en-GB" sz="1200" baseline="-25000" smtClean="0">
                <a:sym typeface="Wingdings" panose="05000000000000000000" pitchFamily="2" charset="2"/>
              </a:rPr>
              <a:t>2</a:t>
            </a:r>
            <a:r>
              <a:rPr lang="en-GB" sz="1200" smtClean="0">
                <a:sym typeface="Wingdings" panose="05000000000000000000" pitchFamily="2" charset="2"/>
              </a:rPr>
              <a:t>H</a:t>
            </a:r>
            <a:r>
              <a:rPr lang="en-GB" sz="1200" baseline="-25000" smtClean="0">
                <a:sym typeface="Wingdings" panose="05000000000000000000" pitchFamily="2" charset="2"/>
              </a:rPr>
              <a:t>4</a:t>
            </a:r>
            <a:endParaRPr lang="en-GB" sz="1200" baseline="-25000"/>
          </a:p>
        </p:txBody>
      </p:sp>
      <p:cxnSp>
        <p:nvCxnSpPr>
          <p:cNvPr id="74" name="Straight Connector 73"/>
          <p:cNvCxnSpPr>
            <a:stCxn id="65" idx="2"/>
            <a:endCxn id="67" idx="0"/>
          </p:cNvCxnSpPr>
          <p:nvPr/>
        </p:nvCxnSpPr>
        <p:spPr>
          <a:xfrm>
            <a:off x="6905630" y="7061769"/>
            <a:ext cx="163558" cy="3587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a:off x="6204883" y="5738091"/>
            <a:ext cx="120427" cy="6963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66" name="Picture 6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74476" y="3388977"/>
            <a:ext cx="2150924" cy="2829540"/>
          </a:xfrm>
          <a:prstGeom prst="rect">
            <a:avLst/>
          </a:prstGeom>
        </p:spPr>
      </p:pic>
      <p:graphicFrame>
        <p:nvGraphicFramePr>
          <p:cNvPr id="61" name="Table 60"/>
          <p:cNvGraphicFramePr>
            <a:graphicFrameLocks noGrp="1"/>
          </p:cNvGraphicFramePr>
          <p:nvPr>
            <p:extLst/>
          </p:nvPr>
        </p:nvGraphicFramePr>
        <p:xfrm>
          <a:off x="6669733" y="5588013"/>
          <a:ext cx="3842216" cy="822960"/>
        </p:xfrm>
        <a:graphic>
          <a:graphicData uri="http://schemas.openxmlformats.org/drawingml/2006/table">
            <a:tbl>
              <a:tblPr firstRow="1" bandRow="1">
                <a:tableStyleId>{5940675A-B579-460E-94D1-54222C63F5DA}</a:tableStyleId>
              </a:tblPr>
              <a:tblGrid>
                <a:gridCol w="928049">
                  <a:extLst>
                    <a:ext uri="{9D8B030D-6E8A-4147-A177-3AD203B41FA5}">
                      <a16:colId xmlns:a16="http://schemas.microsoft.com/office/drawing/2014/main" val="20000"/>
                    </a:ext>
                  </a:extLst>
                </a:gridCol>
                <a:gridCol w="2914167">
                  <a:extLst>
                    <a:ext uri="{9D8B030D-6E8A-4147-A177-3AD203B41FA5}">
                      <a16:colId xmlns:a16="http://schemas.microsoft.com/office/drawing/2014/main" val="20001"/>
                    </a:ext>
                  </a:extLst>
                </a:gridCol>
              </a:tblGrid>
              <a:tr h="765404">
                <a:tc>
                  <a:txBody>
                    <a:bodyPr/>
                    <a:lstStyle/>
                    <a:p>
                      <a:pPr algn="ctr"/>
                      <a:r>
                        <a:rPr lang="en-GB" sz="1100" b="1" dirty="0" smtClean="0"/>
                        <a:t>Combustion</a:t>
                      </a:r>
                      <a:endParaRPr lang="en-GB" sz="1100" b="1" dirty="0"/>
                    </a:p>
                  </a:txBody>
                  <a:tcPr anchor="ctr">
                    <a:solidFill>
                      <a:schemeClr val="accent2">
                        <a:lumMod val="20000"/>
                        <a:lumOff val="80000"/>
                      </a:schemeClr>
                    </a:solidFill>
                  </a:tcPr>
                </a:tc>
                <a:tc>
                  <a:txBody>
                    <a:bodyPr/>
                    <a:lstStyle/>
                    <a:p>
                      <a:pPr algn="ctr"/>
                      <a:r>
                        <a:rPr lang="en-GB" sz="1200" dirty="0" smtClean="0"/>
                        <a:t>During the complete combustion of hydrocarbons, the carbon and hydrogen in the fuels are oxidised, releasing carbon dioxide, water and energy. </a:t>
                      </a:r>
                    </a:p>
                  </a:txBody>
                  <a:tcPr anchor="ctr"/>
                </a:tc>
                <a:extLst>
                  <a:ext uri="{0D108BD9-81ED-4DB2-BD59-A6C34878D82A}">
                    <a16:rowId xmlns:a16="http://schemas.microsoft.com/office/drawing/2014/main" val="10000"/>
                  </a:ext>
                </a:extLst>
              </a:tr>
            </a:tbl>
          </a:graphicData>
        </a:graphic>
      </p:graphicFrame>
      <p:graphicFrame>
        <p:nvGraphicFramePr>
          <p:cNvPr id="67" name="Table 66"/>
          <p:cNvGraphicFramePr>
            <a:graphicFrameLocks noGrp="1"/>
          </p:cNvGraphicFramePr>
          <p:nvPr>
            <p:extLst/>
          </p:nvPr>
        </p:nvGraphicFramePr>
        <p:xfrm>
          <a:off x="5547535" y="7097647"/>
          <a:ext cx="3043306" cy="2194560"/>
        </p:xfrm>
        <a:graphic>
          <a:graphicData uri="http://schemas.openxmlformats.org/drawingml/2006/table">
            <a:tbl>
              <a:tblPr firstRow="1" bandRow="1">
                <a:tableStyleId>{5940675A-B579-460E-94D1-54222C63F5DA}</a:tableStyleId>
              </a:tblPr>
              <a:tblGrid>
                <a:gridCol w="860473">
                  <a:extLst>
                    <a:ext uri="{9D8B030D-6E8A-4147-A177-3AD203B41FA5}">
                      <a16:colId xmlns:a16="http://schemas.microsoft.com/office/drawing/2014/main" val="20000"/>
                    </a:ext>
                  </a:extLst>
                </a:gridCol>
                <a:gridCol w="2182833">
                  <a:extLst>
                    <a:ext uri="{9D8B030D-6E8A-4147-A177-3AD203B41FA5}">
                      <a16:colId xmlns:a16="http://schemas.microsoft.com/office/drawing/2014/main" val="20001"/>
                    </a:ext>
                  </a:extLst>
                </a:gridCol>
              </a:tblGrid>
              <a:tr h="765404">
                <a:tc>
                  <a:txBody>
                    <a:bodyPr/>
                    <a:lstStyle/>
                    <a:p>
                      <a:pPr algn="ctr"/>
                      <a:r>
                        <a:rPr lang="en-GB" sz="1200" b="1" dirty="0" smtClean="0"/>
                        <a:t>Alkenes and uses as polymers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Used to produce polymers. They</a:t>
                      </a:r>
                      <a:r>
                        <a:rPr lang="en-GB" sz="1200" b="1" i="1" baseline="0" dirty="0" smtClean="0">
                          <a:solidFill>
                            <a:schemeClr val="accent2">
                              <a:lumMod val="75000"/>
                            </a:schemeClr>
                          </a:solidFill>
                        </a:rPr>
                        <a:t> are also used as the starting materials of many other chemicals, such as alcohol, plastics and detergents.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03396">
                <a:tc>
                  <a:txBody>
                    <a:bodyPr/>
                    <a:lstStyle/>
                    <a:p>
                      <a:pPr algn="ctr"/>
                      <a:r>
                        <a:rPr lang="en-GB" sz="1200" b="1" dirty="0" smtClean="0"/>
                        <a:t>Why do we crack long chains?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Without cracking, many of the long hydrocarbons</a:t>
                      </a:r>
                      <a:r>
                        <a:rPr lang="en-GB" sz="1200" b="1" i="1" baseline="0" dirty="0" smtClean="0">
                          <a:solidFill>
                            <a:schemeClr val="accent2">
                              <a:lumMod val="75000"/>
                            </a:schemeClr>
                          </a:solidFill>
                        </a:rPr>
                        <a:t> would be wasted as there is not much demand for these as for the shorter chains.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graphicFrame>
        <p:nvGraphicFramePr>
          <p:cNvPr id="68" name="Table 67"/>
          <p:cNvGraphicFramePr>
            <a:graphicFrameLocks noGrp="1"/>
          </p:cNvGraphicFramePr>
          <p:nvPr>
            <p:extLst/>
          </p:nvPr>
        </p:nvGraphicFramePr>
        <p:xfrm>
          <a:off x="7420617" y="3755319"/>
          <a:ext cx="3153859" cy="1463040"/>
        </p:xfrm>
        <a:graphic>
          <a:graphicData uri="http://schemas.openxmlformats.org/drawingml/2006/table">
            <a:tbl>
              <a:tblPr firstRow="1" bandRow="1">
                <a:tableStyleId>{5940675A-B579-460E-94D1-54222C63F5DA}</a:tableStyleId>
              </a:tblPr>
              <a:tblGrid>
                <a:gridCol w="215196">
                  <a:extLst>
                    <a:ext uri="{9D8B030D-6E8A-4147-A177-3AD203B41FA5}">
                      <a16:colId xmlns:a16="http://schemas.microsoft.com/office/drawing/2014/main" val="20000"/>
                    </a:ext>
                  </a:extLst>
                </a:gridCol>
                <a:gridCol w="393762">
                  <a:extLst>
                    <a:ext uri="{9D8B030D-6E8A-4147-A177-3AD203B41FA5}">
                      <a16:colId xmlns:a16="http://schemas.microsoft.com/office/drawing/2014/main" val="20001"/>
                    </a:ext>
                  </a:extLst>
                </a:gridCol>
                <a:gridCol w="2544901">
                  <a:extLst>
                    <a:ext uri="{9D8B030D-6E8A-4147-A177-3AD203B41FA5}">
                      <a16:colId xmlns:a16="http://schemas.microsoft.com/office/drawing/2014/main" val="20002"/>
                    </a:ext>
                  </a:extLst>
                </a:gridCol>
              </a:tblGrid>
              <a:tr h="396767">
                <a:tc rowSpan="2">
                  <a:txBody>
                    <a:bodyPr/>
                    <a:lstStyle/>
                    <a:p>
                      <a:pPr algn="ctr"/>
                      <a:r>
                        <a:rPr lang="en-GB" sz="1050" b="1" dirty="0" smtClean="0"/>
                        <a:t>Hydrocarbon chains</a:t>
                      </a:r>
                      <a:endParaRPr lang="en-GB" sz="1050" b="1" dirty="0"/>
                    </a:p>
                  </a:txBody>
                  <a:tcPr vert="vert270"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In oil</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Hydrocarbon chains in crude oil come in lots of different lengths.</a:t>
                      </a:r>
                      <a:endParaRPr lang="en-GB" sz="1200" b="0" i="0" dirty="0">
                        <a:solidFill>
                          <a:schemeClr val="tx1"/>
                        </a:solidFill>
                      </a:endParaRPr>
                    </a:p>
                  </a:txBody>
                  <a:tcPr anchor="ctr"/>
                </a:tc>
                <a:extLst>
                  <a:ext uri="{0D108BD9-81ED-4DB2-BD59-A6C34878D82A}">
                    <a16:rowId xmlns:a16="http://schemas.microsoft.com/office/drawing/2014/main" val="10000"/>
                  </a:ext>
                </a:extLst>
              </a:tr>
              <a:tr h="872886">
                <a:tc vMerge="1">
                  <a:txBody>
                    <a:bodyPr/>
                    <a:lstStyle/>
                    <a:p>
                      <a:pPr algn="ctr"/>
                      <a:endParaRPr lang="en-GB" sz="105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Boiling points</a:t>
                      </a:r>
                      <a:endParaRPr lang="en-GB" sz="1200" b="1" i="1" dirty="0">
                        <a:solidFill>
                          <a:schemeClr val="accent2">
                            <a:lumMod val="75000"/>
                          </a:schemeClr>
                        </a:solidFill>
                      </a:endParaRPr>
                    </a:p>
                  </a:txBody>
                  <a:tcPr vert="vert270" anchor="ctr"/>
                </a:tc>
                <a:tc>
                  <a:txBody>
                    <a:bodyPr/>
                    <a:lstStyle/>
                    <a:p>
                      <a:pPr algn="ctr"/>
                      <a:r>
                        <a:rPr lang="en-GB" sz="1200" b="0" i="0" dirty="0" smtClean="0">
                          <a:solidFill>
                            <a:schemeClr val="tx1"/>
                          </a:solidFill>
                        </a:rPr>
                        <a:t>The</a:t>
                      </a:r>
                      <a:r>
                        <a:rPr lang="en-GB" sz="1200" b="0" i="0" baseline="0" dirty="0" smtClean="0">
                          <a:solidFill>
                            <a:schemeClr val="tx1"/>
                          </a:solidFill>
                        </a:rPr>
                        <a:t> boiling point of the chain depends on its length. During fractional distillation, they boil and separate at different temperatures due to this.</a:t>
                      </a:r>
                      <a:endParaRPr lang="en-GB" sz="1200" b="0" i="0" dirty="0">
                        <a:solidFill>
                          <a:schemeClr val="tx1"/>
                        </a:solidFill>
                      </a:endParaRPr>
                    </a:p>
                  </a:txBody>
                  <a:tcPr anchor="ct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6632019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494374" y="2864025"/>
            <a:ext cx="138955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Chemical analysis</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3631251" y="1347974"/>
            <a:ext cx="1613647" cy="22893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Pure substances</a:t>
            </a:r>
            <a:endParaRPr lang="en-GB" sz="1400" b="1" dirty="0">
              <a:solidFill>
                <a:schemeClr val="tx1"/>
              </a:solidFill>
            </a:endParaRPr>
          </a:p>
        </p:txBody>
      </p:sp>
      <p:cxnSp>
        <p:nvCxnSpPr>
          <p:cNvPr id="149" name="Straight Connector 148"/>
          <p:cNvCxnSpPr>
            <a:stCxn id="4" idx="0"/>
            <a:endCxn id="276" idx="3"/>
          </p:cNvCxnSpPr>
          <p:nvPr/>
        </p:nvCxnSpPr>
        <p:spPr>
          <a:xfrm flipH="1" flipV="1">
            <a:off x="5444180" y="2190381"/>
            <a:ext cx="744969" cy="67364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a:endCxn id="276" idx="0"/>
          </p:cNvCxnSpPr>
          <p:nvPr/>
        </p:nvCxnSpPr>
        <p:spPr>
          <a:xfrm flipH="1">
            <a:off x="4436813" y="1576906"/>
            <a:ext cx="1262" cy="15181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3429446" y="1728716"/>
            <a:ext cx="2014734"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Purity, formulations and chromatography</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276" idx="2"/>
            <a:endCxn id="40" idx="0"/>
          </p:cNvCxnSpPr>
          <p:nvPr/>
        </p:nvCxnSpPr>
        <p:spPr>
          <a:xfrm flipH="1">
            <a:off x="4370405" y="2652046"/>
            <a:ext cx="66408" cy="673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88715" y="5984920"/>
          <a:ext cx="5125573" cy="3183443"/>
        </p:xfrm>
        <a:graphic>
          <a:graphicData uri="http://schemas.openxmlformats.org/drawingml/2006/table">
            <a:tbl>
              <a:tblPr firstRow="1" bandRow="1">
                <a:tableStyleId>{5940675A-B579-460E-94D1-54222C63F5DA}</a:tableStyleId>
              </a:tblPr>
              <a:tblGrid>
                <a:gridCol w="1312368">
                  <a:extLst>
                    <a:ext uri="{9D8B030D-6E8A-4147-A177-3AD203B41FA5}">
                      <a16:colId xmlns:a16="http://schemas.microsoft.com/office/drawing/2014/main" val="20000"/>
                    </a:ext>
                  </a:extLst>
                </a:gridCol>
                <a:gridCol w="1414854">
                  <a:extLst>
                    <a:ext uri="{9D8B030D-6E8A-4147-A177-3AD203B41FA5}">
                      <a16:colId xmlns:a16="http://schemas.microsoft.com/office/drawing/2014/main" val="20001"/>
                    </a:ext>
                  </a:extLst>
                </a:gridCol>
                <a:gridCol w="2398351">
                  <a:extLst>
                    <a:ext uri="{9D8B030D-6E8A-4147-A177-3AD203B41FA5}">
                      <a16:colId xmlns:a16="http://schemas.microsoft.com/office/drawing/2014/main" val="20002"/>
                    </a:ext>
                  </a:extLst>
                </a:gridCol>
              </a:tblGrid>
              <a:tr h="863190">
                <a:tc>
                  <a:txBody>
                    <a:bodyPr/>
                    <a:lstStyle/>
                    <a:p>
                      <a:pPr algn="ctr"/>
                      <a:r>
                        <a:rPr lang="en-GB" sz="1200" b="1" dirty="0" smtClean="0"/>
                        <a:t>Chromatography</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Can be used to separate mixtures and help</a:t>
                      </a:r>
                      <a:r>
                        <a:rPr lang="en-GB" sz="1200" b="1" i="1" baseline="0" dirty="0" smtClean="0">
                          <a:solidFill>
                            <a:schemeClr val="accent2">
                              <a:lumMod val="75000"/>
                            </a:schemeClr>
                          </a:solidFill>
                        </a:rPr>
                        <a:t> identify substances.</a:t>
                      </a:r>
                      <a:endParaRPr lang="en-GB" sz="1200" b="1" i="1" dirty="0">
                        <a:solidFill>
                          <a:schemeClr val="accent2">
                            <a:lumMod val="75000"/>
                          </a:schemeClr>
                        </a:solidFill>
                      </a:endParaRPr>
                    </a:p>
                  </a:txBody>
                  <a:tcPr anchor="ctr"/>
                </a:tc>
                <a:tc>
                  <a:txBody>
                    <a:bodyPr/>
                    <a:lstStyle/>
                    <a:p>
                      <a:pPr algn="l"/>
                      <a:r>
                        <a:rPr lang="en-GB" sz="1200" dirty="0" smtClean="0"/>
                        <a:t>Involves a mobile phase</a:t>
                      </a:r>
                      <a:r>
                        <a:rPr lang="en-GB" sz="1200" baseline="0" dirty="0" smtClean="0"/>
                        <a:t> (e.g. water or ethanol) and a stationary phase (e.g. chromatography paper).  </a:t>
                      </a:r>
                      <a:endParaRPr lang="en-GB" sz="1200" dirty="0"/>
                    </a:p>
                  </a:txBody>
                  <a:tcPr anchor="ctr"/>
                </a:tc>
                <a:extLst>
                  <a:ext uri="{0D108BD9-81ED-4DB2-BD59-A6C34878D82A}">
                    <a16:rowId xmlns:a16="http://schemas.microsoft.com/office/drawing/2014/main" val="10000"/>
                  </a:ext>
                </a:extLst>
              </a:tr>
              <a:tr h="1127127">
                <a:tc>
                  <a:txBody>
                    <a:bodyPr/>
                    <a:lstStyle/>
                    <a:p>
                      <a:pPr algn="ctr"/>
                      <a:r>
                        <a:rPr lang="en-GB" sz="1200" b="1" dirty="0" err="1" smtClean="0"/>
                        <a:t>R</a:t>
                      </a:r>
                      <a:r>
                        <a:rPr lang="en-GB" sz="1200" b="1" baseline="-25000" dirty="0" err="1" smtClean="0"/>
                        <a:t>f</a:t>
                      </a:r>
                      <a:r>
                        <a:rPr lang="en-GB" sz="1200" b="1" baseline="0" dirty="0" smtClean="0"/>
                        <a:t> Values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ratio of the distance</a:t>
                      </a:r>
                      <a:r>
                        <a:rPr lang="en-GB" sz="1200" b="1" i="1" baseline="0" dirty="0" smtClean="0">
                          <a:solidFill>
                            <a:schemeClr val="accent2">
                              <a:lumMod val="75000"/>
                            </a:schemeClr>
                          </a:solidFill>
                        </a:rPr>
                        <a:t> moved by a compound to the distance moved by solvent.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err="1" smtClean="0"/>
                        <a:t>R</a:t>
                      </a:r>
                      <a:r>
                        <a:rPr lang="en-US" sz="1200" baseline="-25000" dirty="0" err="1" smtClean="0"/>
                        <a:t>f</a:t>
                      </a:r>
                      <a:r>
                        <a:rPr lang="en-US" sz="1200" dirty="0" smtClean="0"/>
                        <a:t> = </a:t>
                      </a:r>
                      <a:r>
                        <a:rPr lang="en-US" sz="1200" u="sng" dirty="0" smtClean="0"/>
                        <a:t>distance moved by substance</a:t>
                      </a:r>
                    </a:p>
                    <a:p>
                      <a:pPr marL="0" marR="0" indent="0" algn="l" defTabSz="1280160" rtl="0" eaLnBrk="1" fontAlgn="auto" latinLnBrk="0" hangingPunct="1">
                        <a:lnSpc>
                          <a:spcPct val="100000"/>
                        </a:lnSpc>
                        <a:spcBef>
                          <a:spcPts val="0"/>
                        </a:spcBef>
                        <a:spcAft>
                          <a:spcPts val="0"/>
                        </a:spcAft>
                        <a:buClrTx/>
                        <a:buSzTx/>
                        <a:buFontTx/>
                        <a:buNone/>
                        <a:tabLst/>
                        <a:defRPr/>
                      </a:pPr>
                      <a:r>
                        <a:rPr lang="en-US" sz="1200" u="none" dirty="0" smtClean="0"/>
                        <a:t>        distance moved by solvent</a:t>
                      </a:r>
                    </a:p>
                  </a:txBody>
                  <a:tcPr anchor="ctr"/>
                </a:tc>
                <a:extLst>
                  <a:ext uri="{0D108BD9-81ED-4DB2-BD59-A6C34878D82A}">
                    <a16:rowId xmlns:a16="http://schemas.microsoft.com/office/drawing/2014/main" val="10001"/>
                  </a:ext>
                </a:extLst>
              </a:tr>
              <a:tr h="1193126">
                <a:tc>
                  <a:txBody>
                    <a:bodyPr/>
                    <a:lstStyle/>
                    <a:p>
                      <a:pPr algn="ctr"/>
                      <a:r>
                        <a:rPr lang="en-GB" sz="1200" b="1" dirty="0" smtClean="0"/>
                        <a:t>Pur</a:t>
                      </a:r>
                      <a:r>
                        <a:rPr lang="en-GB" sz="1200" b="1" baseline="0" dirty="0" smtClean="0"/>
                        <a:t>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 compounds in a mixture separate into different spots.</a:t>
                      </a:r>
                      <a:endParaRPr lang="en-GB" sz="1200" b="1" i="1" dirty="0">
                        <a:solidFill>
                          <a:schemeClr val="accent2">
                            <a:lumMod val="75000"/>
                          </a:schemeClr>
                        </a:solidFill>
                      </a:endParaRPr>
                    </a:p>
                  </a:txBody>
                  <a:tcPr anchor="ctr"/>
                </a:tc>
                <a:tc>
                  <a:txBody>
                    <a:bodyPr/>
                    <a:lstStyle/>
                    <a:p>
                      <a:pPr algn="l"/>
                      <a:r>
                        <a:rPr lang="en-GB" sz="1200" dirty="0" smtClean="0"/>
                        <a:t>This</a:t>
                      </a:r>
                      <a:r>
                        <a:rPr lang="en-GB" sz="1200" baseline="0" dirty="0" smtClean="0"/>
                        <a:t> depends on the solvent used. A pure substance will produce a single spot in all solvents whereas an impure substance will produce multiple spots.</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20" name="Table 19"/>
          <p:cNvGraphicFramePr>
            <a:graphicFrameLocks noGrp="1"/>
          </p:cNvGraphicFramePr>
          <p:nvPr>
            <p:extLst/>
          </p:nvPr>
        </p:nvGraphicFramePr>
        <p:xfrm>
          <a:off x="903872" y="132901"/>
          <a:ext cx="5064356" cy="100584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gridCol w="2328865">
                  <a:extLst>
                    <a:ext uri="{9D8B030D-6E8A-4147-A177-3AD203B41FA5}">
                      <a16:colId xmlns:a16="http://schemas.microsoft.com/office/drawing/2014/main" val="20002"/>
                    </a:ext>
                  </a:extLst>
                </a:gridCol>
              </a:tblGrid>
              <a:tr h="933380">
                <a:tc>
                  <a:txBody>
                    <a:bodyPr/>
                    <a:lstStyle/>
                    <a:p>
                      <a:pPr algn="ctr"/>
                      <a:r>
                        <a:rPr lang="en-GB" sz="1200" b="1" dirty="0" smtClean="0"/>
                        <a:t>Pure substances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pure</a:t>
                      </a:r>
                      <a:r>
                        <a:rPr lang="en-GB" sz="1200" b="1" i="1" baseline="0" dirty="0" smtClean="0">
                          <a:solidFill>
                            <a:schemeClr val="accent2">
                              <a:lumMod val="75000"/>
                            </a:schemeClr>
                          </a:solidFill>
                        </a:rPr>
                        <a:t> substances is a single element or compound, not mixed with any other substance.</a:t>
                      </a:r>
                      <a:endParaRPr lang="en-GB" sz="1200" b="1" i="1" dirty="0">
                        <a:solidFill>
                          <a:schemeClr val="accent2">
                            <a:lumMod val="75000"/>
                          </a:schemeClr>
                        </a:solidFill>
                      </a:endParaRPr>
                    </a:p>
                  </a:txBody>
                  <a:tcPr anchor="ctr"/>
                </a:tc>
                <a:tc>
                  <a:txBody>
                    <a:bodyPr/>
                    <a:lstStyle/>
                    <a:p>
                      <a:pPr algn="l"/>
                      <a:r>
                        <a:rPr lang="en-GB" sz="1200" dirty="0" smtClean="0"/>
                        <a:t>Pure substances</a:t>
                      </a:r>
                      <a:r>
                        <a:rPr lang="en-GB" sz="1200" baseline="0" dirty="0" smtClean="0"/>
                        <a:t> melt and boil at specific temperatures. Heating graphs can be used to distinguish pure substances from impure.</a:t>
                      </a:r>
                      <a:endParaRPr lang="en-GB" sz="1200" dirty="0"/>
                    </a:p>
                  </a:txBody>
                  <a:tcPr anchor="ctr"/>
                </a:tc>
                <a:extLst>
                  <a:ext uri="{0D108BD9-81ED-4DB2-BD59-A6C34878D82A}">
                    <a16:rowId xmlns:a16="http://schemas.microsoft.com/office/drawing/2014/main" val="10000"/>
                  </a:ext>
                </a:extLst>
              </a:tr>
            </a:tbl>
          </a:graphicData>
        </a:graphic>
      </p:graphicFrame>
      <p:cxnSp>
        <p:nvCxnSpPr>
          <p:cNvPr id="26" name="Straight Connector 25"/>
          <p:cNvCxnSpPr>
            <a:stCxn id="20" idx="2"/>
            <a:endCxn id="148" idx="0"/>
          </p:cNvCxnSpPr>
          <p:nvPr/>
        </p:nvCxnSpPr>
        <p:spPr>
          <a:xfrm>
            <a:off x="3436050" y="1138741"/>
            <a:ext cx="1002025" cy="20923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rot="5400000">
            <a:off x="2349985" y="2891930"/>
            <a:ext cx="1280379" cy="348403"/>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Formulations</a:t>
            </a:r>
            <a:endParaRPr lang="en-GB" sz="1400" b="1" dirty="0">
              <a:solidFill>
                <a:schemeClr val="tx1"/>
              </a:solidFill>
            </a:endParaRPr>
          </a:p>
        </p:txBody>
      </p:sp>
      <p:graphicFrame>
        <p:nvGraphicFramePr>
          <p:cNvPr id="31" name="Table 30"/>
          <p:cNvGraphicFramePr>
            <a:graphicFrameLocks noGrp="1"/>
          </p:cNvGraphicFramePr>
          <p:nvPr>
            <p:extLst/>
          </p:nvPr>
        </p:nvGraphicFramePr>
        <p:xfrm>
          <a:off x="85891" y="2599755"/>
          <a:ext cx="2586970" cy="2971931"/>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496535">
                  <a:extLst>
                    <a:ext uri="{9D8B030D-6E8A-4147-A177-3AD203B41FA5}">
                      <a16:colId xmlns:a16="http://schemas.microsoft.com/office/drawing/2014/main" val="20001"/>
                    </a:ext>
                  </a:extLst>
                </a:gridCol>
              </a:tblGrid>
              <a:tr h="933380">
                <a:tc>
                  <a:txBody>
                    <a:bodyPr/>
                    <a:lstStyle/>
                    <a:p>
                      <a:pPr algn="ctr"/>
                      <a:r>
                        <a:rPr lang="en-GB" sz="1200" b="1" dirty="0" smtClean="0"/>
                        <a:t>Formulation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 formulation is a mixture</a:t>
                      </a:r>
                      <a:r>
                        <a:rPr lang="en-GB" sz="1200" b="1" i="1" baseline="0" dirty="0" smtClean="0">
                          <a:solidFill>
                            <a:schemeClr val="accent2">
                              <a:lumMod val="75000"/>
                            </a:schemeClr>
                          </a:solidFill>
                        </a:rPr>
                        <a:t> that has been designed as a useful product.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39099">
                <a:tc>
                  <a:txBody>
                    <a:bodyPr/>
                    <a:lstStyle/>
                    <a:p>
                      <a:pPr algn="ctr"/>
                      <a:r>
                        <a:rPr lang="en-GB" sz="1200" b="1" dirty="0" smtClean="0"/>
                        <a:t>How are formulations made?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By mixing chemicals that have</a:t>
                      </a:r>
                      <a:r>
                        <a:rPr lang="en-GB" sz="1200" b="1" i="1" baseline="0" dirty="0" smtClean="0">
                          <a:solidFill>
                            <a:schemeClr val="accent2">
                              <a:lumMod val="75000"/>
                            </a:schemeClr>
                          </a:solidFill>
                        </a:rPr>
                        <a:t> a particular purpose</a:t>
                      </a:r>
                      <a:r>
                        <a:rPr lang="en-GB" sz="1200" b="1" i="1" dirty="0" smtClean="0">
                          <a:solidFill>
                            <a:schemeClr val="accent2">
                              <a:lumMod val="75000"/>
                            </a:schemeClr>
                          </a:solidFill>
                        </a:rPr>
                        <a:t> in careful quantities.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999452">
                <a:tc>
                  <a:txBody>
                    <a:bodyPr/>
                    <a:lstStyle/>
                    <a:p>
                      <a:pPr algn="ctr"/>
                      <a:r>
                        <a:rPr lang="en-GB" sz="1200" b="1" dirty="0" smtClean="0"/>
                        <a:t>Examples of formulations.</a:t>
                      </a:r>
                      <a:endParaRPr lang="en-GB" sz="1200" b="1" dirty="0"/>
                    </a:p>
                  </a:txBody>
                  <a:tcPr anchor="ctr">
                    <a:solidFill>
                      <a:schemeClr val="accent2">
                        <a:lumMod val="20000"/>
                        <a:lumOff val="80000"/>
                      </a:schemeClr>
                    </a:solidFill>
                  </a:tcPr>
                </a:tc>
                <a:tc>
                  <a:txBody>
                    <a:bodyPr/>
                    <a:lstStyle/>
                    <a:p>
                      <a:pPr algn="ctr"/>
                      <a:r>
                        <a:rPr lang="en-GB" sz="1200" b="1" i="1" baseline="0" dirty="0" smtClean="0">
                          <a:solidFill>
                            <a:schemeClr val="accent2">
                              <a:lumMod val="75000"/>
                            </a:schemeClr>
                          </a:solidFill>
                        </a:rPr>
                        <a:t>Fuels, cleaning agents, paints, medicines and fertilisers.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cxnSp>
        <p:nvCxnSpPr>
          <p:cNvPr id="32" name="Straight Connector 31"/>
          <p:cNvCxnSpPr>
            <a:stCxn id="31" idx="3"/>
            <a:endCxn id="30" idx="2"/>
          </p:cNvCxnSpPr>
          <p:nvPr/>
        </p:nvCxnSpPr>
        <p:spPr>
          <a:xfrm flipV="1">
            <a:off x="2672861" y="3066132"/>
            <a:ext cx="143112" cy="1019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a:stCxn id="30" idx="0"/>
            <a:endCxn id="276" idx="1"/>
          </p:cNvCxnSpPr>
          <p:nvPr/>
        </p:nvCxnSpPr>
        <p:spPr>
          <a:xfrm flipV="1">
            <a:off x="3164376" y="2190381"/>
            <a:ext cx="265070" cy="87575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 name="Table 36"/>
          <p:cNvGraphicFramePr>
            <a:graphicFrameLocks noGrp="1"/>
          </p:cNvGraphicFramePr>
          <p:nvPr>
            <p:extLst/>
          </p:nvPr>
        </p:nvGraphicFramePr>
        <p:xfrm>
          <a:off x="5344145" y="5413915"/>
          <a:ext cx="3052678" cy="3735446"/>
        </p:xfrm>
        <a:graphic>
          <a:graphicData uri="http://schemas.openxmlformats.org/drawingml/2006/table">
            <a:tbl>
              <a:tblPr firstRow="1" bandRow="1">
                <a:tableStyleId>{5940675A-B579-460E-94D1-54222C63F5DA}</a:tableStyleId>
              </a:tblPr>
              <a:tblGrid>
                <a:gridCol w="857203">
                  <a:extLst>
                    <a:ext uri="{9D8B030D-6E8A-4147-A177-3AD203B41FA5}">
                      <a16:colId xmlns:a16="http://schemas.microsoft.com/office/drawing/2014/main" val="20000"/>
                    </a:ext>
                  </a:extLst>
                </a:gridCol>
                <a:gridCol w="1005430">
                  <a:extLst>
                    <a:ext uri="{9D8B030D-6E8A-4147-A177-3AD203B41FA5}">
                      <a16:colId xmlns:a16="http://schemas.microsoft.com/office/drawing/2014/main" val="20001"/>
                    </a:ext>
                  </a:extLst>
                </a:gridCol>
                <a:gridCol w="1190045">
                  <a:extLst>
                    <a:ext uri="{9D8B030D-6E8A-4147-A177-3AD203B41FA5}">
                      <a16:colId xmlns:a16="http://schemas.microsoft.com/office/drawing/2014/main" val="20002"/>
                    </a:ext>
                  </a:extLst>
                </a:gridCol>
              </a:tblGrid>
              <a:tr h="372114">
                <a:tc>
                  <a:txBody>
                    <a:bodyPr/>
                    <a:lstStyle/>
                    <a:p>
                      <a:pPr algn="ctr"/>
                      <a:r>
                        <a:rPr lang="en-GB" sz="1200" b="1" i="0" dirty="0" smtClean="0">
                          <a:solidFill>
                            <a:schemeClr val="tx1"/>
                          </a:solidFill>
                        </a:rPr>
                        <a:t>Gas</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Test</a:t>
                      </a:r>
                      <a:endParaRPr lang="en-GB" sz="1200" b="1" i="0" dirty="0">
                        <a:solidFill>
                          <a:schemeClr val="tx1"/>
                        </a:solidFill>
                      </a:endParaRPr>
                    </a:p>
                  </a:txBody>
                  <a:tcPr anchor="ctr">
                    <a:solidFill>
                      <a:schemeClr val="accent2">
                        <a:lumMod val="20000"/>
                        <a:lumOff val="80000"/>
                      </a:schemeClr>
                    </a:solidFill>
                  </a:tcPr>
                </a:tc>
                <a:tc>
                  <a:txBody>
                    <a:bodyPr/>
                    <a:lstStyle/>
                    <a:p>
                      <a:pPr algn="ctr"/>
                      <a:r>
                        <a:rPr lang="en-GB" sz="1200" b="1" i="0" dirty="0" smtClean="0">
                          <a:solidFill>
                            <a:schemeClr val="tx1"/>
                          </a:solidFill>
                        </a:rPr>
                        <a:t>Positive</a:t>
                      </a:r>
                      <a:r>
                        <a:rPr lang="en-GB" sz="1200" b="1" i="0" baseline="0" dirty="0" smtClean="0">
                          <a:solidFill>
                            <a:schemeClr val="tx1"/>
                          </a:solidFill>
                        </a:rPr>
                        <a:t> result</a:t>
                      </a:r>
                      <a:endParaRPr lang="en-GB" sz="1200" b="1" i="0" dirty="0">
                        <a:solidFill>
                          <a:schemeClr val="tx1"/>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862453">
                <a:tc>
                  <a:txBody>
                    <a:bodyPr/>
                    <a:lstStyle/>
                    <a:p>
                      <a:pPr algn="ctr"/>
                      <a:r>
                        <a:rPr lang="en-GB" sz="1200" b="1" dirty="0" smtClean="0"/>
                        <a:t>Hydrogen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Burning  splint</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‘Pop’ sound.</a:t>
                      </a:r>
                    </a:p>
                  </a:txBody>
                  <a:tcPr anchor="ctr"/>
                </a:tc>
                <a:extLst>
                  <a:ext uri="{0D108BD9-81ED-4DB2-BD59-A6C34878D82A}">
                    <a16:rowId xmlns:a16="http://schemas.microsoft.com/office/drawing/2014/main" val="10001"/>
                  </a:ext>
                </a:extLst>
              </a:tr>
              <a:tr h="829546">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Glowing splint</a:t>
                      </a:r>
                      <a:endParaRPr lang="en-GB" sz="1200" b="1" i="1" dirty="0">
                        <a:solidFill>
                          <a:schemeClr val="accent2">
                            <a:lumMod val="75000"/>
                          </a:schemeClr>
                        </a:solidFill>
                      </a:endParaRPr>
                    </a:p>
                  </a:txBody>
                  <a:tcPr anchor="ctr"/>
                </a:tc>
                <a:tc>
                  <a:txBody>
                    <a:bodyPr/>
                    <a:lstStyle/>
                    <a:p>
                      <a:pPr algn="l"/>
                      <a:r>
                        <a:rPr lang="en-GB" sz="1200" dirty="0" smtClean="0"/>
                        <a:t>Re-lights the splint.</a:t>
                      </a:r>
                      <a:endParaRPr lang="en-GB" sz="1200" dirty="0"/>
                    </a:p>
                  </a:txBody>
                  <a:tcPr anchor="ctr"/>
                </a:tc>
                <a:extLst>
                  <a:ext uri="{0D108BD9-81ED-4DB2-BD59-A6C34878D82A}">
                    <a16:rowId xmlns:a16="http://schemas.microsoft.com/office/drawing/2014/main" val="10002"/>
                  </a:ext>
                </a:extLst>
              </a:tr>
              <a:tr h="829546">
                <a:tc>
                  <a:txBody>
                    <a:bodyPr/>
                    <a:lstStyle/>
                    <a:p>
                      <a:pPr algn="ctr"/>
                      <a:r>
                        <a:rPr lang="en-GB" sz="1200" b="1" dirty="0" smtClean="0"/>
                        <a:t>Chlorine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Litmus paper (damp)</a:t>
                      </a:r>
                      <a:endParaRPr lang="en-GB" sz="1200" b="1" i="1" dirty="0">
                        <a:solidFill>
                          <a:schemeClr val="accent2">
                            <a:lumMod val="75000"/>
                          </a:schemeClr>
                        </a:solidFill>
                      </a:endParaRPr>
                    </a:p>
                  </a:txBody>
                  <a:tcPr anchor="ctr"/>
                </a:tc>
                <a:tc>
                  <a:txBody>
                    <a:bodyPr/>
                    <a:lstStyle/>
                    <a:p>
                      <a:pPr algn="l"/>
                      <a:r>
                        <a:rPr lang="en-GB" sz="1200" dirty="0" smtClean="0"/>
                        <a:t>Bleaches the </a:t>
                      </a:r>
                      <a:r>
                        <a:rPr lang="en-GB" sz="1200" baseline="0" dirty="0" smtClean="0"/>
                        <a:t> paper white.</a:t>
                      </a:r>
                      <a:endParaRPr lang="en-GB" sz="1200" dirty="0"/>
                    </a:p>
                  </a:txBody>
                  <a:tcPr anchor="ctr"/>
                </a:tc>
                <a:extLst>
                  <a:ext uri="{0D108BD9-81ED-4DB2-BD59-A6C34878D82A}">
                    <a16:rowId xmlns:a16="http://schemas.microsoft.com/office/drawing/2014/main" val="10003"/>
                  </a:ext>
                </a:extLst>
              </a:tr>
              <a:tr h="841787">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Limewater</a:t>
                      </a:r>
                      <a:endParaRPr lang="en-GB" sz="1200" b="1" i="1" dirty="0">
                        <a:solidFill>
                          <a:schemeClr val="accent2">
                            <a:lumMod val="75000"/>
                          </a:schemeClr>
                        </a:solidFill>
                      </a:endParaRPr>
                    </a:p>
                  </a:txBody>
                  <a:tcPr anchor="ctr"/>
                </a:tc>
                <a:tc>
                  <a:txBody>
                    <a:bodyPr/>
                    <a:lstStyle/>
                    <a:p>
                      <a:pPr algn="l"/>
                      <a:r>
                        <a:rPr lang="en-GB" sz="1200" dirty="0" smtClean="0"/>
                        <a:t>Goes cloudy (as</a:t>
                      </a:r>
                      <a:r>
                        <a:rPr lang="en-GB" sz="1200" baseline="0" dirty="0" smtClean="0"/>
                        <a:t> a solid calcium carbonate forms).</a:t>
                      </a:r>
                      <a:endParaRPr lang="en-GB" sz="1200" dirty="0"/>
                    </a:p>
                  </a:txBody>
                  <a:tcPr anchor="ctr"/>
                </a:tc>
                <a:extLst>
                  <a:ext uri="{0D108BD9-81ED-4DB2-BD59-A6C34878D82A}">
                    <a16:rowId xmlns:a16="http://schemas.microsoft.com/office/drawing/2014/main" val="10004"/>
                  </a:ext>
                </a:extLst>
              </a:tr>
            </a:tbl>
          </a:graphicData>
        </a:graphic>
      </p:graphicFrame>
      <p:sp>
        <p:nvSpPr>
          <p:cNvPr id="40" name="Rectangle 39"/>
          <p:cNvSpPr/>
          <p:nvPr/>
        </p:nvSpPr>
        <p:spPr>
          <a:xfrm>
            <a:off x="3603620" y="2719397"/>
            <a:ext cx="1533570" cy="27797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Chromatography</a:t>
            </a:r>
            <a:endParaRPr lang="en-GB" sz="1400" b="1" dirty="0">
              <a:solidFill>
                <a:schemeClr val="tx1"/>
              </a:solidFill>
            </a:endParaRPr>
          </a:p>
        </p:txBody>
      </p:sp>
      <p:cxnSp>
        <p:nvCxnSpPr>
          <p:cNvPr id="44" name="Straight Connector 43"/>
          <p:cNvCxnSpPr>
            <a:stCxn id="40" idx="2"/>
            <a:endCxn id="83" idx="3"/>
          </p:cNvCxnSpPr>
          <p:nvPr/>
        </p:nvCxnSpPr>
        <p:spPr>
          <a:xfrm flipH="1">
            <a:off x="3852850" y="2997368"/>
            <a:ext cx="517555" cy="15218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148" idx="1"/>
          </p:cNvCxnSpPr>
          <p:nvPr/>
        </p:nvCxnSpPr>
        <p:spPr>
          <a:xfrm flipH="1">
            <a:off x="2852642" y="1462440"/>
            <a:ext cx="778609" cy="14451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8" name="Rectangle 67"/>
          <p:cNvSpPr/>
          <p:nvPr/>
        </p:nvSpPr>
        <p:spPr>
          <a:xfrm>
            <a:off x="5441493" y="4073884"/>
            <a:ext cx="1538911"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Identification of common gases</a:t>
            </a:r>
            <a:endParaRPr lang="en-GB" sz="1800" dirty="0">
              <a:ea typeface="Verdana" panose="020B0604030504040204" pitchFamily="34" charset="0"/>
              <a:cs typeface="Verdana" panose="020B0604030504040204" pitchFamily="34" charset="0"/>
            </a:endParaRPr>
          </a:p>
        </p:txBody>
      </p:sp>
      <p:cxnSp>
        <p:nvCxnSpPr>
          <p:cNvPr id="70" name="Straight Connector 69"/>
          <p:cNvCxnSpPr>
            <a:stCxn id="68" idx="2"/>
            <a:endCxn id="37" idx="0"/>
          </p:cNvCxnSpPr>
          <p:nvPr/>
        </p:nvCxnSpPr>
        <p:spPr>
          <a:xfrm>
            <a:off x="6210949" y="4997214"/>
            <a:ext cx="659535" cy="41670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4" idx="2"/>
            <a:endCxn id="68" idx="0"/>
          </p:cNvCxnSpPr>
          <p:nvPr/>
        </p:nvCxnSpPr>
        <p:spPr>
          <a:xfrm>
            <a:off x="6189149" y="3787355"/>
            <a:ext cx="21800" cy="2865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47" name="Group 46"/>
          <p:cNvGrpSpPr/>
          <p:nvPr/>
        </p:nvGrpSpPr>
        <p:grpSpPr>
          <a:xfrm>
            <a:off x="576228" y="1195413"/>
            <a:ext cx="757370" cy="664101"/>
            <a:chOff x="0" y="0"/>
            <a:chExt cx="1622066" cy="1177152"/>
          </a:xfrm>
        </p:grpSpPr>
        <p:cxnSp>
          <p:nvCxnSpPr>
            <p:cNvPr id="49" name="Straight Connector 48"/>
            <p:cNvCxnSpPr/>
            <p:nvPr/>
          </p:nvCxnSpPr>
          <p:spPr>
            <a:xfrm flipH="1">
              <a:off x="381663" y="588396"/>
              <a:ext cx="922020" cy="0"/>
            </a:xfrm>
            <a:prstGeom prst="line">
              <a:avLst/>
            </a:prstGeom>
            <a:noFill/>
            <a:ln w="19050" cap="flat" cmpd="sng" algn="ctr">
              <a:solidFill>
                <a:sysClr val="windowText" lastClr="000000"/>
              </a:solidFill>
              <a:prstDash val="solid"/>
              <a:miter lim="800000"/>
            </a:ln>
            <a:effectLst/>
          </p:spPr>
        </p:cxnSp>
        <p:cxnSp>
          <p:nvCxnSpPr>
            <p:cNvPr id="50" name="Straight Connector 49"/>
            <p:cNvCxnSpPr/>
            <p:nvPr/>
          </p:nvCxnSpPr>
          <p:spPr>
            <a:xfrm flipH="1">
              <a:off x="15903" y="588396"/>
              <a:ext cx="373711" cy="572494"/>
            </a:xfrm>
            <a:prstGeom prst="line">
              <a:avLst/>
            </a:prstGeom>
            <a:noFill/>
            <a:ln w="19050" cap="flat" cmpd="sng" algn="ctr">
              <a:solidFill>
                <a:sysClr val="windowText" lastClr="000000"/>
              </a:solidFill>
              <a:prstDash val="solid"/>
              <a:miter lim="800000"/>
            </a:ln>
            <a:effectLst/>
          </p:spPr>
        </p:cxnSp>
        <p:cxnSp>
          <p:nvCxnSpPr>
            <p:cNvPr id="51" name="Straight Connector 50"/>
            <p:cNvCxnSpPr/>
            <p:nvPr/>
          </p:nvCxnSpPr>
          <p:spPr>
            <a:xfrm flipH="1">
              <a:off x="7952" y="0"/>
              <a:ext cx="7952" cy="1176434"/>
            </a:xfrm>
            <a:prstGeom prst="line">
              <a:avLst/>
            </a:prstGeom>
          </p:spPr>
          <p:style>
            <a:lnRef idx="3">
              <a:schemeClr val="dk1"/>
            </a:lnRef>
            <a:fillRef idx="0">
              <a:schemeClr val="dk1"/>
            </a:fillRef>
            <a:effectRef idx="2">
              <a:schemeClr val="dk1"/>
            </a:effectRef>
            <a:fontRef idx="minor">
              <a:schemeClr val="tx1"/>
            </a:fontRef>
          </p:style>
        </p:cxnSp>
        <p:cxnSp>
          <p:nvCxnSpPr>
            <p:cNvPr id="52" name="Straight Connector 51"/>
            <p:cNvCxnSpPr/>
            <p:nvPr/>
          </p:nvCxnSpPr>
          <p:spPr>
            <a:xfrm flipH="1">
              <a:off x="0" y="1176793"/>
              <a:ext cx="1614115" cy="359"/>
            </a:xfrm>
            <a:prstGeom prst="line">
              <a:avLst/>
            </a:prstGeom>
            <a:noFill/>
            <a:ln w="19050" cap="flat" cmpd="sng" algn="ctr">
              <a:solidFill>
                <a:sysClr val="windowText" lastClr="000000"/>
              </a:solidFill>
              <a:prstDash val="solid"/>
              <a:miter lim="800000"/>
            </a:ln>
            <a:effectLst/>
          </p:spPr>
        </p:cxnSp>
        <p:cxnSp>
          <p:nvCxnSpPr>
            <p:cNvPr id="53" name="Straight Connector 52"/>
            <p:cNvCxnSpPr/>
            <p:nvPr/>
          </p:nvCxnSpPr>
          <p:spPr>
            <a:xfrm flipH="1">
              <a:off x="1304014" y="127221"/>
              <a:ext cx="318052" cy="460816"/>
            </a:xfrm>
            <a:prstGeom prst="line">
              <a:avLst/>
            </a:prstGeom>
            <a:noFill/>
            <a:ln w="19050" cap="flat" cmpd="sng" algn="ctr">
              <a:solidFill>
                <a:sysClr val="windowText" lastClr="000000"/>
              </a:solidFill>
              <a:prstDash val="solid"/>
              <a:miter lim="800000"/>
            </a:ln>
            <a:effectLst/>
          </p:spPr>
        </p:cxnSp>
      </p:grpSp>
      <p:sp>
        <p:nvSpPr>
          <p:cNvPr id="48" name="Text Box 2"/>
          <p:cNvSpPr txBox="1">
            <a:spLocks noChangeArrowheads="1"/>
          </p:cNvSpPr>
          <p:nvPr/>
        </p:nvSpPr>
        <p:spPr bwMode="auto">
          <a:xfrm>
            <a:off x="264552" y="1936245"/>
            <a:ext cx="1243668" cy="410068"/>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 pure substance</a:t>
            </a:r>
          </a:p>
        </p:txBody>
      </p:sp>
      <p:grpSp>
        <p:nvGrpSpPr>
          <p:cNvPr id="55" name="Group 54"/>
          <p:cNvGrpSpPr/>
          <p:nvPr/>
        </p:nvGrpSpPr>
        <p:grpSpPr>
          <a:xfrm>
            <a:off x="1990959" y="1256179"/>
            <a:ext cx="754367" cy="598676"/>
            <a:chOff x="0" y="0"/>
            <a:chExt cx="1614115" cy="1201006"/>
          </a:xfrm>
        </p:grpSpPr>
        <p:cxnSp>
          <p:nvCxnSpPr>
            <p:cNvPr id="58" name="Straight Connector 57"/>
            <p:cNvCxnSpPr/>
            <p:nvPr/>
          </p:nvCxnSpPr>
          <p:spPr>
            <a:xfrm flipH="1">
              <a:off x="7951" y="0"/>
              <a:ext cx="0" cy="1199791"/>
            </a:xfrm>
            <a:prstGeom prst="line">
              <a:avLst/>
            </a:prstGeom>
            <a:noFill/>
            <a:ln w="19050" cap="flat" cmpd="sng" algn="ctr">
              <a:solidFill>
                <a:sysClr val="windowText" lastClr="000000"/>
              </a:solidFill>
              <a:prstDash val="solid"/>
              <a:miter lim="800000"/>
            </a:ln>
            <a:effectLst/>
          </p:spPr>
        </p:cxnSp>
        <p:cxnSp>
          <p:nvCxnSpPr>
            <p:cNvPr id="59" name="Straight Connector 58"/>
            <p:cNvCxnSpPr/>
            <p:nvPr/>
          </p:nvCxnSpPr>
          <p:spPr>
            <a:xfrm flipH="1">
              <a:off x="0" y="1200647"/>
              <a:ext cx="1614115" cy="359"/>
            </a:xfrm>
            <a:prstGeom prst="line">
              <a:avLst/>
            </a:prstGeom>
            <a:noFill/>
            <a:ln w="19050" cap="flat" cmpd="sng" algn="ctr">
              <a:solidFill>
                <a:sysClr val="windowText" lastClr="000000"/>
              </a:solidFill>
              <a:prstDash val="solid"/>
              <a:miter lim="800000"/>
            </a:ln>
            <a:effectLst/>
          </p:spPr>
        </p:cxnSp>
        <p:sp>
          <p:nvSpPr>
            <p:cNvPr id="60" name="Freeform 59"/>
            <p:cNvSpPr/>
            <p:nvPr/>
          </p:nvSpPr>
          <p:spPr>
            <a:xfrm>
              <a:off x="7951" y="206734"/>
              <a:ext cx="1319917" cy="993913"/>
            </a:xfrm>
            <a:custGeom>
              <a:avLst/>
              <a:gdLst>
                <a:gd name="connsiteX0" fmla="*/ 0 w 1319917"/>
                <a:gd name="connsiteY0" fmla="*/ 993913 h 993913"/>
                <a:gd name="connsiteX1" fmla="*/ 206734 w 1319917"/>
                <a:gd name="connsiteY1" fmla="*/ 628153 h 993913"/>
                <a:gd name="connsiteX2" fmla="*/ 890546 w 1319917"/>
                <a:gd name="connsiteY2" fmla="*/ 429370 h 993913"/>
                <a:gd name="connsiteX3" fmla="*/ 1319917 w 1319917"/>
                <a:gd name="connsiteY3" fmla="*/ 0 h 993913"/>
                <a:gd name="connsiteX4" fmla="*/ 1319917 w 1319917"/>
                <a:gd name="connsiteY4" fmla="*/ 0 h 9939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19917" h="993913">
                  <a:moveTo>
                    <a:pt x="0" y="993913"/>
                  </a:moveTo>
                  <a:cubicBezTo>
                    <a:pt x="29155" y="858078"/>
                    <a:pt x="58310" y="722243"/>
                    <a:pt x="206734" y="628153"/>
                  </a:cubicBezTo>
                  <a:cubicBezTo>
                    <a:pt x="355158" y="534063"/>
                    <a:pt x="705015" y="534062"/>
                    <a:pt x="890546" y="429370"/>
                  </a:cubicBezTo>
                  <a:cubicBezTo>
                    <a:pt x="1076077" y="324678"/>
                    <a:pt x="1319917" y="0"/>
                    <a:pt x="1319917" y="0"/>
                  </a:cubicBezTo>
                  <a:lnTo>
                    <a:pt x="1319917" y="0"/>
                  </a:lnTo>
                </a:path>
              </a:pathLst>
            </a:cu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grpSp>
      <p:sp>
        <p:nvSpPr>
          <p:cNvPr id="57" name="Text Box 2"/>
          <p:cNvSpPr txBox="1">
            <a:spLocks noChangeArrowheads="1"/>
          </p:cNvSpPr>
          <p:nvPr/>
        </p:nvSpPr>
        <p:spPr bwMode="auto">
          <a:xfrm>
            <a:off x="1706440" y="1930248"/>
            <a:ext cx="1350863" cy="416065"/>
          </a:xfrm>
          <a:prstGeom prst="rect">
            <a:avLst/>
          </a:prstGeom>
          <a:ln>
            <a:headEnd/>
            <a:tailEnd/>
          </a:ln>
        </p:spPr>
        <p:style>
          <a:lnRef idx="2">
            <a:schemeClr val="dk1"/>
          </a:lnRef>
          <a:fillRef idx="1">
            <a:schemeClr val="lt1"/>
          </a:fillRef>
          <a:effectRef idx="0">
            <a:schemeClr val="dk1"/>
          </a:effectRef>
          <a:fontRef idx="minor">
            <a:schemeClr val="dk1"/>
          </a:fontRef>
        </p:style>
        <p:txBody>
          <a:bodyPr rot="0" vert="horz" wrap="square" lIns="91440" tIns="45720" rIns="91440" bIns="45720" anchor="t" anchorCtr="0">
            <a:noAutofit/>
          </a:bodyPr>
          <a:lstStyle/>
          <a:p>
            <a:pPr algn="ctr">
              <a:lnSpc>
                <a:spcPct val="107000"/>
              </a:lnSpc>
              <a:spcAft>
                <a:spcPts val="800"/>
              </a:spcAft>
            </a:pPr>
            <a:r>
              <a:rPr lang="en-GB" sz="1100" b="1" i="1" dirty="0">
                <a:effectLst/>
                <a:latin typeface="Calibri" panose="020F0502020204030204" pitchFamily="34" charset="0"/>
                <a:ea typeface="Calibri" panose="020F0502020204030204" pitchFamily="34" charset="0"/>
                <a:cs typeface="Times New Roman" panose="02020603050405020304" pitchFamily="18" charset="0"/>
              </a:rPr>
              <a:t>Melting point of an impure substance</a:t>
            </a:r>
          </a:p>
        </p:txBody>
      </p:sp>
      <p:grpSp>
        <p:nvGrpSpPr>
          <p:cNvPr id="123" name="Group 122"/>
          <p:cNvGrpSpPr/>
          <p:nvPr/>
        </p:nvGrpSpPr>
        <p:grpSpPr>
          <a:xfrm>
            <a:off x="2852642" y="3149557"/>
            <a:ext cx="2324356" cy="2743420"/>
            <a:chOff x="2859893" y="3127553"/>
            <a:chExt cx="2324356" cy="2743420"/>
          </a:xfrm>
        </p:grpSpPr>
        <p:cxnSp>
          <p:nvCxnSpPr>
            <p:cNvPr id="62" name="Straight Connector 61"/>
            <p:cNvCxnSpPr/>
            <p:nvPr/>
          </p:nvCxnSpPr>
          <p:spPr>
            <a:xfrm>
              <a:off x="3224400" y="4279535"/>
              <a:ext cx="1171644" cy="0"/>
            </a:xfrm>
            <a:prstGeom prst="line">
              <a:avLst/>
            </a:prstGeom>
            <a:noFill/>
            <a:ln w="19050" cap="flat" cmpd="sng" algn="ctr">
              <a:solidFill>
                <a:sysClr val="windowText" lastClr="000000"/>
              </a:solidFill>
              <a:prstDash val="lgDash"/>
              <a:miter lim="800000"/>
            </a:ln>
            <a:effectLst/>
          </p:spPr>
        </p:cxnSp>
        <p:sp>
          <p:nvSpPr>
            <p:cNvPr id="63" name="Rectangle 62"/>
            <p:cNvSpPr/>
            <p:nvPr/>
          </p:nvSpPr>
          <p:spPr>
            <a:xfrm>
              <a:off x="4049079" y="3542820"/>
              <a:ext cx="807566" cy="1910231"/>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4" name="Straight Connector 63"/>
            <p:cNvCxnSpPr/>
            <p:nvPr/>
          </p:nvCxnSpPr>
          <p:spPr>
            <a:xfrm>
              <a:off x="4041196" y="3684317"/>
              <a:ext cx="807438" cy="0"/>
            </a:xfrm>
            <a:prstGeom prst="line">
              <a:avLst/>
            </a:prstGeom>
            <a:ln/>
          </p:spPr>
          <p:style>
            <a:lnRef idx="3">
              <a:schemeClr val="dk1"/>
            </a:lnRef>
            <a:fillRef idx="0">
              <a:schemeClr val="dk1"/>
            </a:fillRef>
            <a:effectRef idx="2">
              <a:schemeClr val="dk1"/>
            </a:effectRef>
            <a:fontRef idx="minor">
              <a:schemeClr val="tx1"/>
            </a:fontRef>
          </p:style>
        </p:cxnSp>
        <p:cxnSp>
          <p:nvCxnSpPr>
            <p:cNvPr id="65" name="Straight Connector 64"/>
            <p:cNvCxnSpPr/>
            <p:nvPr/>
          </p:nvCxnSpPr>
          <p:spPr>
            <a:xfrm>
              <a:off x="4036582" y="5293480"/>
              <a:ext cx="807438" cy="0"/>
            </a:xfrm>
            <a:prstGeom prst="line">
              <a:avLst/>
            </a:prstGeom>
            <a:ln/>
          </p:spPr>
          <p:style>
            <a:lnRef idx="3">
              <a:schemeClr val="dk1"/>
            </a:lnRef>
            <a:fillRef idx="0">
              <a:schemeClr val="dk1"/>
            </a:fillRef>
            <a:effectRef idx="2">
              <a:schemeClr val="dk1"/>
            </a:effectRef>
            <a:fontRef idx="minor">
              <a:schemeClr val="tx1"/>
            </a:fontRef>
          </p:style>
        </p:cxnSp>
        <p:sp>
          <p:nvSpPr>
            <p:cNvPr id="66" name="Right Bracket 65"/>
            <p:cNvSpPr/>
            <p:nvPr/>
          </p:nvSpPr>
          <p:spPr>
            <a:xfrm rot="5400000">
              <a:off x="3858221" y="4188988"/>
              <a:ext cx="1252628" cy="1399429"/>
            </a:xfrm>
            <a:prstGeom prst="rightBracket">
              <a:avLst/>
            </a:prstGeom>
          </p:spPr>
          <p:style>
            <a:lnRef idx="3">
              <a:schemeClr val="dk1"/>
            </a:lnRef>
            <a:fillRef idx="0">
              <a:schemeClr val="dk1"/>
            </a:fillRef>
            <a:effectRef idx="2">
              <a:schemeClr val="dk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67" name="Straight Connector 66"/>
            <p:cNvCxnSpPr/>
            <p:nvPr/>
          </p:nvCxnSpPr>
          <p:spPr>
            <a:xfrm>
              <a:off x="3860101" y="5398897"/>
              <a:ext cx="1260774" cy="2173"/>
            </a:xfrm>
            <a:prstGeom prst="line">
              <a:avLst/>
            </a:prstGeom>
            <a:noFill/>
            <a:ln w="19050" cap="flat" cmpd="sng" algn="ctr">
              <a:solidFill>
                <a:sysClr val="windowText" lastClr="000000"/>
              </a:solidFill>
              <a:prstDash val="solid"/>
              <a:miter lim="800000"/>
            </a:ln>
            <a:effectLst/>
          </p:spPr>
        </p:cxnSp>
        <p:sp>
          <p:nvSpPr>
            <p:cNvPr id="69" name="Oval 68"/>
            <p:cNvSpPr/>
            <p:nvPr/>
          </p:nvSpPr>
          <p:spPr>
            <a:xfrm>
              <a:off x="4387296" y="5248493"/>
              <a:ext cx="78449" cy="83053"/>
            </a:xfrm>
            <a:prstGeom prst="ellipse">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2" name="Oval 71"/>
            <p:cNvSpPr/>
            <p:nvPr/>
          </p:nvSpPr>
          <p:spPr>
            <a:xfrm>
              <a:off x="4387296" y="460828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73" name="Oval 72"/>
            <p:cNvSpPr/>
            <p:nvPr/>
          </p:nvSpPr>
          <p:spPr>
            <a:xfrm>
              <a:off x="4378067" y="4238008"/>
              <a:ext cx="78449" cy="83053"/>
            </a:xfrm>
            <a:prstGeom prst="ellipse">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74" name="Straight Connector 73"/>
            <p:cNvCxnSpPr/>
            <p:nvPr/>
          </p:nvCxnSpPr>
          <p:spPr>
            <a:xfrm>
              <a:off x="3215172" y="3684317"/>
              <a:ext cx="807438" cy="0"/>
            </a:xfrm>
            <a:prstGeom prst="line">
              <a:avLst/>
            </a:prstGeom>
            <a:noFill/>
            <a:ln w="19050" cap="flat" cmpd="sng" algn="ctr">
              <a:solidFill>
                <a:sysClr val="windowText" lastClr="000000"/>
              </a:solidFill>
              <a:prstDash val="lgDash"/>
              <a:miter lim="800000"/>
            </a:ln>
            <a:effectLst/>
          </p:spPr>
        </p:cxnSp>
        <p:cxnSp>
          <p:nvCxnSpPr>
            <p:cNvPr id="75" name="Straight Connector 74"/>
            <p:cNvCxnSpPr/>
            <p:nvPr/>
          </p:nvCxnSpPr>
          <p:spPr>
            <a:xfrm>
              <a:off x="3261318" y="5290019"/>
              <a:ext cx="807438" cy="0"/>
            </a:xfrm>
            <a:prstGeom prst="line">
              <a:avLst/>
            </a:prstGeom>
            <a:noFill/>
            <a:ln w="19050" cap="flat" cmpd="sng" algn="ctr">
              <a:solidFill>
                <a:sysClr val="windowText" lastClr="000000"/>
              </a:solidFill>
              <a:prstDash val="lgDash"/>
              <a:miter lim="800000"/>
            </a:ln>
            <a:effectLst/>
          </p:spPr>
        </p:cxnSp>
        <p:sp>
          <p:nvSpPr>
            <p:cNvPr id="79" name="Up-Down Arrow 78"/>
            <p:cNvSpPr/>
            <p:nvPr/>
          </p:nvSpPr>
          <p:spPr>
            <a:xfrm>
              <a:off x="3171629" y="3718886"/>
              <a:ext cx="87679" cy="1553793"/>
            </a:xfrm>
            <a:prstGeom prst="upDownArrow">
              <a:avLst/>
            </a:prstGeom>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0" name="Up-Down Arrow 79"/>
            <p:cNvSpPr/>
            <p:nvPr/>
          </p:nvSpPr>
          <p:spPr>
            <a:xfrm>
              <a:off x="3556656" y="4303759"/>
              <a:ext cx="86798" cy="958576"/>
            </a:xfrm>
            <a:prstGeom prst="upDownArrow">
              <a:avLst/>
            </a:prstGeom>
            <a:ln/>
          </p:spPr>
          <p:style>
            <a:lnRef idx="2">
              <a:schemeClr val="accent2">
                <a:shade val="50000"/>
              </a:schemeClr>
            </a:lnRef>
            <a:fillRef idx="1">
              <a:schemeClr val="accent2"/>
            </a:fillRef>
            <a:effectRef idx="0">
              <a:schemeClr val="accent2"/>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83" name="Line Callout 1 82"/>
            <p:cNvSpPr/>
            <p:nvPr/>
          </p:nvSpPr>
          <p:spPr>
            <a:xfrm>
              <a:off x="3328387" y="3127553"/>
              <a:ext cx="1063427" cy="347531"/>
            </a:xfrm>
            <a:prstGeom prst="borderCallout1">
              <a:avLst>
                <a:gd name="adj1" fmla="val 49368"/>
                <a:gd name="adj2" fmla="val 100198"/>
                <a:gd name="adj3" fmla="val 161489"/>
                <a:gd name="adj4" fmla="val 129891"/>
              </a:avLst>
            </a:prstGeom>
            <a:ln w="12700"/>
          </p:spPr>
          <p:style>
            <a:lnRef idx="2">
              <a:schemeClr val="dk1"/>
            </a:lnRef>
            <a:fillRef idx="1">
              <a:schemeClr val="lt1"/>
            </a:fillRef>
            <a:effectRef idx="0">
              <a:schemeClr val="dk1"/>
            </a:effectRef>
            <a:fontRef idx="minor">
              <a:schemeClr val="dk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a:effectLst/>
                  <a:ea typeface="Calibri" panose="020F0502020204030204" pitchFamily="34" charset="0"/>
                  <a:cs typeface="Times New Roman" panose="02020603050405020304" pitchFamily="18" charset="0"/>
                </a:rPr>
                <a:t>Position solvent reaches</a:t>
              </a:r>
            </a:p>
          </p:txBody>
        </p:sp>
        <p:sp>
          <p:nvSpPr>
            <p:cNvPr id="85" name="Line Callout 1 84"/>
            <p:cNvSpPr/>
            <p:nvPr/>
          </p:nvSpPr>
          <p:spPr>
            <a:xfrm>
              <a:off x="3266176" y="3746608"/>
              <a:ext cx="751130" cy="371631"/>
            </a:xfrm>
            <a:prstGeom prst="borderCallout1">
              <a:avLst>
                <a:gd name="adj1" fmla="val 38967"/>
                <a:gd name="adj2" fmla="val 100925"/>
                <a:gd name="adj3" fmla="val 238933"/>
                <a:gd name="adj4" fmla="val 153369"/>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 separated</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89" name="Straight Connector 88"/>
            <p:cNvCxnSpPr>
              <a:stCxn id="85" idx="0"/>
              <a:endCxn id="73" idx="2"/>
            </p:cNvCxnSpPr>
            <p:nvPr/>
          </p:nvCxnSpPr>
          <p:spPr>
            <a:xfrm>
              <a:off x="4017306" y="3932424"/>
              <a:ext cx="360761" cy="347111"/>
            </a:xfrm>
            <a:prstGeom prst="line">
              <a:avLst/>
            </a:prstGeom>
            <a:noFill/>
            <a:ln w="19050" cap="flat" cmpd="sng" algn="ctr">
              <a:solidFill>
                <a:sysClr val="windowText" lastClr="000000"/>
              </a:solidFill>
              <a:prstDash val="solid"/>
              <a:miter lim="800000"/>
            </a:ln>
            <a:effectLst/>
          </p:spPr>
        </p:cxnSp>
        <p:sp>
          <p:nvSpPr>
            <p:cNvPr id="90" name="Line Callout 1 89"/>
            <p:cNvSpPr/>
            <p:nvPr/>
          </p:nvSpPr>
          <p:spPr>
            <a:xfrm>
              <a:off x="2859893" y="5343570"/>
              <a:ext cx="865730" cy="311451"/>
            </a:xfrm>
            <a:prstGeom prst="borderCallout1">
              <a:avLst>
                <a:gd name="adj1" fmla="val 51391"/>
                <a:gd name="adj2" fmla="val 98084"/>
                <a:gd name="adj3" fmla="val -8804"/>
                <a:gd name="adj4" fmla="val 180131"/>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000" dirty="0" smtClean="0">
                  <a:effectLst/>
                  <a:latin typeface="Calibri" panose="020F0502020204030204" pitchFamily="34" charset="0"/>
                  <a:ea typeface="Calibri" panose="020F0502020204030204" pitchFamily="34" charset="0"/>
                  <a:cs typeface="Times New Roman" panose="02020603050405020304" pitchFamily="18" charset="0"/>
                </a:rPr>
                <a:t>Mixture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1" name="Line Callout 1 90"/>
            <p:cNvSpPr/>
            <p:nvPr/>
          </p:nvSpPr>
          <p:spPr>
            <a:xfrm>
              <a:off x="4200938" y="5606771"/>
              <a:ext cx="705739" cy="264202"/>
            </a:xfrm>
            <a:prstGeom prst="borderCallout1">
              <a:avLst>
                <a:gd name="adj1" fmla="val 580"/>
                <a:gd name="adj2" fmla="val 55124"/>
                <a:gd name="adj3" fmla="val -62664"/>
                <a:gd name="adj4" fmla="val 115114"/>
              </a:avLst>
            </a:prstGeom>
            <a:noFill/>
            <a:ln w="12700" cap="flat" cmpd="sng" algn="ctr">
              <a:solidFill>
                <a:sysClr val="windowText" lastClr="000000"/>
              </a:solidFill>
              <a:prstDash val="solid"/>
              <a:miter lim="800000"/>
            </a:ln>
            <a:effectLst/>
          </p:spPr>
          <p:txBody>
            <a:bodyPr rot="0" spcFirstLastPara="0" vert="horz" wrap="square" lIns="91440" tIns="45720" rIns="91440" bIns="45720" numCol="1" spcCol="0" rtlCol="0" fromWordArt="0" anchor="b" anchorCtr="0" forceAA="0" compatLnSpc="1">
              <a:prstTxWarp prst="textNoShape">
                <a:avLst/>
              </a:prstTxWarp>
              <a:noAutofit/>
            </a:bodyPr>
            <a:lstStyle/>
            <a:p>
              <a:pPr algn="ctr">
                <a:lnSpc>
                  <a:spcPct val="107000"/>
                </a:lnSpc>
                <a:spcAft>
                  <a:spcPts val="800"/>
                </a:spcAft>
              </a:pPr>
              <a:r>
                <a:rPr lang="en-GB" sz="1000" dirty="0">
                  <a:effectLst/>
                  <a:latin typeface="Calibri" panose="020F0502020204030204" pitchFamily="34" charset="0"/>
                  <a:ea typeface="Calibri" panose="020F0502020204030204" pitchFamily="34" charset="0"/>
                  <a:cs typeface="Times New Roman" panose="02020603050405020304" pitchFamily="18" charset="0"/>
                </a:rPr>
                <a:t>Solvent</a:t>
              </a:r>
            </a:p>
          </p:txBody>
        </p:sp>
      </p:grpSp>
      <p:cxnSp>
        <p:nvCxnSpPr>
          <p:cNvPr id="155" name="Straight Connector 154"/>
          <p:cNvCxnSpPr>
            <a:stCxn id="372" idx="0"/>
          </p:cNvCxnSpPr>
          <p:nvPr/>
        </p:nvCxnSpPr>
        <p:spPr>
          <a:xfrm flipV="1">
            <a:off x="2651501" y="5537021"/>
            <a:ext cx="1629409" cy="4478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14927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211432547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536081" y="3740940"/>
            <a:ext cx="2038102"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AQA GCSE Chemistry of the atmosphere</a:t>
            </a:r>
            <a:endParaRPr lang="en-GB" sz="1800" dirty="0">
              <a:ea typeface="Verdana" panose="020B0604030504040204" pitchFamily="34" charset="0"/>
              <a:cs typeface="Verdana" panose="020B0604030504040204" pitchFamily="34" charset="0"/>
            </a:endParaRPr>
          </a:p>
        </p:txBody>
      </p:sp>
      <p:sp>
        <p:nvSpPr>
          <p:cNvPr id="148" name="Rectangle 147"/>
          <p:cNvSpPr/>
          <p:nvPr/>
        </p:nvSpPr>
        <p:spPr>
          <a:xfrm>
            <a:off x="4121822" y="173947"/>
            <a:ext cx="697881" cy="139835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GB" sz="1400" b="1" dirty="0" smtClean="0">
                <a:solidFill>
                  <a:schemeClr val="tx1"/>
                </a:solidFill>
              </a:rPr>
              <a:t>Proportions of gases in the atmosphere</a:t>
            </a:r>
            <a:endParaRPr lang="en-GB" sz="1400" b="1" dirty="0">
              <a:solidFill>
                <a:schemeClr val="tx1"/>
              </a:solidFill>
            </a:endParaRPr>
          </a:p>
        </p:txBody>
      </p:sp>
      <p:cxnSp>
        <p:nvCxnSpPr>
          <p:cNvPr id="149" name="Straight Connector 148"/>
          <p:cNvCxnSpPr>
            <a:endCxn id="38" idx="1"/>
          </p:cNvCxnSpPr>
          <p:nvPr/>
        </p:nvCxnSpPr>
        <p:spPr>
          <a:xfrm flipH="1" flipV="1">
            <a:off x="4740954" y="1877713"/>
            <a:ext cx="290202" cy="10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0" name="Straight Connector 179"/>
          <p:cNvCxnSpPr>
            <a:stCxn id="148" idx="2"/>
          </p:cNvCxnSpPr>
          <p:nvPr/>
        </p:nvCxnSpPr>
        <p:spPr>
          <a:xfrm>
            <a:off x="4470763" y="1572299"/>
            <a:ext cx="223924" cy="1561453"/>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6" name="Rectangle 275"/>
          <p:cNvSpPr/>
          <p:nvPr/>
        </p:nvSpPr>
        <p:spPr>
          <a:xfrm>
            <a:off x="4670161" y="2699383"/>
            <a:ext cx="1847220"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Composition and evolution of the atmosphere</a:t>
            </a:r>
            <a:endParaRPr lang="en-GB" sz="1800" dirty="0">
              <a:ea typeface="Verdana" panose="020B0604030504040204" pitchFamily="34" charset="0"/>
              <a:cs typeface="Verdana" panose="020B0604030504040204" pitchFamily="34" charset="0"/>
            </a:endParaRPr>
          </a:p>
        </p:txBody>
      </p:sp>
      <p:cxnSp>
        <p:nvCxnSpPr>
          <p:cNvPr id="303" name="Straight Connector 302"/>
          <p:cNvCxnSpPr>
            <a:stCxn id="14" idx="3"/>
            <a:endCxn id="148" idx="1"/>
          </p:cNvCxnSpPr>
          <p:nvPr/>
        </p:nvCxnSpPr>
        <p:spPr>
          <a:xfrm flipV="1">
            <a:off x="3949534" y="873123"/>
            <a:ext cx="172288" cy="2869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72" name="Table 371"/>
          <p:cNvGraphicFramePr>
            <a:graphicFrameLocks noGrp="1"/>
          </p:cNvGraphicFramePr>
          <p:nvPr>
            <p:extLst/>
          </p:nvPr>
        </p:nvGraphicFramePr>
        <p:xfrm>
          <a:off x="140439" y="6204695"/>
          <a:ext cx="2735491" cy="3040020"/>
        </p:xfrm>
        <a:graphic>
          <a:graphicData uri="http://schemas.openxmlformats.org/drawingml/2006/table">
            <a:tbl>
              <a:tblPr firstRow="1" bandRow="1">
                <a:tableStyleId>{5940675A-B579-460E-94D1-54222C63F5DA}</a:tableStyleId>
              </a:tblPr>
              <a:tblGrid>
                <a:gridCol w="1090435">
                  <a:extLst>
                    <a:ext uri="{9D8B030D-6E8A-4147-A177-3AD203B41FA5}">
                      <a16:colId xmlns:a16="http://schemas.microsoft.com/office/drawing/2014/main" val="20000"/>
                    </a:ext>
                  </a:extLst>
                </a:gridCol>
                <a:gridCol w="1645056">
                  <a:extLst>
                    <a:ext uri="{9D8B030D-6E8A-4147-A177-3AD203B41FA5}">
                      <a16:colId xmlns:a16="http://schemas.microsoft.com/office/drawing/2014/main" val="20001"/>
                    </a:ext>
                  </a:extLst>
                </a:gridCol>
              </a:tblGrid>
              <a:tr h="954765">
                <a:tc>
                  <a:txBody>
                    <a:bodyPr/>
                    <a:lstStyle/>
                    <a:p>
                      <a:pPr algn="ctr"/>
                      <a:r>
                        <a:rPr lang="en-GB" sz="1200" b="1" dirty="0" smtClean="0"/>
                        <a:t>Combustion of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Source of atmospheric pollutants.</a:t>
                      </a:r>
                      <a:r>
                        <a:rPr lang="en-GB" sz="1200" b="1" i="1" baseline="0" dirty="0" smtClean="0">
                          <a:solidFill>
                            <a:schemeClr val="accent2">
                              <a:lumMod val="75000"/>
                            </a:schemeClr>
                          </a:solidFill>
                        </a:rPr>
                        <a:t> Most fuels may also contain some </a:t>
                      </a:r>
                      <a:r>
                        <a:rPr lang="en-GB" sz="1200" b="1" i="1" baseline="0" dirty="0" err="1" smtClean="0">
                          <a:solidFill>
                            <a:schemeClr val="accent2">
                              <a:lumMod val="75000"/>
                            </a:schemeClr>
                          </a:solidFill>
                        </a:rPr>
                        <a:t>sulfur</a:t>
                      </a:r>
                      <a:r>
                        <a:rPr lang="en-GB" sz="1200" b="1" i="1" baseline="0" dirty="0" smtClean="0">
                          <a:solidFill>
                            <a:schemeClr val="accent2">
                              <a:lumMod val="75000"/>
                            </a:schemeClr>
                          </a:solidFill>
                        </a:rPr>
                        <a: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062905">
                <a:tc>
                  <a:txBody>
                    <a:bodyPr/>
                    <a:lstStyle/>
                    <a:p>
                      <a:pPr algn="ctr"/>
                      <a:r>
                        <a:rPr lang="en-GB" sz="1200" b="1" dirty="0" smtClean="0"/>
                        <a:t>Gases from burning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Carbon dioxide, water vapour, carbon monoxide, sulfur dioxide and oxides</a:t>
                      </a:r>
                      <a:r>
                        <a:rPr lang="en-GB" sz="1200" b="1" i="1" baseline="0" dirty="0" smtClean="0">
                          <a:solidFill>
                            <a:schemeClr val="accent2">
                              <a:lumMod val="75000"/>
                            </a:schemeClr>
                          </a:solidFill>
                        </a:rPr>
                        <a:t> of nitrogen.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1022350">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Solid particles and unburned hydrocarbons released when</a:t>
                      </a:r>
                      <a:r>
                        <a:rPr lang="en-GB" sz="1200" b="1" i="1" baseline="0" dirty="0" smtClean="0">
                          <a:solidFill>
                            <a:schemeClr val="accent2">
                              <a:lumMod val="75000"/>
                            </a:schemeClr>
                          </a:solidFill>
                        </a:rPr>
                        <a:t> burning fuels.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graphicFrame>
        <p:nvGraphicFramePr>
          <p:cNvPr id="12" name="Table 11"/>
          <p:cNvGraphicFramePr>
            <a:graphicFrameLocks noGrp="1"/>
          </p:cNvGraphicFramePr>
          <p:nvPr>
            <p:extLst/>
          </p:nvPr>
        </p:nvGraphicFramePr>
        <p:xfrm>
          <a:off x="4947540" y="123914"/>
          <a:ext cx="7041774" cy="1564465"/>
        </p:xfrm>
        <a:graphic>
          <a:graphicData uri="http://schemas.openxmlformats.org/drawingml/2006/table">
            <a:tbl>
              <a:tblPr firstRow="1" bandRow="1">
                <a:tableStyleId>{5940675A-B579-460E-94D1-54222C63F5DA}</a:tableStyleId>
              </a:tblPr>
              <a:tblGrid>
                <a:gridCol w="1242922">
                  <a:extLst>
                    <a:ext uri="{9D8B030D-6E8A-4147-A177-3AD203B41FA5}">
                      <a16:colId xmlns:a16="http://schemas.microsoft.com/office/drawing/2014/main" val="20000"/>
                    </a:ext>
                  </a:extLst>
                </a:gridCol>
                <a:gridCol w="2560663">
                  <a:extLst>
                    <a:ext uri="{9D8B030D-6E8A-4147-A177-3AD203B41FA5}">
                      <a16:colId xmlns:a16="http://schemas.microsoft.com/office/drawing/2014/main" val="20001"/>
                    </a:ext>
                  </a:extLst>
                </a:gridCol>
                <a:gridCol w="3238189">
                  <a:extLst>
                    <a:ext uri="{9D8B030D-6E8A-4147-A177-3AD203B41FA5}">
                      <a16:colId xmlns:a16="http://schemas.microsoft.com/office/drawing/2014/main" val="20002"/>
                    </a:ext>
                  </a:extLst>
                </a:gridCol>
              </a:tblGrid>
              <a:tr h="680537">
                <a:tc>
                  <a:txBody>
                    <a:bodyPr/>
                    <a:lstStyle/>
                    <a:p>
                      <a:pPr algn="ctr"/>
                      <a:r>
                        <a:rPr lang="en-GB" sz="1200" b="1" dirty="0" smtClean="0"/>
                        <a:t>Algae and plants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 produced the oxygen that is now in the atmosphere, through photosynthesis.</a:t>
                      </a:r>
                      <a:endParaRPr lang="en-GB" sz="1200" b="1" i="1" dirty="0">
                        <a:solidFill>
                          <a:schemeClr val="accent2">
                            <a:lumMod val="75000"/>
                          </a:schemeClr>
                        </a:solidFill>
                      </a:endParaRPr>
                    </a:p>
                  </a:txBody>
                  <a:tcPr anchor="ctr"/>
                </a:tc>
                <a:tc>
                  <a:txBody>
                    <a:bodyPr/>
                    <a:lstStyle/>
                    <a:p>
                      <a:pPr algn="l"/>
                      <a:r>
                        <a:rPr lang="en-GB" sz="1200" dirty="0" smtClean="0"/>
                        <a:t>carbon</a:t>
                      </a:r>
                      <a:r>
                        <a:rPr lang="en-GB" sz="1200" baseline="0" dirty="0" smtClean="0"/>
                        <a:t> dioxide + water </a:t>
                      </a:r>
                      <a:r>
                        <a:rPr lang="en-GB" sz="1200" baseline="0" dirty="0" smtClean="0">
                          <a:sym typeface="Wingdings" panose="05000000000000000000" pitchFamily="2" charset="2"/>
                        </a:rPr>
                        <a:t> glucose + oxygen</a:t>
                      </a:r>
                    </a:p>
                    <a:p>
                      <a:pPr algn="l"/>
                      <a:r>
                        <a:rPr lang="en-GB" sz="1200" baseline="0" dirty="0" smtClean="0">
                          <a:sym typeface="Wingdings" panose="05000000000000000000" pitchFamily="2" charset="2"/>
                        </a:rPr>
                        <a:t>                6CO</a:t>
                      </a:r>
                      <a:r>
                        <a:rPr lang="en-GB" sz="1200" baseline="-25000" dirty="0" smtClean="0">
                          <a:sym typeface="Wingdings" panose="05000000000000000000" pitchFamily="2" charset="2"/>
                        </a:rPr>
                        <a:t>2</a:t>
                      </a:r>
                      <a:r>
                        <a:rPr lang="en-GB" sz="1200" baseline="0" dirty="0" smtClean="0">
                          <a:sym typeface="Wingdings" panose="05000000000000000000" pitchFamily="2" charset="2"/>
                        </a:rPr>
                        <a:t>   + 6H</a:t>
                      </a:r>
                      <a:r>
                        <a:rPr lang="en-GB" sz="1200" baseline="-25000" dirty="0" smtClean="0">
                          <a:sym typeface="Wingdings" panose="05000000000000000000" pitchFamily="2" charset="2"/>
                        </a:rPr>
                        <a:t>2</a:t>
                      </a:r>
                      <a:r>
                        <a:rPr lang="en-GB" sz="1200" baseline="0" dirty="0" smtClean="0">
                          <a:sym typeface="Wingdings" panose="05000000000000000000" pitchFamily="2" charset="2"/>
                        </a:rPr>
                        <a:t>O   C</a:t>
                      </a:r>
                      <a:r>
                        <a:rPr lang="en-GB" sz="1200" baseline="-25000" dirty="0" smtClean="0">
                          <a:sym typeface="Wingdings" panose="05000000000000000000" pitchFamily="2" charset="2"/>
                        </a:rPr>
                        <a:t>6</a:t>
                      </a:r>
                      <a:r>
                        <a:rPr lang="en-GB" sz="1200" baseline="0" dirty="0" smtClean="0">
                          <a:sym typeface="Wingdings" panose="05000000000000000000" pitchFamily="2" charset="2"/>
                        </a:rPr>
                        <a:t>H</a:t>
                      </a:r>
                      <a:r>
                        <a:rPr lang="en-GB" sz="1200" baseline="-25000" dirty="0" smtClean="0">
                          <a:sym typeface="Wingdings" panose="05000000000000000000" pitchFamily="2" charset="2"/>
                        </a:rPr>
                        <a:t>12</a:t>
                      </a:r>
                      <a:r>
                        <a:rPr lang="en-GB" sz="1200" baseline="0" dirty="0" smtClean="0">
                          <a:sym typeface="Wingdings" panose="05000000000000000000" pitchFamily="2" charset="2"/>
                        </a:rPr>
                        <a:t>O</a:t>
                      </a:r>
                      <a:r>
                        <a:rPr lang="en-GB" sz="1200" baseline="-25000" dirty="0" smtClean="0">
                          <a:sym typeface="Wingdings" panose="05000000000000000000" pitchFamily="2" charset="2"/>
                        </a:rPr>
                        <a:t>6</a:t>
                      </a:r>
                      <a:r>
                        <a:rPr lang="en-GB" sz="1200" baseline="0" dirty="0" smtClean="0">
                          <a:sym typeface="Wingdings" panose="05000000000000000000" pitchFamily="2" charset="2"/>
                        </a:rPr>
                        <a:t> + 6O</a:t>
                      </a:r>
                      <a:r>
                        <a:rPr lang="en-GB" sz="1200" baseline="-25000" dirty="0" smtClean="0">
                          <a:sym typeface="Wingdings" panose="05000000000000000000" pitchFamily="2" charset="2"/>
                        </a:rPr>
                        <a:t>2</a:t>
                      </a:r>
                      <a:endParaRPr lang="en-GB" sz="1200" baseline="-25000" dirty="0"/>
                    </a:p>
                  </a:txBody>
                  <a:tcPr anchor="ctr"/>
                </a:tc>
                <a:extLst>
                  <a:ext uri="{0D108BD9-81ED-4DB2-BD59-A6C34878D82A}">
                    <a16:rowId xmlns:a16="http://schemas.microsoft.com/office/drawing/2014/main" val="10000"/>
                  </a:ext>
                </a:extLst>
              </a:tr>
              <a:tr h="883928">
                <a:tc>
                  <a:txBody>
                    <a:bodyPr/>
                    <a:lstStyle/>
                    <a:p>
                      <a:pPr algn="ctr"/>
                      <a:r>
                        <a:rPr lang="en-GB" sz="1200" b="1" dirty="0" smtClean="0"/>
                        <a:t>Oxygen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First produced by algae 2.7 billion years ago.</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Over the next billion years plants</a:t>
                      </a:r>
                      <a:r>
                        <a:rPr lang="en-US" sz="1200" baseline="0" dirty="0" smtClean="0"/>
                        <a:t> evolved to gradually produce more oxygen. This gradually increased to a level that enabled animals to evolve.</a:t>
                      </a:r>
                      <a:endParaRPr lang="en-US" sz="1200" dirty="0" smtClean="0"/>
                    </a:p>
                  </a:txBody>
                  <a:tcPr anchor="ctr"/>
                </a:tc>
                <a:extLst>
                  <a:ext uri="{0D108BD9-81ED-4DB2-BD59-A6C34878D82A}">
                    <a16:rowId xmlns:a16="http://schemas.microsoft.com/office/drawing/2014/main" val="10001"/>
                  </a:ext>
                </a:extLst>
              </a:tr>
            </a:tbl>
          </a:graphicData>
        </a:graphic>
      </p:graphicFrame>
      <p:graphicFrame>
        <p:nvGraphicFramePr>
          <p:cNvPr id="13" name="Table 12"/>
          <p:cNvGraphicFramePr>
            <a:graphicFrameLocks noGrp="1"/>
          </p:cNvGraphicFramePr>
          <p:nvPr>
            <p:extLst/>
          </p:nvPr>
        </p:nvGraphicFramePr>
        <p:xfrm>
          <a:off x="121516" y="1873152"/>
          <a:ext cx="3941198" cy="3749040"/>
        </p:xfrm>
        <a:graphic>
          <a:graphicData uri="http://schemas.openxmlformats.org/drawingml/2006/table">
            <a:tbl>
              <a:tblPr firstRow="1" bandRow="1">
                <a:tableStyleId>{5940675A-B579-460E-94D1-54222C63F5DA}</a:tableStyleId>
              </a:tblPr>
              <a:tblGrid>
                <a:gridCol w="1035952">
                  <a:extLst>
                    <a:ext uri="{9D8B030D-6E8A-4147-A177-3AD203B41FA5}">
                      <a16:colId xmlns:a16="http://schemas.microsoft.com/office/drawing/2014/main" val="20000"/>
                    </a:ext>
                  </a:extLst>
                </a:gridCol>
                <a:gridCol w="1192193">
                  <a:extLst>
                    <a:ext uri="{9D8B030D-6E8A-4147-A177-3AD203B41FA5}">
                      <a16:colId xmlns:a16="http://schemas.microsoft.com/office/drawing/2014/main" val="20001"/>
                    </a:ext>
                  </a:extLst>
                </a:gridCol>
                <a:gridCol w="1713053">
                  <a:extLst>
                    <a:ext uri="{9D8B030D-6E8A-4147-A177-3AD203B41FA5}">
                      <a16:colId xmlns:a16="http://schemas.microsoft.com/office/drawing/2014/main" val="20002"/>
                    </a:ext>
                  </a:extLst>
                </a:gridCol>
              </a:tblGrid>
              <a:tr h="933380">
                <a:tc>
                  <a:txBody>
                    <a:bodyPr/>
                    <a:lstStyle/>
                    <a:p>
                      <a:pPr algn="ctr"/>
                      <a:r>
                        <a:rPr lang="en-GB" sz="1200" b="1" dirty="0" smtClean="0"/>
                        <a:t>Volcano activity</a:t>
                      </a:r>
                    </a:p>
                    <a:p>
                      <a:pPr algn="ctr"/>
                      <a:r>
                        <a:rPr lang="en-GB" sz="1200" b="1" dirty="0" smtClean="0"/>
                        <a:t>1</a:t>
                      </a:r>
                      <a:r>
                        <a:rPr lang="en-GB" sz="1200" b="1" baseline="30000" dirty="0" smtClean="0"/>
                        <a:t>st</a:t>
                      </a:r>
                      <a:r>
                        <a:rPr lang="en-GB" sz="1200" b="1" baseline="0" dirty="0" smtClean="0"/>
                        <a:t> Billion years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Billions of years ago there was intense volcanic</a:t>
                      </a:r>
                      <a:r>
                        <a:rPr lang="en-GB" sz="1200" b="1" i="1" baseline="0" dirty="0" smtClean="0">
                          <a:solidFill>
                            <a:schemeClr val="accent2">
                              <a:lumMod val="75000"/>
                            </a:schemeClr>
                          </a:solidFill>
                        </a:rPr>
                        <a:t> activity</a:t>
                      </a:r>
                      <a:endParaRPr lang="en-GB" sz="1200" b="1" i="1" dirty="0">
                        <a:solidFill>
                          <a:schemeClr val="accent2">
                            <a:lumMod val="75000"/>
                          </a:schemeClr>
                        </a:solidFill>
                      </a:endParaRPr>
                    </a:p>
                  </a:txBody>
                  <a:tcPr anchor="ctr"/>
                </a:tc>
                <a:tc>
                  <a:txBody>
                    <a:bodyPr/>
                    <a:lstStyle/>
                    <a:p>
                      <a:pPr algn="l"/>
                      <a:r>
                        <a:rPr lang="en-GB" sz="1200" dirty="0" smtClean="0"/>
                        <a:t>This released gases (mainly CO</a:t>
                      </a:r>
                      <a:r>
                        <a:rPr lang="en-GB" sz="1200" baseline="-25000" dirty="0" smtClean="0"/>
                        <a:t>2</a:t>
                      </a:r>
                      <a:r>
                        <a:rPr lang="en-GB" sz="1200" dirty="0" smtClean="0"/>
                        <a:t>) that formed to early atmosphere and water vapour</a:t>
                      </a:r>
                      <a:r>
                        <a:rPr lang="en-GB" sz="1200" baseline="0" dirty="0" smtClean="0"/>
                        <a:t> that condensed to form the oceans. </a:t>
                      </a:r>
                      <a:endParaRPr lang="en-GB" sz="1200" dirty="0"/>
                    </a:p>
                  </a:txBody>
                  <a:tcPr anchor="ctr"/>
                </a:tc>
                <a:extLst>
                  <a:ext uri="{0D108BD9-81ED-4DB2-BD59-A6C34878D82A}">
                    <a16:rowId xmlns:a16="http://schemas.microsoft.com/office/drawing/2014/main" val="10000"/>
                  </a:ext>
                </a:extLst>
              </a:tr>
              <a:tr h="1039099">
                <a:tc>
                  <a:txBody>
                    <a:bodyPr/>
                    <a:lstStyle/>
                    <a:p>
                      <a:pPr algn="ctr"/>
                      <a:r>
                        <a:rPr lang="en-GB" sz="1200" b="1" dirty="0" smtClean="0"/>
                        <a:t>Other gases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Released from volcanic</a:t>
                      </a:r>
                      <a:r>
                        <a:rPr lang="en-GB" sz="1200" b="1" i="1" baseline="0" dirty="0" smtClean="0">
                          <a:solidFill>
                            <a:schemeClr val="accent2">
                              <a:lumMod val="75000"/>
                            </a:schemeClr>
                          </a:solidFill>
                        </a:rPr>
                        <a:t> eruptions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GB" sz="1200" baseline="0" dirty="0" smtClean="0"/>
                        <a:t>Nitrogen was also released, gradually building up in the atmosphere. Small proportions of ammonia and methane also produced.</a:t>
                      </a:r>
                      <a:endParaRPr lang="en-US" sz="1200" dirty="0" smtClean="0"/>
                    </a:p>
                  </a:txBody>
                  <a:tcPr anchor="ctr"/>
                </a:tc>
                <a:extLst>
                  <a:ext uri="{0D108BD9-81ED-4DB2-BD59-A6C34878D82A}">
                    <a16:rowId xmlns:a16="http://schemas.microsoft.com/office/drawing/2014/main" val="10001"/>
                  </a:ext>
                </a:extLst>
              </a:tr>
              <a:tr h="999452">
                <a:tc>
                  <a:txBody>
                    <a:bodyPr/>
                    <a:lstStyle/>
                    <a:p>
                      <a:pPr algn="ctr"/>
                      <a:r>
                        <a:rPr lang="en-GB" sz="1200" b="1" dirty="0" smtClean="0"/>
                        <a:t>Reducing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When the oceans formed, carbon dioxide dissolved into it</a:t>
                      </a:r>
                      <a:endParaRPr lang="en-GB" sz="1200" b="1" i="1" dirty="0">
                        <a:solidFill>
                          <a:schemeClr val="accent2">
                            <a:lumMod val="75000"/>
                          </a:schemeClr>
                        </a:solidFill>
                      </a:endParaRPr>
                    </a:p>
                  </a:txBody>
                  <a:tcPr anchor="ctr"/>
                </a:tc>
                <a:tc>
                  <a:txBody>
                    <a:bodyPr/>
                    <a:lstStyle/>
                    <a:p>
                      <a:pPr algn="l"/>
                      <a:r>
                        <a:rPr lang="en-GB" sz="1200" dirty="0" smtClean="0"/>
                        <a:t>This formed carbonate</a:t>
                      </a:r>
                      <a:r>
                        <a:rPr lang="en-GB" sz="1200" baseline="0" dirty="0" smtClean="0"/>
                        <a:t> precipitates, forming sediments. This reduced the levels of carbon dioxide in the atmosphere.</a:t>
                      </a:r>
                      <a:endParaRPr lang="en-GB" sz="1200" dirty="0"/>
                    </a:p>
                  </a:txBody>
                  <a:tcPr anchor="ctr"/>
                </a:tc>
                <a:extLst>
                  <a:ext uri="{0D108BD9-81ED-4DB2-BD59-A6C34878D82A}">
                    <a16:rowId xmlns:a16="http://schemas.microsoft.com/office/drawing/2014/main" val="10002"/>
                  </a:ext>
                </a:extLst>
              </a:tr>
            </a:tbl>
          </a:graphicData>
        </a:graphic>
      </p:graphicFrame>
      <p:graphicFrame>
        <p:nvGraphicFramePr>
          <p:cNvPr id="14" name="Table 13"/>
          <p:cNvGraphicFramePr>
            <a:graphicFrameLocks noGrp="1"/>
          </p:cNvGraphicFramePr>
          <p:nvPr>
            <p:extLst/>
          </p:nvPr>
        </p:nvGraphicFramePr>
        <p:xfrm>
          <a:off x="1856564" y="67590"/>
          <a:ext cx="2092970" cy="1668464"/>
        </p:xfrm>
        <a:graphic>
          <a:graphicData uri="http://schemas.openxmlformats.org/drawingml/2006/table">
            <a:tbl>
              <a:tblPr firstRow="1" bandRow="1">
                <a:tableStyleId>{5940675A-B579-460E-94D1-54222C63F5DA}</a:tableStyleId>
              </a:tblPr>
              <a:tblGrid>
                <a:gridCol w="1002615">
                  <a:extLst>
                    <a:ext uri="{9D8B030D-6E8A-4147-A177-3AD203B41FA5}">
                      <a16:colId xmlns:a16="http://schemas.microsoft.com/office/drawing/2014/main" val="20000"/>
                    </a:ext>
                  </a:extLst>
                </a:gridCol>
                <a:gridCol w="1090355">
                  <a:extLst>
                    <a:ext uri="{9D8B030D-6E8A-4147-A177-3AD203B41FA5}">
                      <a16:colId xmlns:a16="http://schemas.microsoft.com/office/drawing/2014/main" val="20001"/>
                    </a:ext>
                  </a:extLst>
                </a:gridCol>
              </a:tblGrid>
              <a:tr h="301627">
                <a:tc>
                  <a:txBody>
                    <a:bodyPr/>
                    <a:lstStyle/>
                    <a:p>
                      <a:pPr algn="ctr"/>
                      <a:r>
                        <a:rPr lang="en-GB" sz="1200" b="1" dirty="0" smtClean="0"/>
                        <a:t>Gas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Percentage</a:t>
                      </a:r>
                      <a:endParaRPr lang="en-GB" sz="1200" b="1" i="1" dirty="0">
                        <a:solidFill>
                          <a:schemeClr val="accent2">
                            <a:lumMod val="75000"/>
                          </a:schemeClr>
                        </a:solidFill>
                      </a:endParaRPr>
                    </a:p>
                  </a:txBody>
                  <a:tcPr anchor="ctr">
                    <a:solidFill>
                      <a:schemeClr val="accent2">
                        <a:lumMod val="20000"/>
                        <a:lumOff val="80000"/>
                      </a:schemeClr>
                    </a:solidFill>
                  </a:tcPr>
                </a:tc>
                <a:extLst>
                  <a:ext uri="{0D108BD9-81ED-4DB2-BD59-A6C34878D82A}">
                    <a16:rowId xmlns:a16="http://schemas.microsoft.com/office/drawing/2014/main" val="10000"/>
                  </a:ext>
                </a:extLst>
              </a:tr>
              <a:tr h="301627">
                <a:tc>
                  <a:txBody>
                    <a:bodyPr/>
                    <a:lstStyle/>
                    <a:p>
                      <a:pPr algn="ctr"/>
                      <a:r>
                        <a:rPr lang="en-GB" sz="1200" b="1" dirty="0" smtClean="0"/>
                        <a:t>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~80%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285031">
                <a:tc>
                  <a:txBody>
                    <a:bodyPr/>
                    <a:lstStyle/>
                    <a:p>
                      <a:pPr algn="ctr"/>
                      <a:r>
                        <a:rPr lang="en-GB" sz="1200" b="1" dirty="0" smtClean="0"/>
                        <a:t>Oxygen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~20%</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r h="322979">
                <a:tc>
                  <a:txBody>
                    <a:bodyPr/>
                    <a:lstStyle/>
                    <a:p>
                      <a:pPr algn="ctr"/>
                      <a:r>
                        <a:rPr lang="en-GB" sz="1200" b="1" dirty="0" smtClean="0"/>
                        <a:t>Argon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0.93%</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3"/>
                  </a:ext>
                </a:extLst>
              </a:tr>
              <a:tr h="322979">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0.04%</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4"/>
                  </a:ext>
                </a:extLst>
              </a:tr>
            </a:tbl>
          </a:graphicData>
        </a:graphic>
      </p:graphicFrame>
      <p:cxnSp>
        <p:nvCxnSpPr>
          <p:cNvPr id="15" name="Straight Connector 14"/>
          <p:cNvCxnSpPr/>
          <p:nvPr/>
        </p:nvCxnSpPr>
        <p:spPr>
          <a:xfrm flipV="1">
            <a:off x="4951758" y="1700127"/>
            <a:ext cx="0" cy="20872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a:stCxn id="276" idx="0"/>
            <a:endCxn id="59" idx="2"/>
          </p:cNvCxnSpPr>
          <p:nvPr/>
        </p:nvCxnSpPr>
        <p:spPr>
          <a:xfrm flipV="1">
            <a:off x="5593771" y="2477562"/>
            <a:ext cx="248796" cy="22182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62" idx="1"/>
            <a:endCxn id="59" idx="3"/>
          </p:cNvCxnSpPr>
          <p:nvPr/>
        </p:nvCxnSpPr>
        <p:spPr>
          <a:xfrm flipH="1" flipV="1">
            <a:off x="6614809" y="2281111"/>
            <a:ext cx="329370" cy="55844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4" idx="0"/>
            <a:endCxn id="276" idx="2"/>
          </p:cNvCxnSpPr>
          <p:nvPr/>
        </p:nvCxnSpPr>
        <p:spPr>
          <a:xfrm flipV="1">
            <a:off x="5555132" y="3622713"/>
            <a:ext cx="38639" cy="11822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27" idx="2"/>
            <a:endCxn id="13" idx="3"/>
          </p:cNvCxnSpPr>
          <p:nvPr/>
        </p:nvCxnSpPr>
        <p:spPr>
          <a:xfrm flipH="1">
            <a:off x="4062714" y="3102561"/>
            <a:ext cx="123904" cy="6451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276" idx="1"/>
            <a:endCxn id="27" idx="0"/>
          </p:cNvCxnSpPr>
          <p:nvPr/>
        </p:nvCxnSpPr>
        <p:spPr>
          <a:xfrm flipH="1" flipV="1">
            <a:off x="4425539" y="3102561"/>
            <a:ext cx="244622" cy="5848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27" name="Rectangle 26"/>
          <p:cNvSpPr/>
          <p:nvPr/>
        </p:nvSpPr>
        <p:spPr>
          <a:xfrm rot="5400000">
            <a:off x="3096022" y="2983100"/>
            <a:ext cx="2420113"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The Earth’s early atmosphere</a:t>
            </a:r>
            <a:endParaRPr lang="en-GB" sz="1400" b="1" dirty="0">
              <a:solidFill>
                <a:schemeClr val="tx1"/>
              </a:solidFill>
            </a:endParaRPr>
          </a:p>
        </p:txBody>
      </p:sp>
      <p:sp>
        <p:nvSpPr>
          <p:cNvPr id="38" name="Rectangle 37"/>
          <p:cNvSpPr/>
          <p:nvPr/>
        </p:nvSpPr>
        <p:spPr>
          <a:xfrm>
            <a:off x="4740954" y="1758252"/>
            <a:ext cx="1873855" cy="23892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oxygen increased</a:t>
            </a:r>
            <a:endParaRPr lang="en-GB" sz="1400" b="1" dirty="0">
              <a:solidFill>
                <a:schemeClr val="tx1"/>
              </a:solidFill>
            </a:endParaRPr>
          </a:p>
        </p:txBody>
      </p:sp>
      <p:sp>
        <p:nvSpPr>
          <p:cNvPr id="59" name="Rectangle 58"/>
          <p:cNvSpPr/>
          <p:nvPr/>
        </p:nvSpPr>
        <p:spPr>
          <a:xfrm>
            <a:off x="5070324" y="2084660"/>
            <a:ext cx="1544485" cy="392902"/>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How carbon dioxide decreased</a:t>
            </a:r>
            <a:endParaRPr lang="en-GB" sz="1400" b="1" dirty="0">
              <a:solidFill>
                <a:schemeClr val="tx1"/>
              </a:solidFill>
            </a:endParaRPr>
          </a:p>
        </p:txBody>
      </p:sp>
      <p:graphicFrame>
        <p:nvGraphicFramePr>
          <p:cNvPr id="62" name="Table 61"/>
          <p:cNvGraphicFramePr>
            <a:graphicFrameLocks noGrp="1"/>
          </p:cNvGraphicFramePr>
          <p:nvPr>
            <p:extLst/>
          </p:nvPr>
        </p:nvGraphicFramePr>
        <p:xfrm>
          <a:off x="6944179" y="1807386"/>
          <a:ext cx="5693647" cy="2064346"/>
        </p:xfrm>
        <a:graphic>
          <a:graphicData uri="http://schemas.openxmlformats.org/drawingml/2006/table">
            <a:tbl>
              <a:tblPr firstRow="1" bandRow="1">
                <a:tableStyleId>{5940675A-B579-460E-94D1-54222C63F5DA}</a:tableStyleId>
              </a:tblPr>
              <a:tblGrid>
                <a:gridCol w="1354869">
                  <a:extLst>
                    <a:ext uri="{9D8B030D-6E8A-4147-A177-3AD203B41FA5}">
                      <a16:colId xmlns:a16="http://schemas.microsoft.com/office/drawing/2014/main" val="20000"/>
                    </a:ext>
                  </a:extLst>
                </a:gridCol>
                <a:gridCol w="1435261">
                  <a:extLst>
                    <a:ext uri="{9D8B030D-6E8A-4147-A177-3AD203B41FA5}">
                      <a16:colId xmlns:a16="http://schemas.microsoft.com/office/drawing/2014/main" val="20001"/>
                    </a:ext>
                  </a:extLst>
                </a:gridCol>
                <a:gridCol w="2903517">
                  <a:extLst>
                    <a:ext uri="{9D8B030D-6E8A-4147-A177-3AD203B41FA5}">
                      <a16:colId xmlns:a16="http://schemas.microsoft.com/office/drawing/2014/main" val="20002"/>
                    </a:ext>
                  </a:extLst>
                </a:gridCol>
              </a:tblGrid>
              <a:tr h="692746">
                <a:tc>
                  <a:txBody>
                    <a:bodyPr/>
                    <a:lstStyle/>
                    <a:p>
                      <a:pPr algn="ctr"/>
                      <a:r>
                        <a:rPr lang="en-GB" sz="1200" b="1" dirty="0" smtClean="0"/>
                        <a:t>Reducing</a:t>
                      </a:r>
                      <a:r>
                        <a:rPr lang="en-GB" sz="1200" b="1" baseline="0" dirty="0" smtClean="0"/>
                        <a:t> carbon dioxide in the atmosphere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Algae</a:t>
                      </a:r>
                      <a:r>
                        <a:rPr lang="en-GB" sz="1200" b="1" i="1" baseline="0" dirty="0" smtClean="0">
                          <a:solidFill>
                            <a:schemeClr val="accent2">
                              <a:lumMod val="75000"/>
                            </a:schemeClr>
                          </a:solidFill>
                        </a:rPr>
                        <a:t> and plants</a:t>
                      </a:r>
                      <a:endParaRPr lang="en-GB" sz="1200" b="1" i="1" dirty="0">
                        <a:solidFill>
                          <a:schemeClr val="accent2">
                            <a:lumMod val="75000"/>
                          </a:schemeClr>
                        </a:solidFill>
                      </a:endParaRPr>
                    </a:p>
                  </a:txBody>
                  <a:tcPr anchor="ctr"/>
                </a:tc>
                <a:tc>
                  <a:txBody>
                    <a:bodyPr/>
                    <a:lstStyle/>
                    <a:p>
                      <a:pPr algn="l"/>
                      <a:r>
                        <a:rPr lang="en-GB" sz="1200" dirty="0" smtClean="0"/>
                        <a:t>These gradually</a:t>
                      </a:r>
                      <a:r>
                        <a:rPr lang="en-GB" sz="1200" baseline="0" dirty="0" smtClean="0"/>
                        <a:t> reduced the carbon dioxide levels in the atmosphere by absorbing it for photosynthesis.</a:t>
                      </a:r>
                      <a:endParaRPr lang="en-GB" sz="1200" dirty="0"/>
                    </a:p>
                  </a:txBody>
                  <a:tcPr anchor="ctr"/>
                </a:tc>
                <a:extLst>
                  <a:ext uri="{0D108BD9-81ED-4DB2-BD59-A6C34878D82A}">
                    <a16:rowId xmlns:a16="http://schemas.microsoft.com/office/drawing/2014/main" val="10000"/>
                  </a:ext>
                </a:extLst>
              </a:tr>
              <a:tr h="1260151">
                <a:tc>
                  <a:txBody>
                    <a:bodyPr/>
                    <a:lstStyle/>
                    <a:p>
                      <a:pPr algn="ctr"/>
                      <a:r>
                        <a:rPr lang="en-GB" sz="1200" b="1" dirty="0" smtClean="0"/>
                        <a:t>Formation of</a:t>
                      </a:r>
                      <a:r>
                        <a:rPr lang="en-GB" sz="1200" b="1" baseline="0" dirty="0" smtClean="0"/>
                        <a:t> sedimentary rocks and fossil fuels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These</a:t>
                      </a:r>
                      <a:r>
                        <a:rPr lang="en-GB" sz="1200" b="1" i="1" baseline="0" dirty="0" smtClean="0">
                          <a:solidFill>
                            <a:schemeClr val="accent2">
                              <a:lumMod val="75000"/>
                            </a:schemeClr>
                          </a:solidFill>
                        </a:rPr>
                        <a:t> are made out of the remains of biological matter, formed over millions of years</a:t>
                      </a:r>
                      <a:endParaRPr lang="en-GB" sz="1200" b="1" i="1" dirty="0">
                        <a:solidFill>
                          <a:schemeClr val="accent2">
                            <a:lumMod val="75000"/>
                          </a:schemeClr>
                        </a:solidFill>
                      </a:endParaRPr>
                    </a:p>
                  </a:txBody>
                  <a:tcPr anchor="ctr"/>
                </a:tc>
                <a:tc>
                  <a:txBody>
                    <a:bodyPr/>
                    <a:lstStyle/>
                    <a:p>
                      <a:pPr marL="0" marR="0" indent="0" algn="l" defTabSz="1280160" rtl="0" eaLnBrk="1" fontAlgn="auto" latinLnBrk="0" hangingPunct="1">
                        <a:lnSpc>
                          <a:spcPct val="100000"/>
                        </a:lnSpc>
                        <a:spcBef>
                          <a:spcPts val="0"/>
                        </a:spcBef>
                        <a:spcAft>
                          <a:spcPts val="0"/>
                        </a:spcAft>
                        <a:buClrTx/>
                        <a:buSzTx/>
                        <a:buFontTx/>
                        <a:buNone/>
                        <a:tabLst/>
                        <a:defRPr/>
                      </a:pPr>
                      <a:r>
                        <a:rPr lang="en-US" sz="1200" dirty="0" smtClean="0"/>
                        <a:t>Remains</a:t>
                      </a:r>
                      <a:r>
                        <a:rPr lang="en-US" sz="1200" baseline="0" dirty="0" smtClean="0"/>
                        <a:t> of biological matter falls to the bottom of oceans. Over millions of years layers of sediment settled on top of them and the huge pressures turned them into coal, oil, natural gas and sedimentary rocks. The sedimentary rocks contain carbon dioxide from the biological matter.</a:t>
                      </a:r>
                      <a:endParaRPr lang="en-US" sz="1200" dirty="0" smtClean="0"/>
                    </a:p>
                  </a:txBody>
                  <a:tcPr anchor="ctr"/>
                </a:tc>
                <a:extLst>
                  <a:ext uri="{0D108BD9-81ED-4DB2-BD59-A6C34878D82A}">
                    <a16:rowId xmlns:a16="http://schemas.microsoft.com/office/drawing/2014/main" val="10001"/>
                  </a:ext>
                </a:extLst>
              </a:tr>
            </a:tbl>
          </a:graphicData>
        </a:graphic>
      </p:graphicFrame>
      <p:sp>
        <p:nvSpPr>
          <p:cNvPr id="68" name="Rectangle 67"/>
          <p:cNvSpPr/>
          <p:nvPr/>
        </p:nvSpPr>
        <p:spPr>
          <a:xfrm>
            <a:off x="6715783" y="4247998"/>
            <a:ext cx="2005136"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a:t>
            </a:r>
            <a:r>
              <a:rPr lang="en-GB" sz="1800" b="1" baseline="-25000" dirty="0" smtClean="0">
                <a:ea typeface="Verdana" panose="020B0604030504040204" pitchFamily="34" charset="0"/>
                <a:cs typeface="Verdana" panose="020B0604030504040204" pitchFamily="34" charset="0"/>
              </a:rPr>
              <a:t>2</a:t>
            </a:r>
            <a:r>
              <a:rPr lang="en-GB" sz="1800" b="1" dirty="0" smtClean="0">
                <a:ea typeface="Verdana" panose="020B0604030504040204" pitchFamily="34" charset="0"/>
                <a:cs typeface="Verdana" panose="020B0604030504040204" pitchFamily="34" charset="0"/>
              </a:rPr>
              <a:t> and methane as greenhouse gases</a:t>
            </a:r>
            <a:endParaRPr lang="en-GB" sz="1800" dirty="0">
              <a:ea typeface="Verdana" panose="020B0604030504040204" pitchFamily="34" charset="0"/>
              <a:cs typeface="Verdana" panose="020B0604030504040204" pitchFamily="34" charset="0"/>
            </a:endParaRPr>
          </a:p>
        </p:txBody>
      </p:sp>
      <p:sp>
        <p:nvSpPr>
          <p:cNvPr id="69" name="Rectangle 68"/>
          <p:cNvSpPr/>
          <p:nvPr/>
        </p:nvSpPr>
        <p:spPr>
          <a:xfrm>
            <a:off x="8850024" y="4096814"/>
            <a:ext cx="1713343" cy="19645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Greenhouse gases</a:t>
            </a:r>
            <a:endParaRPr lang="en-GB" sz="1400" b="1" dirty="0">
              <a:solidFill>
                <a:schemeClr val="tx1"/>
              </a:solidFill>
            </a:endParaRPr>
          </a:p>
        </p:txBody>
      </p:sp>
      <p:graphicFrame>
        <p:nvGraphicFramePr>
          <p:cNvPr id="70" name="Table 69"/>
          <p:cNvGraphicFramePr>
            <a:graphicFrameLocks noGrp="1"/>
          </p:cNvGraphicFramePr>
          <p:nvPr>
            <p:extLst/>
          </p:nvPr>
        </p:nvGraphicFramePr>
        <p:xfrm>
          <a:off x="8850024" y="4434823"/>
          <a:ext cx="3787802" cy="2091029"/>
        </p:xfrm>
        <a:graphic>
          <a:graphicData uri="http://schemas.openxmlformats.org/drawingml/2006/table">
            <a:tbl>
              <a:tblPr firstRow="1" bandRow="1">
                <a:tableStyleId>{5940675A-B579-460E-94D1-54222C63F5DA}</a:tableStyleId>
              </a:tblPr>
              <a:tblGrid>
                <a:gridCol w="1235672">
                  <a:extLst>
                    <a:ext uri="{9D8B030D-6E8A-4147-A177-3AD203B41FA5}">
                      <a16:colId xmlns:a16="http://schemas.microsoft.com/office/drawing/2014/main" val="20000"/>
                    </a:ext>
                  </a:extLst>
                </a:gridCol>
                <a:gridCol w="2552130">
                  <a:extLst>
                    <a:ext uri="{9D8B030D-6E8A-4147-A177-3AD203B41FA5}">
                      <a16:colId xmlns:a16="http://schemas.microsoft.com/office/drawing/2014/main" val="20001"/>
                    </a:ext>
                  </a:extLst>
                </a:gridCol>
              </a:tblGrid>
              <a:tr h="830878">
                <a:tc>
                  <a:txBody>
                    <a:bodyPr/>
                    <a:lstStyle/>
                    <a:p>
                      <a:pPr algn="ctr"/>
                      <a:r>
                        <a:rPr lang="en-GB" sz="1200" b="1" dirty="0" smtClean="0"/>
                        <a:t>Carbon dioxide, water vapour and 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Examples of greenhouse gases that maintain</a:t>
                      </a:r>
                      <a:r>
                        <a:rPr lang="en-GB" sz="1200" b="1" i="1" baseline="0" dirty="0" smtClean="0">
                          <a:solidFill>
                            <a:schemeClr val="accent2">
                              <a:lumMod val="75000"/>
                            </a:schemeClr>
                          </a:solidFill>
                        </a:rPr>
                        <a:t> temperatures on Earth in order to support life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1260151">
                <a:tc>
                  <a:txBody>
                    <a:bodyPr/>
                    <a:lstStyle/>
                    <a:p>
                      <a:pPr algn="ctr"/>
                      <a:r>
                        <a:rPr lang="en-GB" sz="1200" b="1" dirty="0" smtClean="0"/>
                        <a:t>The greenhouse effect</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Radiation from the Sun</a:t>
                      </a:r>
                      <a:r>
                        <a:rPr lang="en-GB" sz="1200" b="1" i="1" baseline="0" dirty="0" smtClean="0">
                          <a:solidFill>
                            <a:schemeClr val="accent2">
                              <a:lumMod val="75000"/>
                            </a:schemeClr>
                          </a:solidFill>
                        </a:rPr>
                        <a:t> enters the Earth’s atmosphere and reflects off of the Earth. Some of this radiation is re-radiated back by the atmosphere to the Earth, warming up the global temperature.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bl>
          </a:graphicData>
        </a:graphic>
      </p:graphicFrame>
      <p:cxnSp>
        <p:nvCxnSpPr>
          <p:cNvPr id="71" name="Straight Connector 70"/>
          <p:cNvCxnSpPr/>
          <p:nvPr/>
        </p:nvCxnSpPr>
        <p:spPr>
          <a:xfrm flipH="1" flipV="1">
            <a:off x="9689927" y="6853004"/>
            <a:ext cx="16768" cy="10571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82" idx="1"/>
          </p:cNvCxnSpPr>
          <p:nvPr/>
        </p:nvCxnSpPr>
        <p:spPr>
          <a:xfrm flipV="1">
            <a:off x="8720919" y="5171328"/>
            <a:ext cx="1" cy="1577562"/>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flipV="1">
            <a:off x="9706695" y="4293266"/>
            <a:ext cx="0" cy="14155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endCxn id="69" idx="1"/>
          </p:cNvCxnSpPr>
          <p:nvPr/>
        </p:nvCxnSpPr>
        <p:spPr>
          <a:xfrm flipV="1">
            <a:off x="8720919" y="4195040"/>
            <a:ext cx="129105" cy="9822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68" idx="1"/>
            <a:endCxn id="4" idx="3"/>
          </p:cNvCxnSpPr>
          <p:nvPr/>
        </p:nvCxnSpPr>
        <p:spPr>
          <a:xfrm flipH="1" flipV="1">
            <a:off x="6574183" y="4202605"/>
            <a:ext cx="141600" cy="50705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82" name="Rectangle 81"/>
          <p:cNvSpPr/>
          <p:nvPr/>
        </p:nvSpPr>
        <p:spPr>
          <a:xfrm>
            <a:off x="8720919" y="6649951"/>
            <a:ext cx="3916907" cy="197877"/>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Human activities and greenhouse gases</a:t>
            </a:r>
            <a:endParaRPr lang="en-GB" sz="1400" b="1" dirty="0">
              <a:solidFill>
                <a:schemeClr val="tx1"/>
              </a:solidFill>
            </a:endParaRPr>
          </a:p>
        </p:txBody>
      </p:sp>
      <p:graphicFrame>
        <p:nvGraphicFramePr>
          <p:cNvPr id="85" name="Table 84"/>
          <p:cNvGraphicFramePr>
            <a:graphicFrameLocks noGrp="1"/>
          </p:cNvGraphicFramePr>
          <p:nvPr>
            <p:extLst/>
          </p:nvPr>
        </p:nvGraphicFramePr>
        <p:xfrm>
          <a:off x="8850025" y="6958715"/>
          <a:ext cx="3787802" cy="2286000"/>
        </p:xfrm>
        <a:graphic>
          <a:graphicData uri="http://schemas.openxmlformats.org/drawingml/2006/table">
            <a:tbl>
              <a:tblPr firstRow="1" bandRow="1">
                <a:tableStyleId>{5940675A-B579-460E-94D1-54222C63F5DA}</a:tableStyleId>
              </a:tblPr>
              <a:tblGrid>
                <a:gridCol w="908124">
                  <a:extLst>
                    <a:ext uri="{9D8B030D-6E8A-4147-A177-3AD203B41FA5}">
                      <a16:colId xmlns:a16="http://schemas.microsoft.com/office/drawing/2014/main" val="20000"/>
                    </a:ext>
                  </a:extLst>
                </a:gridCol>
                <a:gridCol w="2879678">
                  <a:extLst>
                    <a:ext uri="{9D8B030D-6E8A-4147-A177-3AD203B41FA5}">
                      <a16:colId xmlns:a16="http://schemas.microsoft.com/office/drawing/2014/main" val="20001"/>
                    </a:ext>
                  </a:extLst>
                </a:gridCol>
              </a:tblGrid>
              <a:tr h="576894">
                <a:tc>
                  <a:txBody>
                    <a:bodyPr/>
                    <a:lstStyle/>
                    <a:p>
                      <a:pPr algn="ctr"/>
                      <a:r>
                        <a:rPr lang="en-GB" sz="1200" b="1" dirty="0" smtClean="0"/>
                        <a:t>Carbon dioxide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carbon dioxide levels include burning fossil fuels and</a:t>
                      </a:r>
                      <a:r>
                        <a:rPr lang="en-GB" sz="1200" b="1" i="1" baseline="0" dirty="0" smtClean="0">
                          <a:solidFill>
                            <a:schemeClr val="accent2">
                              <a:lumMod val="75000"/>
                            </a:schemeClr>
                          </a:solidFill>
                        </a:rPr>
                        <a:t> deforestation.</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777167">
                <a:tc>
                  <a:txBody>
                    <a:bodyPr/>
                    <a:lstStyle/>
                    <a:p>
                      <a:pPr algn="ctr"/>
                      <a:r>
                        <a:rPr lang="en-GB" sz="1200" b="1" dirty="0" smtClean="0"/>
                        <a:t>Methane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Human activities that increase methane</a:t>
                      </a:r>
                      <a:r>
                        <a:rPr lang="en-GB" sz="1200" b="1" i="1" baseline="0" dirty="0" smtClean="0">
                          <a:solidFill>
                            <a:schemeClr val="accent2">
                              <a:lumMod val="75000"/>
                            </a:schemeClr>
                          </a:solidFill>
                        </a:rPr>
                        <a:t> levels include raising livestock (for food) and using landfills (the decay of organic matter released methane).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77167">
                <a:tc>
                  <a:txBody>
                    <a:bodyPr/>
                    <a:lstStyle/>
                    <a:p>
                      <a:pPr algn="ctr"/>
                      <a:r>
                        <a:rPr lang="en-GB" sz="1200" b="1" dirty="0" smtClean="0"/>
                        <a:t>Climate change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There</a:t>
                      </a:r>
                      <a:r>
                        <a:rPr lang="en-GB" sz="1200" b="1" i="1" baseline="0" dirty="0" smtClean="0">
                          <a:solidFill>
                            <a:schemeClr val="accent2">
                              <a:lumMod val="75000"/>
                            </a:schemeClr>
                          </a:solidFill>
                        </a:rPr>
                        <a:t> is evidence to suggest that human activities will cause the Earth’s atmospheric temperature to increase and cause climate change.</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sp>
        <p:nvSpPr>
          <p:cNvPr id="87" name="Rectangle 86"/>
          <p:cNvSpPr/>
          <p:nvPr/>
        </p:nvSpPr>
        <p:spPr>
          <a:xfrm rot="5400000">
            <a:off x="7720273" y="5823319"/>
            <a:ext cx="1425665" cy="477501"/>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Global climate change</a:t>
            </a:r>
            <a:endParaRPr lang="en-GB" sz="1400" b="1" dirty="0">
              <a:solidFill>
                <a:schemeClr val="tx1"/>
              </a:solidFill>
            </a:endParaRPr>
          </a:p>
        </p:txBody>
      </p:sp>
      <p:graphicFrame>
        <p:nvGraphicFramePr>
          <p:cNvPr id="88" name="Table 87"/>
          <p:cNvGraphicFramePr>
            <a:graphicFrameLocks noGrp="1"/>
          </p:cNvGraphicFramePr>
          <p:nvPr>
            <p:extLst/>
          </p:nvPr>
        </p:nvGraphicFramePr>
        <p:xfrm>
          <a:off x="6522253" y="6945067"/>
          <a:ext cx="2229647" cy="2306750"/>
        </p:xfrm>
        <a:graphic>
          <a:graphicData uri="http://schemas.openxmlformats.org/drawingml/2006/table">
            <a:tbl>
              <a:tblPr firstRow="1" bandRow="1">
                <a:tableStyleId>{5940675A-B579-460E-94D1-54222C63F5DA}</a:tableStyleId>
              </a:tblPr>
              <a:tblGrid>
                <a:gridCol w="2229647">
                  <a:extLst>
                    <a:ext uri="{9D8B030D-6E8A-4147-A177-3AD203B41FA5}">
                      <a16:colId xmlns:a16="http://schemas.microsoft.com/office/drawing/2014/main" val="20000"/>
                    </a:ext>
                  </a:extLst>
                </a:gridCol>
              </a:tblGrid>
              <a:tr h="413561">
                <a:tc>
                  <a:txBody>
                    <a:bodyPr/>
                    <a:lstStyle/>
                    <a:p>
                      <a:pPr algn="ctr"/>
                      <a:r>
                        <a:rPr lang="en-GB" sz="1200" b="1" dirty="0" smtClean="0"/>
                        <a:t>Effects of climate change</a:t>
                      </a:r>
                      <a:endParaRPr lang="en-GB" sz="1200" b="1" dirty="0"/>
                    </a:p>
                  </a:txBody>
                  <a:tcPr anchor="ctr">
                    <a:solidFill>
                      <a:schemeClr val="accent2">
                        <a:lumMod val="20000"/>
                        <a:lumOff val="80000"/>
                      </a:schemeClr>
                    </a:solidFill>
                  </a:tcPr>
                </a:tc>
                <a:extLst>
                  <a:ext uri="{0D108BD9-81ED-4DB2-BD59-A6C34878D82A}">
                    <a16:rowId xmlns:a16="http://schemas.microsoft.com/office/drawing/2014/main" val="10000"/>
                  </a:ext>
                </a:extLst>
              </a:tr>
              <a:tr h="338709">
                <a:tc>
                  <a:txBody>
                    <a:bodyPr/>
                    <a:lstStyle/>
                    <a:p>
                      <a:pPr algn="ctr"/>
                      <a:r>
                        <a:rPr lang="en-GB" sz="1200" b="0" dirty="0" smtClean="0"/>
                        <a:t>Rising sea levels</a:t>
                      </a:r>
                      <a:endParaRPr lang="en-GB" sz="1200" b="0" dirty="0"/>
                    </a:p>
                  </a:txBody>
                  <a:tcPr anchor="ctr">
                    <a:solidFill>
                      <a:schemeClr val="bg1"/>
                    </a:solidFill>
                  </a:tcPr>
                </a:tc>
                <a:extLst>
                  <a:ext uri="{0D108BD9-81ED-4DB2-BD59-A6C34878D82A}">
                    <a16:rowId xmlns:a16="http://schemas.microsoft.com/office/drawing/2014/main" val="10001"/>
                  </a:ext>
                </a:extLst>
              </a:tr>
              <a:tr h="368490">
                <a:tc>
                  <a:txBody>
                    <a:bodyPr/>
                    <a:lstStyle/>
                    <a:p>
                      <a:pPr algn="ctr"/>
                      <a:r>
                        <a:rPr lang="en-GB" sz="1200" b="0" dirty="0" smtClean="0"/>
                        <a:t>Extreme weather events such as severe</a:t>
                      </a:r>
                      <a:r>
                        <a:rPr lang="en-GB" sz="1200" b="0" baseline="0" dirty="0" smtClean="0"/>
                        <a:t> storms</a:t>
                      </a:r>
                      <a:endParaRPr lang="en-GB" sz="1200" b="0" dirty="0"/>
                    </a:p>
                  </a:txBody>
                  <a:tcPr anchor="ctr">
                    <a:solidFill>
                      <a:schemeClr val="bg1"/>
                    </a:solidFill>
                  </a:tcPr>
                </a:tc>
                <a:extLst>
                  <a:ext uri="{0D108BD9-81ED-4DB2-BD59-A6C34878D82A}">
                    <a16:rowId xmlns:a16="http://schemas.microsoft.com/office/drawing/2014/main" val="10002"/>
                  </a:ext>
                </a:extLst>
              </a:tr>
              <a:tr h="432686">
                <a:tc>
                  <a:txBody>
                    <a:bodyPr/>
                    <a:lstStyle/>
                    <a:p>
                      <a:pPr algn="ctr"/>
                      <a:r>
                        <a:rPr lang="en-GB" sz="1200" b="0" dirty="0" smtClean="0"/>
                        <a:t>Change in amount and</a:t>
                      </a:r>
                      <a:r>
                        <a:rPr lang="en-GB" sz="1200" b="0" baseline="0" dirty="0" smtClean="0"/>
                        <a:t> distribution of rainfall</a:t>
                      </a:r>
                      <a:endParaRPr lang="en-GB" sz="1200" b="0" dirty="0"/>
                    </a:p>
                  </a:txBody>
                  <a:tcPr anchor="ctr">
                    <a:solidFill>
                      <a:schemeClr val="bg1"/>
                    </a:solidFill>
                  </a:tcPr>
                </a:tc>
                <a:extLst>
                  <a:ext uri="{0D108BD9-81ED-4DB2-BD59-A6C34878D82A}">
                    <a16:rowId xmlns:a16="http://schemas.microsoft.com/office/drawing/2014/main" val="10003"/>
                  </a:ext>
                </a:extLst>
              </a:tr>
              <a:tr h="574382">
                <a:tc>
                  <a:txBody>
                    <a:bodyPr/>
                    <a:lstStyle/>
                    <a:p>
                      <a:pPr algn="ctr"/>
                      <a:r>
                        <a:rPr lang="en-GB" sz="1200" b="0" dirty="0" smtClean="0"/>
                        <a:t>Changes</a:t>
                      </a:r>
                      <a:r>
                        <a:rPr lang="en-GB" sz="1200" b="0" baseline="0" dirty="0" smtClean="0"/>
                        <a:t> to distribution of wildlife species with some becoming extinct</a:t>
                      </a:r>
                      <a:endParaRPr lang="en-GB" sz="1200" b="0" dirty="0"/>
                    </a:p>
                  </a:txBody>
                  <a:tcPr anchor="ctr">
                    <a:solidFill>
                      <a:schemeClr val="bg1"/>
                    </a:solidFill>
                  </a:tcPr>
                </a:tc>
                <a:extLst>
                  <a:ext uri="{0D108BD9-81ED-4DB2-BD59-A6C34878D82A}">
                    <a16:rowId xmlns:a16="http://schemas.microsoft.com/office/drawing/2014/main" val="10004"/>
                  </a:ext>
                </a:extLst>
              </a:tr>
            </a:tbl>
          </a:graphicData>
        </a:graphic>
      </p:graphicFrame>
      <p:cxnSp>
        <p:nvCxnSpPr>
          <p:cNvPr id="89" name="Straight Connector 88"/>
          <p:cNvCxnSpPr/>
          <p:nvPr/>
        </p:nvCxnSpPr>
        <p:spPr>
          <a:xfrm flipV="1">
            <a:off x="8236197" y="6786003"/>
            <a:ext cx="220748" cy="159064"/>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a:stCxn id="87" idx="1"/>
          </p:cNvCxnSpPr>
          <p:nvPr/>
        </p:nvCxnSpPr>
        <p:spPr>
          <a:xfrm flipH="1" flipV="1">
            <a:off x="8390547" y="5197341"/>
            <a:ext cx="42558" cy="151896"/>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6" name="Rectangle 95"/>
          <p:cNvSpPr/>
          <p:nvPr/>
        </p:nvSpPr>
        <p:spPr>
          <a:xfrm>
            <a:off x="6112369" y="5254920"/>
            <a:ext cx="1786122" cy="326924"/>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Carbon footprints</a:t>
            </a:r>
            <a:endParaRPr lang="en-GB" sz="1400" b="1" dirty="0">
              <a:solidFill>
                <a:schemeClr val="tx1"/>
              </a:solidFill>
            </a:endParaRPr>
          </a:p>
        </p:txBody>
      </p:sp>
      <p:sp>
        <p:nvSpPr>
          <p:cNvPr id="97" name="Rectangle 96"/>
          <p:cNvSpPr/>
          <p:nvPr/>
        </p:nvSpPr>
        <p:spPr>
          <a:xfrm>
            <a:off x="457312" y="5693078"/>
            <a:ext cx="2728877" cy="321246"/>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Atmospheric pollutants from fuels</a:t>
            </a:r>
            <a:endParaRPr lang="en-GB" sz="1400" b="1" dirty="0">
              <a:solidFill>
                <a:schemeClr val="tx1"/>
              </a:solidFill>
            </a:endParaRPr>
          </a:p>
        </p:txBody>
      </p:sp>
      <p:cxnSp>
        <p:nvCxnSpPr>
          <p:cNvPr id="98" name="Straight Connector 97"/>
          <p:cNvCxnSpPr>
            <a:stCxn id="96" idx="0"/>
          </p:cNvCxnSpPr>
          <p:nvPr/>
        </p:nvCxnSpPr>
        <p:spPr>
          <a:xfrm flipV="1">
            <a:off x="7005430" y="5171329"/>
            <a:ext cx="8527" cy="83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9" name="TextBox 98"/>
          <p:cNvSpPr txBox="1"/>
          <p:nvPr/>
        </p:nvSpPr>
        <p:spPr>
          <a:xfrm>
            <a:off x="5842567" y="5636436"/>
            <a:ext cx="2250398" cy="1200329"/>
          </a:xfrm>
          <a:prstGeom prst="rect">
            <a:avLst/>
          </a:prstGeom>
          <a:noFill/>
          <a:ln>
            <a:solidFill>
              <a:schemeClr val="tx1"/>
            </a:solidFill>
          </a:ln>
        </p:spPr>
        <p:txBody>
          <a:bodyPr wrap="square" rtlCol="0">
            <a:spAutoFit/>
          </a:bodyPr>
          <a:lstStyle/>
          <a:p>
            <a:pPr algn="ctr"/>
            <a:r>
              <a:rPr lang="en-GB" sz="1200" dirty="0" smtClean="0"/>
              <a:t>The total amount of greenhouse gases emitted over the full life cycle of a product/event. This can be reduced by reducing emissions of carbon dioxide and methane.</a:t>
            </a:r>
            <a:endParaRPr lang="en-GB" sz="1200" dirty="0"/>
          </a:p>
        </p:txBody>
      </p:sp>
      <p:cxnSp>
        <p:nvCxnSpPr>
          <p:cNvPr id="106" name="Straight Connector 105"/>
          <p:cNvCxnSpPr>
            <a:stCxn id="99" idx="0"/>
          </p:cNvCxnSpPr>
          <p:nvPr/>
        </p:nvCxnSpPr>
        <p:spPr>
          <a:xfrm flipV="1">
            <a:off x="6967766" y="5581845"/>
            <a:ext cx="30419" cy="545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p:cNvCxnSpPr>
            <a:stCxn id="110" idx="0"/>
            <a:endCxn id="4" idx="2"/>
          </p:cNvCxnSpPr>
          <p:nvPr/>
        </p:nvCxnSpPr>
        <p:spPr>
          <a:xfrm flipV="1">
            <a:off x="5008821" y="4664270"/>
            <a:ext cx="546311" cy="16850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4" name="Straight Connector 113"/>
          <p:cNvCxnSpPr>
            <a:endCxn id="97" idx="3"/>
          </p:cNvCxnSpPr>
          <p:nvPr/>
        </p:nvCxnSpPr>
        <p:spPr>
          <a:xfrm flipH="1">
            <a:off x="3186189" y="5648930"/>
            <a:ext cx="1063270" cy="2047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17" name="Rectangle 116"/>
          <p:cNvSpPr/>
          <p:nvPr/>
        </p:nvSpPr>
        <p:spPr>
          <a:xfrm>
            <a:off x="3327042" y="6029997"/>
            <a:ext cx="2287441" cy="438605"/>
          </a:xfrm>
          <a:prstGeom prst="rect">
            <a:avLst/>
          </a:prstGeom>
          <a:solidFill>
            <a:schemeClr val="accent2">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smtClean="0">
                <a:solidFill>
                  <a:schemeClr val="tx1"/>
                </a:solidFill>
              </a:rPr>
              <a:t>Properties and effects of atmospheric pollutants</a:t>
            </a:r>
            <a:endParaRPr lang="en-GB" sz="1400" b="1" dirty="0">
              <a:solidFill>
                <a:schemeClr val="tx1"/>
              </a:solidFill>
            </a:endParaRPr>
          </a:p>
        </p:txBody>
      </p:sp>
      <p:cxnSp>
        <p:nvCxnSpPr>
          <p:cNvPr id="118" name="Straight Connector 117"/>
          <p:cNvCxnSpPr>
            <a:stCxn id="97" idx="2"/>
            <a:endCxn id="372" idx="0"/>
          </p:cNvCxnSpPr>
          <p:nvPr/>
        </p:nvCxnSpPr>
        <p:spPr>
          <a:xfrm flipH="1">
            <a:off x="1508184" y="6014324"/>
            <a:ext cx="313567" cy="1903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17" idx="2"/>
            <a:endCxn id="128" idx="0"/>
          </p:cNvCxnSpPr>
          <p:nvPr/>
        </p:nvCxnSpPr>
        <p:spPr>
          <a:xfrm>
            <a:off x="4470763" y="6468602"/>
            <a:ext cx="223923" cy="501255"/>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10" idx="2"/>
            <a:endCxn id="117" idx="0"/>
          </p:cNvCxnSpPr>
          <p:nvPr/>
        </p:nvCxnSpPr>
        <p:spPr>
          <a:xfrm flipH="1">
            <a:off x="4470763" y="5756100"/>
            <a:ext cx="538058" cy="273897"/>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28" name="Table 127"/>
          <p:cNvGraphicFramePr>
            <a:graphicFrameLocks noGrp="1"/>
          </p:cNvGraphicFramePr>
          <p:nvPr>
            <p:extLst/>
          </p:nvPr>
        </p:nvGraphicFramePr>
        <p:xfrm>
          <a:off x="3014824" y="6969857"/>
          <a:ext cx="3359725" cy="2257170"/>
        </p:xfrm>
        <a:graphic>
          <a:graphicData uri="http://schemas.openxmlformats.org/drawingml/2006/table">
            <a:tbl>
              <a:tblPr firstRow="1" bandRow="1">
                <a:tableStyleId>{5940675A-B579-460E-94D1-54222C63F5DA}</a:tableStyleId>
              </a:tblPr>
              <a:tblGrid>
                <a:gridCol w="953904">
                  <a:extLst>
                    <a:ext uri="{9D8B030D-6E8A-4147-A177-3AD203B41FA5}">
                      <a16:colId xmlns:a16="http://schemas.microsoft.com/office/drawing/2014/main" val="20000"/>
                    </a:ext>
                  </a:extLst>
                </a:gridCol>
                <a:gridCol w="2405821">
                  <a:extLst>
                    <a:ext uri="{9D8B030D-6E8A-4147-A177-3AD203B41FA5}">
                      <a16:colId xmlns:a16="http://schemas.microsoft.com/office/drawing/2014/main" val="20001"/>
                    </a:ext>
                  </a:extLst>
                </a:gridCol>
              </a:tblGrid>
              <a:tr h="586334">
                <a:tc>
                  <a:txBody>
                    <a:bodyPr/>
                    <a:lstStyle/>
                    <a:p>
                      <a:pPr algn="ctr"/>
                      <a:r>
                        <a:rPr lang="en-GB" sz="1200" b="1" dirty="0" smtClean="0"/>
                        <a:t>Carbon monoxide</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Toxic,</a:t>
                      </a:r>
                      <a:r>
                        <a:rPr lang="en-GB" sz="1200" b="1" i="1" baseline="0" dirty="0" smtClean="0">
                          <a:solidFill>
                            <a:schemeClr val="accent2">
                              <a:lumMod val="75000"/>
                            </a:schemeClr>
                          </a:solidFill>
                        </a:rPr>
                        <a:t> colourless and odourless gas. Not easily detected, can kill.</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0"/>
                  </a:ext>
                </a:extLst>
              </a:tr>
              <a:tr h="880952">
                <a:tc>
                  <a:txBody>
                    <a:bodyPr/>
                    <a:lstStyle/>
                    <a:p>
                      <a:pPr algn="ctr"/>
                      <a:r>
                        <a:rPr lang="en-GB" sz="1200" b="1" dirty="0" err="1" smtClean="0"/>
                        <a:t>Sulfur</a:t>
                      </a:r>
                      <a:r>
                        <a:rPr lang="en-GB" sz="1200" b="1" dirty="0" smtClean="0"/>
                        <a:t> dioxide and oxides of nitrogen</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respiratory</a:t>
                      </a:r>
                      <a:r>
                        <a:rPr lang="en-GB" sz="1200" b="1" i="1" baseline="0" dirty="0" smtClean="0">
                          <a:solidFill>
                            <a:schemeClr val="accent2">
                              <a:lumMod val="75000"/>
                            </a:schemeClr>
                          </a:solidFill>
                        </a:rPr>
                        <a:t> problems in humans and acid rain which affects the environment.</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1"/>
                  </a:ext>
                </a:extLst>
              </a:tr>
              <a:tr h="789884">
                <a:tc>
                  <a:txBody>
                    <a:bodyPr/>
                    <a:lstStyle/>
                    <a:p>
                      <a:pPr algn="ctr"/>
                      <a:r>
                        <a:rPr lang="en-GB" sz="1200" b="1" dirty="0" smtClean="0"/>
                        <a:t>Particulates</a:t>
                      </a:r>
                      <a:endParaRPr lang="en-GB" sz="1200" b="1" dirty="0"/>
                    </a:p>
                  </a:txBody>
                  <a:tcPr anchor="ctr">
                    <a:solidFill>
                      <a:schemeClr val="accent2">
                        <a:lumMod val="20000"/>
                        <a:lumOff val="80000"/>
                      </a:schemeClr>
                    </a:solidFill>
                  </a:tcPr>
                </a:tc>
                <a:tc>
                  <a:txBody>
                    <a:bodyPr/>
                    <a:lstStyle/>
                    <a:p>
                      <a:pPr algn="ctr"/>
                      <a:r>
                        <a:rPr lang="en-GB" sz="1200" b="1" i="1" dirty="0" smtClean="0">
                          <a:solidFill>
                            <a:schemeClr val="accent2">
                              <a:lumMod val="75000"/>
                            </a:schemeClr>
                          </a:solidFill>
                        </a:rPr>
                        <a:t>Cause global dimming</a:t>
                      </a:r>
                      <a:r>
                        <a:rPr lang="en-GB" sz="1200" b="1" i="1" baseline="0" dirty="0" smtClean="0">
                          <a:solidFill>
                            <a:schemeClr val="accent2">
                              <a:lumMod val="75000"/>
                            </a:schemeClr>
                          </a:solidFill>
                        </a:rPr>
                        <a:t> and health problems in humans.</a:t>
                      </a:r>
                      <a:endParaRPr lang="en-GB" sz="1200" b="1" i="1" dirty="0">
                        <a:solidFill>
                          <a:schemeClr val="accent2">
                            <a:lumMod val="75000"/>
                          </a:schemeClr>
                        </a:solidFill>
                      </a:endParaRPr>
                    </a:p>
                  </a:txBody>
                  <a:tcPr anchor="ctr"/>
                </a:tc>
                <a:extLst>
                  <a:ext uri="{0D108BD9-81ED-4DB2-BD59-A6C34878D82A}">
                    <a16:rowId xmlns:a16="http://schemas.microsoft.com/office/drawing/2014/main" val="10002"/>
                  </a:ext>
                </a:extLst>
              </a:tr>
            </a:tbl>
          </a:graphicData>
        </a:graphic>
      </p:graphicFrame>
      <p:pic>
        <p:nvPicPr>
          <p:cNvPr id="34" name="Picture 33"/>
          <p:cNvPicPr>
            <a:picLocks noChangeAspect="1"/>
          </p:cNvPicPr>
          <p:nvPr/>
        </p:nvPicPr>
        <p:blipFill>
          <a:blip r:embed="rId2">
            <a:clrChange>
              <a:clrFrom>
                <a:srgbClr val="FFFFFF"/>
              </a:clrFrom>
              <a:clrTo>
                <a:srgbClr val="FFFFFF">
                  <a:alpha val="0"/>
                </a:srgbClr>
              </a:clrTo>
            </a:clrChange>
          </a:blip>
          <a:stretch>
            <a:fillRect/>
          </a:stretch>
        </p:blipFill>
        <p:spPr>
          <a:xfrm>
            <a:off x="388300" y="467240"/>
            <a:ext cx="1303579" cy="1337251"/>
          </a:xfrm>
          <a:prstGeom prst="rect">
            <a:avLst/>
          </a:prstGeom>
        </p:spPr>
      </p:pic>
      <p:sp>
        <p:nvSpPr>
          <p:cNvPr id="110" name="Rectangle 109"/>
          <p:cNvSpPr/>
          <p:nvPr/>
        </p:nvSpPr>
        <p:spPr>
          <a:xfrm>
            <a:off x="4213592" y="4832770"/>
            <a:ext cx="1590457" cy="923330"/>
          </a:xfrm>
          <a:prstGeom prst="rect">
            <a:avLst/>
          </a:prstGeom>
          <a:ln/>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algn="ctr"/>
            <a:r>
              <a:rPr lang="en-GB" sz="1800" b="1" dirty="0" smtClean="0">
                <a:ea typeface="Verdana" panose="020B0604030504040204" pitchFamily="34" charset="0"/>
                <a:cs typeface="Verdana" panose="020B0604030504040204" pitchFamily="34" charset="0"/>
              </a:rPr>
              <a:t>Common atmospheric pollutants</a:t>
            </a:r>
            <a:endParaRPr lang="en-GB" sz="1800" dirty="0">
              <a:ea typeface="Verdana" panose="020B0604030504040204" pitchFamily="34" charset="0"/>
              <a:cs typeface="Verdana" panose="020B0604030504040204" pitchFamily="34" charset="0"/>
            </a:endParaRPr>
          </a:p>
        </p:txBody>
      </p:sp>
    </p:spTree>
    <p:extLst>
      <p:ext uri="{BB962C8B-B14F-4D97-AF65-F5344CB8AC3E}">
        <p14:creationId xmlns:p14="http://schemas.microsoft.com/office/powerpoint/2010/main" val="4146954241"/>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80E9CB9-E76E-9746-BBD9-9A5642A3D5E3}"/>
    </a:ext>
  </a:extLst>
</a:theme>
</file>

<file path=ppt/theme/theme2.xml><?xml version="1.0" encoding="utf-8"?>
<a:theme xmlns:a="http://schemas.openxmlformats.org/drawingml/2006/main" name="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3E356EEA-E8C8-7543-8BDC-2F59607924F1}"/>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1A4D6916-CBD0-1B43-B42B-8275D887926E}"/>
    </a:ext>
  </a:extLst>
</a:theme>
</file>

<file path=ppt/theme/theme4.xml><?xml version="1.0" encoding="utf-8"?>
<a:theme xmlns:a="http://schemas.openxmlformats.org/drawingml/2006/main" name="1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925D060-3B1D-5548-9114-7EDCE4E98F41}"/>
    </a:ext>
  </a:extLst>
</a:theme>
</file>

<file path=ppt/theme/theme5.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DC732CF4-5BDE-8046-B4DE-2D8BD2EF8667}"/>
    </a:ext>
  </a:extLst>
</a:theme>
</file>

<file path=ppt/theme/theme6.xml><?xml version="1.0" encoding="utf-8"?>
<a:theme xmlns:a="http://schemas.openxmlformats.org/drawingml/2006/main" name="2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93805219-F6D9-3A4C-BBFB-B4DE692E9609}"/>
    </a:ext>
  </a:extLst>
</a:theme>
</file>

<file path=ppt/theme/theme7.xml><?xml version="1.0" encoding="utf-8"?>
<a:theme xmlns:a="http://schemas.openxmlformats.org/drawingml/2006/main" name="3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CB3D2206-8F79-494A-B3D4-5C13485329D1}"/>
    </a:ext>
  </a:extLst>
</a:theme>
</file>

<file path=ppt/theme/theme8.xml><?xml version="1.0" encoding="utf-8"?>
<a:theme xmlns:a="http://schemas.openxmlformats.org/drawingml/2006/main" name="3_PIXL Sci">
  <a:themeElements>
    <a:clrScheme name="Custom 1">
      <a:dk1>
        <a:sysClr val="windowText" lastClr="000000"/>
      </a:dk1>
      <a:lt1>
        <a:sysClr val="window" lastClr="FFFFFF"/>
      </a:lt1>
      <a:dk2>
        <a:srgbClr val="1F497D"/>
      </a:dk2>
      <a:lt2>
        <a:srgbClr val="EEECE1"/>
      </a:lt2>
      <a:accent1>
        <a:srgbClr val="4F81BD"/>
      </a:accent1>
      <a:accent2>
        <a:srgbClr val="FF9900"/>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293CA237-E40C-E049-B52B-8A449DAD856B}"/>
    </a:ext>
  </a:extLst>
</a:theme>
</file>

<file path=ppt/theme/theme9.xml><?xml version="1.0" encoding="utf-8"?>
<a:theme xmlns:a="http://schemas.openxmlformats.org/drawingml/2006/main" name="4_Custom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ledge mat cell division and transport in cells V1" id="{E154EEF2-ACFA-2B43-962E-5568A5388271}" vid="{7B297D88-6958-E345-939D-06B02D812382}"/>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Knowledge mat TEMPLATE</Template>
  <TotalTime>1819</TotalTime>
  <Words>6815</Words>
  <Application>Microsoft Office PowerPoint</Application>
  <PresentationFormat>A3 Paper (297x420 mm)</PresentationFormat>
  <Paragraphs>1070</Paragraphs>
  <Slides>14</Slides>
  <Notes>1</Notes>
  <HiddenSlides>0</HiddenSlides>
  <MMClips>0</MMClips>
  <ScaleCrop>false</ScaleCrop>
  <HeadingPairs>
    <vt:vector size="6" baseType="variant">
      <vt:variant>
        <vt:lpstr>Fonts Used</vt:lpstr>
      </vt:variant>
      <vt:variant>
        <vt:i4>11</vt:i4>
      </vt:variant>
      <vt:variant>
        <vt:lpstr>Theme</vt:lpstr>
      </vt:variant>
      <vt:variant>
        <vt:i4>9</vt:i4>
      </vt:variant>
      <vt:variant>
        <vt:lpstr>Slide Titles</vt:lpstr>
      </vt:variant>
      <vt:variant>
        <vt:i4>14</vt:i4>
      </vt:variant>
    </vt:vector>
  </HeadingPairs>
  <TitlesOfParts>
    <vt:vector size="34" baseType="lpstr">
      <vt:lpstr>Arial</vt:lpstr>
      <vt:lpstr>Calibri</vt:lpstr>
      <vt:lpstr>Calibri Light</vt:lpstr>
      <vt:lpstr>Cambria Math</vt:lpstr>
      <vt:lpstr>Courier</vt:lpstr>
      <vt:lpstr>Gill Sans</vt:lpstr>
      <vt:lpstr>Gill Sans SemiBold</vt:lpstr>
      <vt:lpstr>News Gothic MT</vt:lpstr>
      <vt:lpstr>Times New Roman</vt:lpstr>
      <vt:lpstr>Verdana</vt:lpstr>
      <vt:lpstr>Wingdings</vt:lpstr>
      <vt:lpstr>Custom Design</vt:lpstr>
      <vt:lpstr>PIXL Sci</vt:lpstr>
      <vt:lpstr>1_Custom Design</vt:lpstr>
      <vt:lpstr>1_PIXL Sci</vt:lpstr>
      <vt:lpstr>2_Custom Design</vt:lpstr>
      <vt:lpstr>2_PIXL Sci</vt:lpstr>
      <vt:lpstr>3_Custom Design</vt:lpstr>
      <vt:lpstr>3_PIXL Sci</vt:lpstr>
      <vt:lpstr>4_Custom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Telford &amp; Wrekin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Letheren, Andre</dc:creator>
  <cp:lastModifiedBy>Sa'id Abdul</cp:lastModifiedBy>
  <cp:revision>97</cp:revision>
  <cp:lastPrinted>2017-05-23T07:01:30Z</cp:lastPrinted>
  <dcterms:created xsi:type="dcterms:W3CDTF">2017-08-19T19:52:20Z</dcterms:created>
  <dcterms:modified xsi:type="dcterms:W3CDTF">2019-07-17T12:51:21Z</dcterms:modified>
</cp:coreProperties>
</file>