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04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377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160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137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125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93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857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767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528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285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439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161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C1290-F901-4454-9054-162EEA91BBA2}" type="datetimeFigureOut">
              <a:rPr lang="en-GB" smtClean="0"/>
              <a:t>11/07/2020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253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0" y="0"/>
            <a:ext cx="45498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Geography: </a:t>
            </a:r>
          </a:p>
          <a:p>
            <a:pPr algn="ctr"/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Worldwide Disasters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94C006-58AD-4D2F-963A-19A363D81041}"/>
              </a:ext>
            </a:extLst>
          </p:cNvPr>
          <p:cNvSpPr/>
          <p:nvPr/>
        </p:nvSpPr>
        <p:spPr>
          <a:xfrm>
            <a:off x="5721530" y="4740948"/>
            <a:ext cx="4170395" cy="2117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</a:rPr>
              <a:t>Homework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r"/>
            <a:r>
              <a:rPr lang="en-GB" sz="1200" dirty="0" smtClean="0">
                <a:solidFill>
                  <a:schemeClr val="tx1"/>
                </a:solidFill>
              </a:rPr>
              <a:t>Task </a:t>
            </a:r>
            <a:r>
              <a:rPr lang="en-GB" sz="1200" dirty="0">
                <a:solidFill>
                  <a:schemeClr val="tx1"/>
                </a:solidFill>
              </a:rPr>
              <a:t>1: </a:t>
            </a:r>
            <a:r>
              <a:rPr lang="en-GB" sz="1200" dirty="0" smtClean="0">
                <a:solidFill>
                  <a:schemeClr val="tx1"/>
                </a:solidFill>
              </a:rPr>
              <a:t>read / cover / write  </a:t>
            </a:r>
            <a:r>
              <a:rPr lang="en-GB" sz="1200" dirty="0">
                <a:solidFill>
                  <a:schemeClr val="tx1"/>
                </a:solidFill>
              </a:rPr>
              <a:t>the information from section 1</a:t>
            </a:r>
            <a:endParaRPr lang="en-GB" sz="1200" dirty="0" smtClean="0">
              <a:solidFill>
                <a:schemeClr val="tx1"/>
              </a:solidFill>
            </a:endParaRPr>
          </a:p>
          <a:p>
            <a:pPr algn="r"/>
            <a:endParaRPr lang="en-GB" sz="1200" dirty="0">
              <a:solidFill>
                <a:schemeClr val="tx1"/>
              </a:solidFill>
            </a:endParaRPr>
          </a:p>
          <a:p>
            <a:pPr algn="r"/>
            <a:r>
              <a:rPr lang="en-GB" sz="1200" dirty="0">
                <a:solidFill>
                  <a:schemeClr val="tx1"/>
                </a:solidFill>
              </a:rPr>
              <a:t>Task 2: read / cover / write  the information from section 2</a:t>
            </a:r>
            <a:endParaRPr lang="en-GB" sz="1200" dirty="0" smtClean="0">
              <a:solidFill>
                <a:schemeClr val="tx1"/>
              </a:solidFill>
            </a:endParaRPr>
          </a:p>
          <a:p>
            <a:pPr algn="r"/>
            <a:endParaRPr lang="en-GB" sz="1200" dirty="0">
              <a:solidFill>
                <a:schemeClr val="tx1"/>
              </a:solidFill>
            </a:endParaRPr>
          </a:p>
          <a:p>
            <a:pPr algn="r"/>
            <a:r>
              <a:rPr lang="en-GB" sz="1200" dirty="0">
                <a:solidFill>
                  <a:schemeClr val="tx1"/>
                </a:solidFill>
              </a:rPr>
              <a:t>Task 3: read / cover / write  the information from section </a:t>
            </a:r>
            <a:r>
              <a:rPr lang="en-GB" sz="1200" dirty="0" smtClean="0">
                <a:solidFill>
                  <a:schemeClr val="tx1"/>
                </a:solidFill>
              </a:rPr>
              <a:t>3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267" y="681881"/>
            <a:ext cx="4537715" cy="384355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1</a:t>
            </a:r>
            <a:r>
              <a:rPr lang="en-US" sz="1200" b="1" dirty="0" smtClean="0">
                <a:solidFill>
                  <a:schemeClr val="tx1"/>
                </a:solidFill>
              </a:rPr>
              <a:t>) </a:t>
            </a:r>
            <a:r>
              <a:rPr lang="en-GB" sz="1200" b="1" u="sng" dirty="0" smtClean="0">
                <a:solidFill>
                  <a:schemeClr val="tx1"/>
                </a:solidFill>
              </a:rPr>
              <a:t>Different types of </a:t>
            </a:r>
            <a:r>
              <a:rPr lang="en-GB" sz="1200" b="1" u="sng" dirty="0" smtClean="0">
                <a:solidFill>
                  <a:schemeClr val="tx1"/>
                </a:solidFill>
              </a:rPr>
              <a:t>disasters</a:t>
            </a:r>
            <a:endParaRPr lang="en-US" sz="1200" dirty="0" smtClean="0">
              <a:solidFill>
                <a:schemeClr val="tx1"/>
              </a:solidFill>
            </a:endParaRPr>
          </a:p>
          <a:p>
            <a:pPr algn="just"/>
            <a:r>
              <a:rPr lang="en-GB" sz="1200" dirty="0">
                <a:solidFill>
                  <a:schemeClr val="tx1"/>
                </a:solidFill>
              </a:rPr>
              <a:t>A natural hazard is a natural process which could cause death, injury or disruption to humans, property and possessions. </a:t>
            </a:r>
            <a:endParaRPr lang="en-GB" sz="1200" dirty="0" smtClean="0">
              <a:solidFill>
                <a:schemeClr val="tx1"/>
              </a:solidFill>
            </a:endParaRPr>
          </a:p>
          <a:p>
            <a:pPr algn="just"/>
            <a:endParaRPr lang="en-GB" sz="1200" dirty="0">
              <a:solidFill>
                <a:schemeClr val="tx1"/>
              </a:solidFill>
            </a:endParaRPr>
          </a:p>
          <a:p>
            <a:pPr algn="just"/>
            <a:endParaRPr lang="en-US" sz="1200" dirty="0" smtClean="0">
              <a:solidFill>
                <a:schemeClr val="tx1"/>
              </a:solidFill>
            </a:endParaRP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endParaRPr lang="en-US" sz="1200" dirty="0" smtClean="0">
              <a:solidFill>
                <a:schemeClr val="tx1"/>
              </a:solidFill>
            </a:endParaRP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endParaRPr lang="en-US" sz="1200" dirty="0" smtClean="0">
              <a:solidFill>
                <a:schemeClr val="tx1"/>
              </a:solidFill>
            </a:endParaRP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endParaRPr lang="en-US" sz="1200" dirty="0" smtClean="0">
              <a:solidFill>
                <a:schemeClr val="tx1"/>
              </a:solidFill>
            </a:endParaRP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endParaRPr lang="en-US" sz="1200" dirty="0" smtClean="0">
              <a:solidFill>
                <a:schemeClr val="tx1"/>
              </a:solidFill>
            </a:endParaRP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endParaRPr lang="en-US" sz="1200" dirty="0" smtClean="0">
              <a:solidFill>
                <a:schemeClr val="tx1"/>
              </a:solidFill>
            </a:endParaRP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535726" y="0"/>
            <a:ext cx="5389187" cy="422378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GB" sz="1100" b="1" dirty="0" smtClean="0">
                <a:solidFill>
                  <a:schemeClr val="tx1"/>
                </a:solidFill>
              </a:rPr>
              <a:t>3) </a:t>
            </a:r>
            <a:r>
              <a:rPr lang="en-GB" sz="1200" b="1" u="sng" dirty="0">
                <a:solidFill>
                  <a:schemeClr val="tx1"/>
                </a:solidFill>
              </a:rPr>
              <a:t>The impacts of tectonic events in an LIC: Haiti Earthquake </a:t>
            </a:r>
            <a:r>
              <a:rPr lang="en-GB" sz="1200" b="1" u="sng" dirty="0" smtClean="0">
                <a:solidFill>
                  <a:schemeClr val="tx1"/>
                </a:solidFill>
              </a:rPr>
              <a:t>2010</a:t>
            </a:r>
          </a:p>
          <a:p>
            <a:pPr algn="just"/>
            <a:endParaRPr lang="en-GB" sz="1200" b="1" u="sng" dirty="0">
              <a:solidFill>
                <a:schemeClr val="tx1"/>
              </a:solidFill>
            </a:endParaRPr>
          </a:p>
          <a:p>
            <a:pPr algn="just"/>
            <a:endParaRPr lang="en-GB" sz="1200" dirty="0" smtClean="0">
              <a:solidFill>
                <a:schemeClr val="tx1"/>
              </a:solidFill>
            </a:endParaRPr>
          </a:p>
          <a:p>
            <a:pPr algn="just"/>
            <a:endParaRPr lang="en-GB" sz="1200" dirty="0">
              <a:solidFill>
                <a:schemeClr val="tx1"/>
              </a:solidFill>
            </a:endParaRPr>
          </a:p>
          <a:p>
            <a:pPr algn="just"/>
            <a:endParaRPr lang="en-GB" sz="1200" dirty="0" smtClean="0">
              <a:solidFill>
                <a:schemeClr val="tx1"/>
              </a:solidFill>
            </a:endParaRPr>
          </a:p>
          <a:p>
            <a:pPr algn="just"/>
            <a:endParaRPr lang="en-GB" sz="1200" dirty="0">
              <a:solidFill>
                <a:schemeClr val="tx1"/>
              </a:solidFill>
            </a:endParaRPr>
          </a:p>
          <a:p>
            <a:pPr algn="just"/>
            <a:endParaRPr lang="en-GB" sz="1200" dirty="0" smtClean="0">
              <a:solidFill>
                <a:schemeClr val="tx1"/>
              </a:solidFill>
            </a:endParaRPr>
          </a:p>
          <a:p>
            <a:pPr algn="just"/>
            <a:endParaRPr lang="en-GB" sz="1200" dirty="0">
              <a:solidFill>
                <a:schemeClr val="tx1"/>
              </a:solidFill>
            </a:endParaRPr>
          </a:p>
          <a:p>
            <a:pPr algn="just"/>
            <a:endParaRPr lang="en-GB" sz="1200" dirty="0" smtClean="0">
              <a:solidFill>
                <a:schemeClr val="tx1"/>
              </a:solidFill>
            </a:endParaRPr>
          </a:p>
          <a:p>
            <a:pPr algn="just"/>
            <a:endParaRPr lang="en-GB" sz="1200" dirty="0">
              <a:solidFill>
                <a:schemeClr val="tx1"/>
              </a:solidFill>
            </a:endParaRPr>
          </a:p>
          <a:p>
            <a:pPr algn="just"/>
            <a:endParaRPr lang="en-GB" sz="1200" dirty="0" smtClean="0">
              <a:solidFill>
                <a:schemeClr val="tx1"/>
              </a:solidFill>
            </a:endParaRPr>
          </a:p>
          <a:p>
            <a:pPr algn="just"/>
            <a:endParaRPr lang="en-GB" sz="1200" dirty="0">
              <a:solidFill>
                <a:schemeClr val="tx1"/>
              </a:solidFill>
            </a:endParaRPr>
          </a:p>
          <a:p>
            <a:pPr algn="just"/>
            <a:endParaRPr lang="en-GB" sz="1200" dirty="0" smtClean="0">
              <a:solidFill>
                <a:schemeClr val="tx1"/>
              </a:solidFill>
            </a:endParaRPr>
          </a:p>
          <a:p>
            <a:pPr algn="just"/>
            <a:endParaRPr lang="en-GB" sz="1200" dirty="0" smtClean="0">
              <a:solidFill>
                <a:schemeClr val="tx1"/>
              </a:solidFill>
            </a:endParaRPr>
          </a:p>
          <a:p>
            <a:pPr algn="just"/>
            <a:endParaRPr lang="en-GB" sz="1200" dirty="0">
              <a:solidFill>
                <a:schemeClr val="tx1"/>
              </a:solidFill>
            </a:endParaRPr>
          </a:p>
          <a:p>
            <a:pPr algn="just"/>
            <a:endParaRPr lang="en-GB" sz="1200" dirty="0" smtClean="0">
              <a:solidFill>
                <a:schemeClr val="tx1"/>
              </a:solidFill>
            </a:endParaRPr>
          </a:p>
          <a:p>
            <a:pPr algn="just"/>
            <a:endParaRPr lang="en-GB" sz="1200" dirty="0">
              <a:solidFill>
                <a:schemeClr val="tx1"/>
              </a:solidFill>
            </a:endParaRPr>
          </a:p>
          <a:p>
            <a:pPr algn="just"/>
            <a:endParaRPr lang="en-GB" sz="1200" dirty="0" smtClean="0">
              <a:solidFill>
                <a:schemeClr val="tx1"/>
              </a:solidFill>
            </a:endParaRPr>
          </a:p>
          <a:p>
            <a:pPr algn="just"/>
            <a:endParaRPr lang="en-GB" sz="1100" dirty="0">
              <a:solidFill>
                <a:schemeClr val="tx1"/>
              </a:solidFill>
            </a:endParaRPr>
          </a:p>
          <a:p>
            <a:pPr algn="just"/>
            <a:endParaRPr lang="en-GB" sz="1100" dirty="0" smtClean="0">
              <a:solidFill>
                <a:schemeClr val="tx1"/>
              </a:solidFill>
            </a:endParaRPr>
          </a:p>
          <a:p>
            <a:pPr algn="just"/>
            <a:endParaRPr lang="en-GB" sz="1100" dirty="0">
              <a:solidFill>
                <a:schemeClr val="tx1"/>
              </a:solidFill>
            </a:endParaRPr>
          </a:p>
          <a:p>
            <a:pPr algn="just"/>
            <a:endParaRPr lang="en-GB" sz="1100" dirty="0" smtClean="0">
              <a:solidFill>
                <a:schemeClr val="tx1"/>
              </a:solidFill>
            </a:endParaRPr>
          </a:p>
          <a:p>
            <a:pPr algn="just"/>
            <a:endParaRPr lang="en-GB" sz="1100" dirty="0" smtClean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398568"/>
              </p:ext>
            </p:extLst>
          </p:nvPr>
        </p:nvGraphicFramePr>
        <p:xfrm>
          <a:off x="23957" y="1653534"/>
          <a:ext cx="4542333" cy="22321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052">
                  <a:extLst>
                    <a:ext uri="{9D8B030D-6E8A-4147-A177-3AD203B41FA5}">
                      <a16:colId xmlns:a16="http://schemas.microsoft.com/office/drawing/2014/main" val="3530290176"/>
                    </a:ext>
                  </a:extLst>
                </a:gridCol>
                <a:gridCol w="3525281">
                  <a:extLst>
                    <a:ext uri="{9D8B030D-6E8A-4147-A177-3AD203B41FA5}">
                      <a16:colId xmlns:a16="http://schemas.microsoft.com/office/drawing/2014/main" val="2317653454"/>
                    </a:ext>
                  </a:extLst>
                </a:gridCol>
              </a:tblGrid>
              <a:tr h="494785">
                <a:tc>
                  <a:txBody>
                    <a:bodyPr/>
                    <a:lstStyle/>
                    <a:p>
                      <a:pPr algn="just"/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Tectonic Hazard</a:t>
                      </a:r>
                      <a:endParaRPr lang="en-US" sz="12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These are hazards caused by land and tectonic processes, e.g. volcanoes, tsunamis and earthquakes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5901165"/>
                  </a:ext>
                </a:extLst>
              </a:tr>
              <a:tr h="439449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/>
                        <a:t>Earthquakes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b="0" dirty="0" smtClean="0">
                          <a:solidFill>
                            <a:schemeClr val="tx1"/>
                          </a:solidFill>
                        </a:rPr>
                        <a:t>A rupture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</a:rPr>
                        <a:t> on the Earth’s surface caused by shifts in tectonic plates. This is felt as successive shockwaves.</a:t>
                      </a:r>
                      <a:endParaRPr lang="en-GB" sz="12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771773"/>
                  </a:ext>
                </a:extLst>
              </a:tr>
              <a:tr h="61209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/>
                        <a:t>Atmospheric Hazard</a:t>
                      </a:r>
                    </a:p>
                    <a:p>
                      <a:pPr algn="just"/>
                      <a:endParaRPr lang="en-GB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b="0" dirty="0" smtClean="0"/>
                        <a:t>These are hazards caused by weather and climate such as drought, heatwaves, flooding and Hurricanes. </a:t>
                      </a:r>
                    </a:p>
                    <a:p>
                      <a:pPr algn="just"/>
                      <a:endParaRPr lang="en-GB" sz="1200" b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6324062"/>
                  </a:ext>
                </a:extLst>
              </a:tr>
              <a:tr h="612090">
                <a:tc>
                  <a:txBody>
                    <a:bodyPr/>
                    <a:lstStyle/>
                    <a:p>
                      <a:pPr algn="just"/>
                      <a:r>
                        <a:rPr lang="en-GB" sz="1200" b="1" dirty="0" smtClean="0"/>
                        <a:t>Flooding</a:t>
                      </a:r>
                      <a:endParaRPr lang="en-GB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b="0" dirty="0" smtClean="0"/>
                        <a:t>An excessive amount of water (usually rainfall) which bursts</a:t>
                      </a:r>
                      <a:r>
                        <a:rPr lang="en-GB" sz="1200" b="0" baseline="0" dirty="0" smtClean="0"/>
                        <a:t> river’s banks causing an overflow with the potential to damage human life and infrastructure.</a:t>
                      </a:r>
                      <a:r>
                        <a:rPr lang="en-GB" sz="1200" b="0" dirty="0" smtClean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3181975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6745509"/>
              </p:ext>
            </p:extLst>
          </p:nvPr>
        </p:nvGraphicFramePr>
        <p:xfrm>
          <a:off x="4552219" y="352697"/>
          <a:ext cx="5356200" cy="3426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9130">
                  <a:extLst>
                    <a:ext uri="{9D8B030D-6E8A-4147-A177-3AD203B41FA5}">
                      <a16:colId xmlns:a16="http://schemas.microsoft.com/office/drawing/2014/main" val="3530290176"/>
                    </a:ext>
                  </a:extLst>
                </a:gridCol>
                <a:gridCol w="4017070">
                  <a:extLst>
                    <a:ext uri="{9D8B030D-6E8A-4147-A177-3AD203B41FA5}">
                      <a16:colId xmlns:a16="http://schemas.microsoft.com/office/drawing/2014/main" val="2317653454"/>
                    </a:ext>
                  </a:extLst>
                </a:gridCol>
              </a:tblGrid>
              <a:tr h="890134">
                <a:tc>
                  <a:txBody>
                    <a:bodyPr/>
                    <a:lstStyle/>
                    <a:p>
                      <a:pPr algn="just"/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Causes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On a conservative plate boundary, involving the Caribbean &amp; North American plates.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The magnitude 7.0 earthquake was only 15 miles from the capital Port au Prince.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w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ith a very shallow focus of 13km deep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5901165"/>
                  </a:ext>
                </a:extLst>
              </a:tr>
              <a:tr h="1095359">
                <a:tc>
                  <a:txBody>
                    <a:bodyPr/>
                    <a:lstStyle/>
                    <a:p>
                      <a:pPr algn="just"/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Effects</a:t>
                      </a:r>
                      <a:endParaRPr lang="en-GB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*230,000 people died and 3 million affected. Many emotionally affected.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*250,000 homes collapsed or were damaged. Millions homeless.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*Rubble blocked roads and shut down ports. 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771773"/>
                  </a:ext>
                </a:extLst>
              </a:tr>
              <a:tr h="1440757">
                <a:tc>
                  <a:txBody>
                    <a:bodyPr/>
                    <a:lstStyle/>
                    <a:p>
                      <a:pPr algn="just"/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Responses</a:t>
                      </a:r>
                      <a:endParaRPr lang="en-GB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*Individuals tried to recover people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from destroyed buildings.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Many countries responded with appeals or rescue teams.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*Heavily relied on international aid, e.g. $330 million from the EU. 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*98% of rubble remained after 6 months.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9976048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6751773"/>
              </p:ext>
            </p:extLst>
          </p:nvPr>
        </p:nvGraphicFramePr>
        <p:xfrm>
          <a:off x="-6718" y="5094664"/>
          <a:ext cx="5976443" cy="18178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3802">
                  <a:extLst>
                    <a:ext uri="{9D8B030D-6E8A-4147-A177-3AD203B41FA5}">
                      <a16:colId xmlns:a16="http://schemas.microsoft.com/office/drawing/2014/main" val="3530290176"/>
                    </a:ext>
                  </a:extLst>
                </a:gridCol>
                <a:gridCol w="4652641">
                  <a:extLst>
                    <a:ext uri="{9D8B030D-6E8A-4147-A177-3AD203B41FA5}">
                      <a16:colId xmlns:a16="http://schemas.microsoft.com/office/drawing/2014/main" val="2317653454"/>
                    </a:ext>
                  </a:extLst>
                </a:gridCol>
              </a:tblGrid>
              <a:tr h="606571">
                <a:tc>
                  <a:txBody>
                    <a:bodyPr/>
                    <a:lstStyle/>
                    <a:p>
                      <a:pPr algn="just"/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Constructive Plate Boundaries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Here tectonic plates pull apart from each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other. The plates’ separation leaves a gap for magma to rise into, creating a shield volcano with a wide base. 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5901165"/>
                  </a:ext>
                </a:extLst>
              </a:tr>
              <a:tr h="606571">
                <a:tc>
                  <a:txBody>
                    <a:bodyPr/>
                    <a:lstStyle/>
                    <a:p>
                      <a:pPr algn="just"/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Destructive Plate Boundaries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Where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tectonic plates converge and meet, the oceanic plate subducts beneath the continental plate. Ash and lava form successive layers in a composite volcano.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771773"/>
                  </a:ext>
                </a:extLst>
              </a:tr>
              <a:tr h="537670">
                <a:tc>
                  <a:txBody>
                    <a:bodyPr/>
                    <a:lstStyle/>
                    <a:p>
                      <a:pPr algn="just"/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Conservative</a:t>
                      </a:r>
                      <a:r>
                        <a:rPr lang="en-US" sz="1200" b="1" baseline="0" dirty="0" smtClean="0">
                          <a:solidFill>
                            <a:schemeClr val="tx1"/>
                          </a:solidFill>
                        </a:rPr>
                        <a:t> Plate Boundaries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When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plates run parallel there is no volcano formation. Earthquakes happen however, due to the friction of the plates rubbing.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997604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0081293"/>
              </p:ext>
            </p:extLst>
          </p:nvPr>
        </p:nvGraphicFramePr>
        <p:xfrm>
          <a:off x="4989178" y="3693149"/>
          <a:ext cx="4935735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3079">
                  <a:extLst>
                    <a:ext uri="{9D8B030D-6E8A-4147-A177-3AD203B41FA5}">
                      <a16:colId xmlns:a16="http://schemas.microsoft.com/office/drawing/2014/main" val="454822214"/>
                    </a:ext>
                  </a:extLst>
                </a:gridCol>
                <a:gridCol w="3902656">
                  <a:extLst>
                    <a:ext uri="{9D8B030D-6E8A-4147-A177-3AD203B41FA5}">
                      <a16:colId xmlns:a16="http://schemas.microsoft.com/office/drawing/2014/main" val="1773040266"/>
                    </a:ext>
                  </a:extLst>
                </a:gridCol>
              </a:tblGrid>
              <a:tr h="636395">
                <a:tc>
                  <a:txBody>
                    <a:bodyPr/>
                    <a:lstStyle/>
                    <a:p>
                      <a:pPr algn="just"/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Distribution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Where things are: in this case the distribution of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ecosystems means that many unique habitats are found in the same latitude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6582899"/>
                  </a:ext>
                </a:extLst>
              </a:tr>
              <a:tr h="818221">
                <a:tc>
                  <a:txBody>
                    <a:bodyPr/>
                    <a:lstStyle/>
                    <a:p>
                      <a:pPr algn="just"/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Impact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When we look at case studies of disasters we often look at the impacts which means the effects or results of a disaster.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We often divide into social, economic and environmental impacts.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217619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549800" y="3419225"/>
            <a:ext cx="5358619" cy="2383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GENERAL TERMS TO BE USED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-6717" y="3885679"/>
            <a:ext cx="4995895" cy="116501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u="sng" dirty="0" smtClean="0"/>
          </a:p>
          <a:p>
            <a:pPr algn="ctr"/>
            <a:r>
              <a:rPr lang="en-GB" sz="1200" b="1" u="sng" dirty="0" smtClean="0"/>
              <a:t>2) </a:t>
            </a:r>
            <a:r>
              <a:rPr lang="en-GB" sz="1200" b="1" u="sng" dirty="0"/>
              <a:t>The Distribution of Tectonic </a:t>
            </a:r>
            <a:r>
              <a:rPr lang="en-GB" sz="1200" b="1" u="sng" dirty="0" smtClean="0"/>
              <a:t>Hazards </a:t>
            </a:r>
            <a:r>
              <a:rPr lang="en-GB" sz="1200" b="1" u="sng" dirty="0"/>
              <a:t>&amp; Features of Plate </a:t>
            </a:r>
            <a:r>
              <a:rPr lang="en-GB" sz="1200" b="1" u="sng" dirty="0" smtClean="0"/>
              <a:t>Boundaries</a:t>
            </a:r>
          </a:p>
          <a:p>
            <a:pPr algn="ctr"/>
            <a:endParaRPr lang="en-GB" sz="1200" b="1" u="sng" dirty="0" smtClean="0"/>
          </a:p>
          <a:p>
            <a:pPr algn="just"/>
            <a:r>
              <a:rPr lang="en-GB" sz="1200" dirty="0"/>
              <a:t>Volcanoes,  are distributed on plate margins usually in clusters.  Larger plates such as the pacific contain most volcanoes. Edges of the Americas and Asia have large numbers of volcanoes</a:t>
            </a:r>
            <a:r>
              <a:rPr lang="en-GB" sz="1200" dirty="0" smtClean="0"/>
              <a:t>.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862239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275</TotalTime>
  <Words>490</Words>
  <Application>Microsoft Office PowerPoint</Application>
  <PresentationFormat>A4 Paper (210x297 mm)</PresentationFormat>
  <Paragraphs>80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Benjamin Newbury</dc:creator>
  <cp:lastModifiedBy>Administrator</cp:lastModifiedBy>
  <cp:revision>109</cp:revision>
  <cp:lastPrinted>2017-10-05T15:52:19Z</cp:lastPrinted>
  <dcterms:created xsi:type="dcterms:W3CDTF">2016-08-23T18:34:33Z</dcterms:created>
  <dcterms:modified xsi:type="dcterms:W3CDTF">2020-07-11T22:19:58Z</dcterms:modified>
</cp:coreProperties>
</file>