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7" r:id="rId2"/>
    <p:sldId id="256" r:id="rId3"/>
  </p:sldIdLst>
  <p:sldSz cx="9906000" cy="6948488"/>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89">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87" autoAdjust="0"/>
    <p:restoredTop sz="94660"/>
  </p:normalViewPr>
  <p:slideViewPr>
    <p:cSldViewPr>
      <p:cViewPr varScale="1">
        <p:scale>
          <a:sx n="107" d="100"/>
          <a:sy n="107" d="100"/>
        </p:scale>
        <p:origin x="1662" y="120"/>
      </p:cViewPr>
      <p:guideLst>
        <p:guide orient="horz" pos="2189"/>
        <p:guide pos="312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F42B886-AA2B-4C35-A594-B08EEBF205F2}"/>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7BC30045-7DE0-437C-8308-D2E8AE2FA9B0}"/>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590DF0A1-4FE8-4481-B823-C8BB0EC99110}" type="datetimeFigureOut">
              <a:rPr lang="en-GB"/>
              <a:pPr>
                <a:defRPr/>
              </a:pPr>
              <a:t>23/04/2020</a:t>
            </a:fld>
            <a:endParaRPr lang="en-GB"/>
          </a:p>
        </p:txBody>
      </p:sp>
      <p:sp>
        <p:nvSpPr>
          <p:cNvPr id="4" name="Slide Image Placeholder 3">
            <a:extLst>
              <a:ext uri="{FF2B5EF4-FFF2-40B4-BE49-F238E27FC236}">
                <a16:creationId xmlns:a16="http://schemas.microsoft.com/office/drawing/2014/main" id="{0F5E742B-E5A7-414C-9450-E932FC05CF26}"/>
              </a:ext>
            </a:extLst>
          </p:cNvPr>
          <p:cNvSpPr>
            <a:spLocks noGrp="1" noRot="1" noChangeAspect="1"/>
          </p:cNvSpPr>
          <p:nvPr>
            <p:ph type="sldImg" idx="2"/>
          </p:nvPr>
        </p:nvSpPr>
        <p:spPr>
          <a:xfrm>
            <a:off x="984250" y="685800"/>
            <a:ext cx="48895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04D45AAE-D090-4E52-B24B-4ECB11A177D7}"/>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3F4FF2A-1269-4D01-928C-1A84367EE74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1015BB27-C2A6-42F0-8D4A-BC72568901E7}"/>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itchFamily="34" charset="0"/>
              </a:defRPr>
            </a:lvl1pPr>
          </a:lstStyle>
          <a:p>
            <a:fld id="{BAD19754-8938-49CA-92C9-73BE5BB0B0C0}"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4100" name="Slide Number Placeholder 3"/>
          <p:cNvSpPr>
            <a:spLocks noGrp="1"/>
          </p:cNvSpPr>
          <p:nvPr>
            <p:ph type="sldNum" sz="quarter" idx="5"/>
          </p:nvPr>
        </p:nvSpPr>
        <p:spPr bwMode="auto">
          <a:noFill/>
          <a:ln>
            <a:miter lim="800000"/>
            <a:headEnd/>
            <a:tailEnd/>
          </a:ln>
        </p:spPr>
        <p:txBody>
          <a:bodyPr/>
          <a:lstStyle/>
          <a:p>
            <a:fld id="{A8C77B58-2940-41F7-8C43-226FC9162E5B}" type="slidenum">
              <a:rPr lang="en-GB" altLang="en-US"/>
              <a:pPr/>
              <a:t>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4100" name="Slide Number Placeholder 3"/>
          <p:cNvSpPr>
            <a:spLocks noGrp="1"/>
          </p:cNvSpPr>
          <p:nvPr>
            <p:ph type="sldNum" sz="quarter" idx="5"/>
          </p:nvPr>
        </p:nvSpPr>
        <p:spPr bwMode="auto">
          <a:noFill/>
          <a:ln>
            <a:miter lim="800000"/>
            <a:headEnd/>
            <a:tailEnd/>
          </a:ln>
        </p:spPr>
        <p:txBody>
          <a:bodyPr/>
          <a:lstStyle/>
          <a:p>
            <a:fld id="{A8C77B58-2940-41F7-8C43-226FC9162E5B}" type="slidenum">
              <a:rPr lang="en-GB" altLang="en-US"/>
              <a:pPr/>
              <a:t>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DE22AE59-37F1-4E67-8831-0DCF8FF590F6}" type="datetimeFigureOut">
              <a:rPr lang="en-GB"/>
              <a:pPr>
                <a:defRPr/>
              </a:pPr>
              <a:t>23/04/2020</a:t>
            </a:fld>
            <a:endParaRPr lang="en-GB"/>
          </a:p>
        </p:txBody>
      </p:sp>
      <p:sp>
        <p:nvSpPr>
          <p:cNvPr id="5"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D3141030-D2AF-47D2-B035-0DC5BF04F8F0}" type="slidenum">
              <a:rPr lang="en-GB" altLang="en-US"/>
              <a:pPr/>
              <a:t>‹#›</a:t>
            </a:fld>
            <a:endParaRPr lang="en-GB"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4A2A6ED7-EE1E-4DC9-9E7B-03F05A421DB9}" type="datetimeFigureOut">
              <a:rPr lang="en-GB"/>
              <a:pPr>
                <a:defRPr/>
              </a:pPr>
              <a:t>23/04/2020</a:t>
            </a:fld>
            <a:endParaRPr lang="en-GB"/>
          </a:p>
        </p:txBody>
      </p:sp>
      <p:sp>
        <p:nvSpPr>
          <p:cNvPr id="5"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790B4756-7D6F-41FA-98CD-E62447F6A7D5}" type="slidenum">
              <a:rPr lang="en-GB" altLang="en-US"/>
              <a:pPr/>
              <a:t>‹#›</a:t>
            </a:fld>
            <a:endParaRPr lang="en-GB"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4"/>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D6FA7AE4-AEFD-4919-853A-78F35C3CBD25}" type="datetimeFigureOut">
              <a:rPr lang="en-GB"/>
              <a:pPr>
                <a:defRPr/>
              </a:pPr>
              <a:t>23/04/2020</a:t>
            </a:fld>
            <a:endParaRPr lang="en-GB"/>
          </a:p>
        </p:txBody>
      </p:sp>
      <p:sp>
        <p:nvSpPr>
          <p:cNvPr id="5"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9A069963-B5DB-4346-95C5-D7FA25CBB8DE}" type="slidenum">
              <a:rPr lang="en-GB" altLang="en-US"/>
              <a:pPr/>
              <a:t>‹#›</a:t>
            </a:fld>
            <a:endParaRPr lang="en-GB"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71476" y="2311401"/>
            <a:ext cx="3260725" cy="6537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797301" y="2311401"/>
            <a:ext cx="3260725" cy="6537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F29E6B08-E35A-45D1-BA71-91A7D4523C9B}" type="datetimeFigureOut">
              <a:rPr lang="en-GB"/>
              <a:pPr>
                <a:defRPr/>
              </a:pPr>
              <a:t>23/04/2020</a:t>
            </a:fld>
            <a:endParaRPr lang="en-GB"/>
          </a:p>
        </p:txBody>
      </p:sp>
      <p:sp>
        <p:nvSpPr>
          <p:cNvPr id="6"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5D45A062-ED66-4FF8-AA83-1FAC4A207C74}" type="slidenum">
              <a:rPr lang="en-GB" altLang="en-US"/>
              <a:pPr/>
              <a:t>‹#›</a:t>
            </a:fld>
            <a:endParaRPr lang="en-GB"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1"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1"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2" y="1535113"/>
            <a:ext cx="437858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2" y="2174875"/>
            <a:ext cx="437858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7393F1CC-EBB2-4688-9718-FE5467B07365}" type="datetimeFigureOut">
              <a:rPr lang="en-GB"/>
              <a:pPr>
                <a:defRPr/>
              </a:pPr>
              <a:t>23/04/2020</a:t>
            </a:fld>
            <a:endParaRPr lang="en-GB"/>
          </a:p>
        </p:txBody>
      </p:sp>
      <p:sp>
        <p:nvSpPr>
          <p:cNvPr id="8"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C5DC144B-862F-4F29-9427-C8291236830E}" type="slidenum">
              <a:rPr lang="en-GB" altLang="en-US"/>
              <a:pPr/>
              <a:t>‹#›</a:t>
            </a:fld>
            <a:endParaRPr lang="en-GB"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BE2406DA-298E-4084-9AF5-F5F894E49DDD}" type="datetimeFigureOut">
              <a:rPr lang="en-GB"/>
              <a:pPr>
                <a:defRPr/>
              </a:pPr>
              <a:t>23/04/2020</a:t>
            </a:fld>
            <a:endParaRPr lang="en-GB"/>
          </a:p>
        </p:txBody>
      </p:sp>
      <p:sp>
        <p:nvSpPr>
          <p:cNvPr id="4"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9A97CD90-22FB-454E-B930-FD9624CFEE22}" type="slidenum">
              <a:rPr lang="en-GB" altLang="en-US"/>
              <a:pPr/>
              <a:t>‹#›</a:t>
            </a:fld>
            <a:endParaRPr lang="en-GB"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AA81A307-3869-46B2-AC72-FB8276B33408}" type="datetimeFigureOut">
              <a:rPr lang="en-GB"/>
              <a:pPr>
                <a:defRPr/>
              </a:pPr>
              <a:t>23/04/2020</a:t>
            </a:fld>
            <a:endParaRPr lang="en-GB"/>
          </a:p>
        </p:txBody>
      </p:sp>
      <p:sp>
        <p:nvSpPr>
          <p:cNvPr id="3"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E632A79E-CFFD-4680-A788-2E4ACE3690F1}" type="slidenum">
              <a:rPr lang="en-GB" altLang="en-US"/>
              <a:pPr/>
              <a:t>‹#›</a:t>
            </a:fld>
            <a:endParaRPr lang="en-GB"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1"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3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1"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455D9B9B-3978-41BC-8B29-D8BD425F7196}" type="datetimeFigureOut">
              <a:rPr lang="en-GB"/>
              <a:pPr>
                <a:defRPr/>
              </a:pPr>
              <a:t>23/04/2020</a:t>
            </a:fld>
            <a:endParaRPr lang="en-GB"/>
          </a:p>
        </p:txBody>
      </p:sp>
      <p:sp>
        <p:nvSpPr>
          <p:cNvPr id="6"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0858C88D-2CD7-46DC-9512-5DD668865215}" type="slidenum">
              <a:rPr lang="en-GB" altLang="en-US"/>
              <a:pPr/>
              <a:t>‹#›</a:t>
            </a:fld>
            <a:endParaRPr lang="en-GB"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77EAC1A1-8F53-4A69-92ED-968E4CCF42ED}" type="datetimeFigureOut">
              <a:rPr lang="en-GB"/>
              <a:pPr>
                <a:defRPr/>
              </a:pPr>
              <a:t>23/04/2020</a:t>
            </a:fld>
            <a:endParaRPr lang="en-GB"/>
          </a:p>
        </p:txBody>
      </p:sp>
      <p:sp>
        <p:nvSpPr>
          <p:cNvPr id="6"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C3E83A41-F2C2-4D26-AB2A-CB8490175494}" type="slidenum">
              <a:rPr lang="en-GB" altLang="en-US"/>
              <a:pPr/>
              <a:t>‹#›</a:t>
            </a:fld>
            <a:endParaRPr lang="en-GB"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5B59091C-32FB-43CD-B728-E6791B629B50}" type="datetimeFigureOut">
              <a:rPr lang="en-GB"/>
              <a:pPr>
                <a:defRPr/>
              </a:pPr>
              <a:t>23/04/2020</a:t>
            </a:fld>
            <a:endParaRPr lang="en-GB"/>
          </a:p>
        </p:txBody>
      </p:sp>
      <p:sp>
        <p:nvSpPr>
          <p:cNvPr id="5"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F8BF93F5-5D1C-402F-8A4E-B44C3007A95A}" type="slidenum">
              <a:rPr lang="en-GB" altLang="en-US"/>
              <a:pPr/>
              <a:t>‹#›</a:t>
            </a:fld>
            <a:endParaRPr lang="en-GB"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386387" y="396875"/>
            <a:ext cx="1671638" cy="845185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71476" y="396875"/>
            <a:ext cx="4849813" cy="84518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F769A5-8296-4044-9A0C-77EA29F418A2}"/>
              </a:ext>
            </a:extLst>
          </p:cNvPr>
          <p:cNvSpPr>
            <a:spLocks noGrp="1"/>
          </p:cNvSpPr>
          <p:nvPr>
            <p:ph type="dt" sz="half" idx="10"/>
          </p:nvPr>
        </p:nvSpPr>
        <p:spPr/>
        <p:txBody>
          <a:bodyPr/>
          <a:lstStyle>
            <a:lvl1pPr>
              <a:defRPr/>
            </a:lvl1pPr>
          </a:lstStyle>
          <a:p>
            <a:pPr>
              <a:defRPr/>
            </a:pPr>
            <a:fld id="{E6B37A9F-4E34-4094-A0DF-61D1FB43F74D}" type="datetimeFigureOut">
              <a:rPr lang="en-GB"/>
              <a:pPr>
                <a:defRPr/>
              </a:pPr>
              <a:t>23/04/2020</a:t>
            </a:fld>
            <a:endParaRPr lang="en-GB"/>
          </a:p>
        </p:txBody>
      </p:sp>
      <p:sp>
        <p:nvSpPr>
          <p:cNvPr id="5" name="Footer Placeholder 4">
            <a:extLst>
              <a:ext uri="{FF2B5EF4-FFF2-40B4-BE49-F238E27FC236}">
                <a16:creationId xmlns:a16="http://schemas.microsoft.com/office/drawing/2014/main" id="{04944516-C25F-4700-AA29-68A74F579FF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C42189A-8F05-40FD-8135-8C419433FD28}"/>
              </a:ext>
            </a:extLst>
          </p:cNvPr>
          <p:cNvSpPr>
            <a:spLocks noGrp="1"/>
          </p:cNvSpPr>
          <p:nvPr>
            <p:ph type="sldNum" sz="quarter" idx="12"/>
          </p:nvPr>
        </p:nvSpPr>
        <p:spPr/>
        <p:txBody>
          <a:bodyPr/>
          <a:lstStyle>
            <a:lvl1pPr>
              <a:defRPr/>
            </a:lvl1pPr>
          </a:lstStyle>
          <a:p>
            <a:fld id="{CC964F1D-FAC3-4EEC-ABD5-3C5779B6E69B}" type="slidenum">
              <a:rPr lang="en-GB" altLang="en-US"/>
              <a:pPr/>
              <a:t>‹#›</a:t>
            </a:fld>
            <a:endParaRPr lang="en-GB"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5300" y="277813"/>
            <a:ext cx="8915400" cy="115887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95300" y="1620838"/>
            <a:ext cx="8915400" cy="458628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a:extLst>
              <a:ext uri="{FF2B5EF4-FFF2-40B4-BE49-F238E27FC236}">
                <a16:creationId xmlns:a16="http://schemas.microsoft.com/office/drawing/2014/main" id="{FEF769A5-8296-4044-9A0C-77EA29F418A2}"/>
              </a:ext>
            </a:extLst>
          </p:cNvPr>
          <p:cNvSpPr>
            <a:spLocks noGrp="1"/>
          </p:cNvSpPr>
          <p:nvPr>
            <p:ph type="dt" sz="half" idx="2"/>
          </p:nvPr>
        </p:nvSpPr>
        <p:spPr>
          <a:xfrm>
            <a:off x="495300" y="6440488"/>
            <a:ext cx="2311400" cy="36988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6197562E-26A7-4FDE-B8E4-39E10BB4848E}" type="datetimeFigureOut">
              <a:rPr lang="en-GB"/>
              <a:pPr>
                <a:defRPr/>
              </a:pPr>
              <a:t>23/04/2020</a:t>
            </a:fld>
            <a:endParaRPr lang="en-GB"/>
          </a:p>
        </p:txBody>
      </p:sp>
      <p:sp>
        <p:nvSpPr>
          <p:cNvPr id="5" name="Footer Placeholder 4">
            <a:extLst>
              <a:ext uri="{FF2B5EF4-FFF2-40B4-BE49-F238E27FC236}">
                <a16:creationId xmlns:a16="http://schemas.microsoft.com/office/drawing/2014/main" id="{04944516-C25F-4700-AA29-68A74F579FF7}"/>
              </a:ext>
            </a:extLst>
          </p:cNvPr>
          <p:cNvSpPr>
            <a:spLocks noGrp="1"/>
          </p:cNvSpPr>
          <p:nvPr>
            <p:ph type="ftr" sz="quarter" idx="3"/>
          </p:nvPr>
        </p:nvSpPr>
        <p:spPr>
          <a:xfrm>
            <a:off x="3384550" y="6440488"/>
            <a:ext cx="3136900" cy="36988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0C42189A-8F05-40FD-8135-8C419433FD28}"/>
              </a:ext>
            </a:extLst>
          </p:cNvPr>
          <p:cNvSpPr>
            <a:spLocks noGrp="1"/>
          </p:cNvSpPr>
          <p:nvPr>
            <p:ph type="sldNum" sz="quarter" idx="4"/>
          </p:nvPr>
        </p:nvSpPr>
        <p:spPr>
          <a:xfrm>
            <a:off x="7099300" y="6440488"/>
            <a:ext cx="2311400" cy="36988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53DE432-53A8-4C5B-8684-5A55E3332ABF}"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43"/>
          <p:cNvSpPr>
            <a:spLocks noChangeArrowheads="1"/>
          </p:cNvSpPr>
          <p:nvPr/>
        </p:nvSpPr>
        <p:spPr bwMode="auto">
          <a:xfrm>
            <a:off x="198410" y="591321"/>
            <a:ext cx="5506996" cy="1203068"/>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32" name="Text Box 44"/>
          <p:cNvSpPr txBox="1">
            <a:spLocks noChangeArrowheads="1"/>
          </p:cNvSpPr>
          <p:nvPr/>
        </p:nvSpPr>
        <p:spPr bwMode="auto">
          <a:xfrm>
            <a:off x="304806" y="642261"/>
            <a:ext cx="5184576" cy="253916"/>
          </a:xfrm>
          <a:prstGeom prst="rect">
            <a:avLst/>
          </a:prstGeom>
          <a:noFill/>
          <a:ln w="9525">
            <a:noFill/>
            <a:miter lim="800000"/>
            <a:headEnd/>
            <a:tailEnd/>
          </a:ln>
          <a:effectLst/>
        </p:spPr>
        <p:txBody>
          <a:bodyPr wrap="square">
            <a:spAutoFit/>
          </a:bodyPr>
          <a:lstStyle/>
          <a:p>
            <a:r>
              <a:rPr lang="en-GB" sz="1050" b="1" i="1" dirty="0" smtClean="0"/>
              <a:t>Gas properties: What is Volume, V, give units</a:t>
            </a:r>
            <a:r>
              <a:rPr lang="en-GB" sz="1050" b="1" i="1" dirty="0" smtClean="0"/>
              <a:t>?</a:t>
            </a:r>
            <a:endParaRPr lang="en-GB" sz="1050" b="1" i="1" dirty="0" smtClean="0"/>
          </a:p>
        </p:txBody>
      </p:sp>
      <p:sp>
        <p:nvSpPr>
          <p:cNvPr id="6" name="Rectangle 8"/>
          <p:cNvSpPr>
            <a:spLocks noChangeArrowheads="1"/>
          </p:cNvSpPr>
          <p:nvPr/>
        </p:nvSpPr>
        <p:spPr bwMode="auto">
          <a:xfrm>
            <a:off x="6825208" y="4266332"/>
            <a:ext cx="9906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6" name="AutoShape 43"/>
          <p:cNvSpPr>
            <a:spLocks noChangeArrowheads="1"/>
          </p:cNvSpPr>
          <p:nvPr/>
        </p:nvSpPr>
        <p:spPr bwMode="auto">
          <a:xfrm>
            <a:off x="5868449" y="2874050"/>
            <a:ext cx="3859669" cy="1478792"/>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50" name="AutoShape 43"/>
          <p:cNvSpPr>
            <a:spLocks noChangeArrowheads="1"/>
          </p:cNvSpPr>
          <p:nvPr/>
        </p:nvSpPr>
        <p:spPr bwMode="auto">
          <a:xfrm>
            <a:off x="5888375" y="4486933"/>
            <a:ext cx="3859669" cy="1487233"/>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51" name="Text Box 44"/>
          <p:cNvSpPr txBox="1">
            <a:spLocks noChangeArrowheads="1"/>
          </p:cNvSpPr>
          <p:nvPr/>
        </p:nvSpPr>
        <p:spPr bwMode="auto">
          <a:xfrm>
            <a:off x="5888375" y="4482356"/>
            <a:ext cx="3529862" cy="253916"/>
          </a:xfrm>
          <a:prstGeom prst="rect">
            <a:avLst/>
          </a:prstGeom>
          <a:noFill/>
          <a:ln w="9525">
            <a:noFill/>
            <a:miter lim="800000"/>
            <a:headEnd/>
            <a:tailEnd/>
          </a:ln>
          <a:effectLst/>
        </p:spPr>
        <p:txBody>
          <a:bodyPr wrap="square">
            <a:spAutoFit/>
          </a:bodyPr>
          <a:lstStyle/>
          <a:p>
            <a:r>
              <a:rPr lang="en-GB" sz="1050" b="1" i="1" dirty="0" smtClean="0"/>
              <a:t>What is SLH of vaporisation?</a:t>
            </a:r>
            <a:endParaRPr lang="en-GB" sz="700" b="1" i="1" dirty="0"/>
          </a:p>
        </p:txBody>
      </p:sp>
      <p:sp>
        <p:nvSpPr>
          <p:cNvPr id="29" name="Rounded Rectangle 21">
            <a:extLst>
              <a:ext uri="{FF2B5EF4-FFF2-40B4-BE49-F238E27FC236}">
                <a16:creationId xmlns:a16="http://schemas.microsoft.com/office/drawing/2014/main" id="{DB093BBD-EF08-416E-B669-D8E6848F88B9}"/>
              </a:ext>
            </a:extLst>
          </p:cNvPr>
          <p:cNvSpPr/>
          <p:nvPr/>
        </p:nvSpPr>
        <p:spPr>
          <a:xfrm>
            <a:off x="200025" y="161925"/>
            <a:ext cx="9432925" cy="320675"/>
          </a:xfrm>
          <a:prstGeom prst="roundRect">
            <a:avLst>
              <a:gd name="adj" fmla="val 453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Text Box 73"/>
          <p:cNvSpPr txBox="1">
            <a:spLocks noChangeArrowheads="1"/>
          </p:cNvSpPr>
          <p:nvPr/>
        </p:nvSpPr>
        <p:spPr bwMode="auto">
          <a:xfrm>
            <a:off x="238092" y="161925"/>
            <a:ext cx="9358378" cy="369332"/>
          </a:xfrm>
          <a:prstGeom prst="rect">
            <a:avLst/>
          </a:prstGeom>
          <a:noFill/>
          <a:ln w="9525">
            <a:noFill/>
            <a:miter lim="800000"/>
            <a:headEnd/>
            <a:tailEnd/>
          </a:ln>
          <a:effectLst/>
        </p:spPr>
        <p:txBody>
          <a:bodyPr wrap="square">
            <a:spAutoFit/>
          </a:bodyPr>
          <a:lstStyle/>
          <a:p>
            <a:pPr algn="ctr" eaLnBrk="1" hangingPunct="1">
              <a:spcBef>
                <a:spcPct val="50000"/>
              </a:spcBef>
            </a:pPr>
            <a:r>
              <a:rPr lang="en-GB" altLang="en-US" b="1" dirty="0" smtClean="0">
                <a:latin typeface="Comic Sans MS" pitchFamily="66" charset="0"/>
              </a:rPr>
              <a:t>The Gas Laws</a:t>
            </a:r>
            <a:endParaRPr lang="en-GB" altLang="en-US" b="1" dirty="0">
              <a:latin typeface="Comic Sans MS" pitchFamily="66" charset="0"/>
            </a:endParaRPr>
          </a:p>
        </p:txBody>
      </p:sp>
      <p:sp>
        <p:nvSpPr>
          <p:cNvPr id="41" name="Rectangle 9"/>
          <p:cNvSpPr>
            <a:spLocks noChangeArrowheads="1"/>
          </p:cNvSpPr>
          <p:nvPr/>
        </p:nvSpPr>
        <p:spPr bwMode="auto">
          <a:xfrm>
            <a:off x="0" y="0"/>
            <a:ext cx="9906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42" name="Rectangle 2"/>
          <p:cNvSpPr>
            <a:spLocks noChangeArrowheads="1"/>
          </p:cNvSpPr>
          <p:nvPr/>
        </p:nvSpPr>
        <p:spPr bwMode="auto">
          <a:xfrm>
            <a:off x="0" y="0"/>
            <a:ext cx="9906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43" name="AutoShape 43"/>
          <p:cNvSpPr>
            <a:spLocks noChangeArrowheads="1"/>
          </p:cNvSpPr>
          <p:nvPr/>
        </p:nvSpPr>
        <p:spPr bwMode="auto">
          <a:xfrm>
            <a:off x="200025" y="1874268"/>
            <a:ext cx="5506996" cy="1203068"/>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44" name="Text Box 44"/>
          <p:cNvSpPr txBox="1">
            <a:spLocks noChangeArrowheads="1"/>
          </p:cNvSpPr>
          <p:nvPr/>
        </p:nvSpPr>
        <p:spPr bwMode="auto">
          <a:xfrm>
            <a:off x="306421" y="1925208"/>
            <a:ext cx="5184576" cy="253916"/>
          </a:xfrm>
          <a:prstGeom prst="rect">
            <a:avLst/>
          </a:prstGeom>
          <a:noFill/>
          <a:ln w="9525">
            <a:noFill/>
            <a:miter lim="800000"/>
            <a:headEnd/>
            <a:tailEnd/>
          </a:ln>
          <a:effectLst/>
        </p:spPr>
        <p:txBody>
          <a:bodyPr wrap="square">
            <a:spAutoFit/>
          </a:bodyPr>
          <a:lstStyle/>
          <a:p>
            <a:r>
              <a:rPr lang="en-GB" sz="1050" b="1" i="1" dirty="0" smtClean="0"/>
              <a:t>Gas properties: What is Temperature, T, give units</a:t>
            </a:r>
            <a:r>
              <a:rPr lang="en-GB" sz="1050" b="1" i="1" dirty="0" smtClean="0"/>
              <a:t>?</a:t>
            </a:r>
            <a:endParaRPr lang="en-GB" sz="1050" b="1" i="1" dirty="0" smtClean="0"/>
          </a:p>
        </p:txBody>
      </p:sp>
      <p:sp>
        <p:nvSpPr>
          <p:cNvPr id="45" name="AutoShape 43"/>
          <p:cNvSpPr>
            <a:spLocks noChangeArrowheads="1"/>
          </p:cNvSpPr>
          <p:nvPr/>
        </p:nvSpPr>
        <p:spPr bwMode="auto">
          <a:xfrm>
            <a:off x="200472" y="3186212"/>
            <a:ext cx="5506996" cy="1203068"/>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48" name="Text Box 44"/>
          <p:cNvSpPr txBox="1">
            <a:spLocks noChangeArrowheads="1"/>
          </p:cNvSpPr>
          <p:nvPr/>
        </p:nvSpPr>
        <p:spPr bwMode="auto">
          <a:xfrm>
            <a:off x="306868" y="3237152"/>
            <a:ext cx="5184576" cy="253916"/>
          </a:xfrm>
          <a:prstGeom prst="rect">
            <a:avLst/>
          </a:prstGeom>
          <a:noFill/>
          <a:ln w="9525">
            <a:noFill/>
            <a:miter lim="800000"/>
            <a:headEnd/>
            <a:tailEnd/>
          </a:ln>
          <a:effectLst/>
        </p:spPr>
        <p:txBody>
          <a:bodyPr wrap="square">
            <a:spAutoFit/>
          </a:bodyPr>
          <a:lstStyle/>
          <a:p>
            <a:r>
              <a:rPr lang="en-GB" sz="1050" b="1" i="1" dirty="0" smtClean="0"/>
              <a:t>Gas properties: What is Pressure, p, give units</a:t>
            </a:r>
            <a:r>
              <a:rPr lang="en-GB" sz="1050" b="1" i="1" dirty="0" smtClean="0"/>
              <a:t>?</a:t>
            </a:r>
            <a:endParaRPr lang="en-GB" sz="1050" b="1" i="1" dirty="0" smtClean="0"/>
          </a:p>
        </p:txBody>
      </p:sp>
      <p:sp>
        <p:nvSpPr>
          <p:cNvPr id="49" name="AutoShape 43"/>
          <p:cNvSpPr>
            <a:spLocks noChangeArrowheads="1"/>
          </p:cNvSpPr>
          <p:nvPr/>
        </p:nvSpPr>
        <p:spPr bwMode="auto">
          <a:xfrm>
            <a:off x="200472" y="4554364"/>
            <a:ext cx="5506996" cy="478073"/>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52" name="Text Box 44"/>
          <p:cNvSpPr txBox="1">
            <a:spLocks noChangeArrowheads="1"/>
          </p:cNvSpPr>
          <p:nvPr/>
        </p:nvSpPr>
        <p:spPr bwMode="auto">
          <a:xfrm>
            <a:off x="265113" y="4563078"/>
            <a:ext cx="5184576" cy="253916"/>
          </a:xfrm>
          <a:prstGeom prst="rect">
            <a:avLst/>
          </a:prstGeom>
          <a:noFill/>
          <a:ln w="9525">
            <a:noFill/>
            <a:miter lim="800000"/>
            <a:headEnd/>
            <a:tailEnd/>
          </a:ln>
          <a:effectLst/>
        </p:spPr>
        <p:txBody>
          <a:bodyPr wrap="square">
            <a:spAutoFit/>
          </a:bodyPr>
          <a:lstStyle/>
          <a:p>
            <a:r>
              <a:rPr lang="en-GB" sz="1050" b="1" i="1" dirty="0" smtClean="0"/>
              <a:t>What is a Pascal in SI units</a:t>
            </a:r>
            <a:r>
              <a:rPr lang="en-GB" sz="1050" b="1" i="1" dirty="0" smtClean="0"/>
              <a:t>?</a:t>
            </a:r>
            <a:endParaRPr lang="en-GB" sz="1050" b="1" i="1" dirty="0" smtClean="0"/>
          </a:p>
        </p:txBody>
      </p:sp>
      <p:sp>
        <p:nvSpPr>
          <p:cNvPr id="53" name="AutoShape 43"/>
          <p:cNvSpPr>
            <a:spLocks noChangeArrowheads="1"/>
          </p:cNvSpPr>
          <p:nvPr/>
        </p:nvSpPr>
        <p:spPr bwMode="auto">
          <a:xfrm>
            <a:off x="5807693" y="601498"/>
            <a:ext cx="3888432" cy="2121100"/>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54" name="Text Box 44"/>
          <p:cNvSpPr txBox="1">
            <a:spLocks noChangeArrowheads="1"/>
          </p:cNvSpPr>
          <p:nvPr/>
        </p:nvSpPr>
        <p:spPr bwMode="auto">
          <a:xfrm>
            <a:off x="5921476" y="691273"/>
            <a:ext cx="2487907" cy="2031325"/>
          </a:xfrm>
          <a:prstGeom prst="rect">
            <a:avLst/>
          </a:prstGeom>
          <a:noFill/>
          <a:ln w="9525">
            <a:noFill/>
            <a:miter lim="800000"/>
            <a:headEnd/>
            <a:tailEnd/>
          </a:ln>
          <a:effectLst/>
        </p:spPr>
        <p:txBody>
          <a:bodyPr wrap="square">
            <a:spAutoFit/>
          </a:bodyPr>
          <a:lstStyle/>
          <a:p>
            <a:r>
              <a:rPr lang="en-GB" sz="1050" b="1" i="1" dirty="0" smtClean="0"/>
              <a:t>Gas Laws: </a:t>
            </a:r>
            <a:r>
              <a:rPr lang="en-GB" sz="1050" dirty="0" smtClean="0"/>
              <a:t>To </a:t>
            </a:r>
            <a:r>
              <a:rPr lang="en-GB" sz="1050" dirty="0"/>
              <a:t>help us understand them </a:t>
            </a:r>
            <a:r>
              <a:rPr lang="en-GB" sz="1050" dirty="0" smtClean="0"/>
              <a:t>we </a:t>
            </a:r>
            <a:r>
              <a:rPr lang="en-GB" sz="1050" dirty="0"/>
              <a:t>apply each one to a simple model. Image one ball in a box; the pressure is a measure of how many collisions between the ball and the box happen in a certain time, the volume is the area of the box and the temperature is the average speed of the ball. To simply things further let us assume it is only moving back and forth in the x direction</a:t>
            </a:r>
            <a:r>
              <a:rPr lang="en-GB" sz="1050" dirty="0" smtClean="0"/>
              <a:t>. As shown in the diagram </a:t>
            </a:r>
            <a:endParaRPr lang="en-GB" sz="1050" dirty="0"/>
          </a:p>
        </p:txBody>
      </p:sp>
      <p:pic>
        <p:nvPicPr>
          <p:cNvPr id="2" name="Picture 1"/>
          <p:cNvPicPr>
            <a:picLocks noChangeAspect="1"/>
          </p:cNvPicPr>
          <p:nvPr/>
        </p:nvPicPr>
        <p:blipFill>
          <a:blip r:embed="rId3"/>
          <a:stretch>
            <a:fillRect/>
          </a:stretch>
        </p:blipFill>
        <p:spPr>
          <a:xfrm>
            <a:off x="8301471" y="698695"/>
            <a:ext cx="1096208" cy="1269691"/>
          </a:xfrm>
          <a:prstGeom prst="rect">
            <a:avLst/>
          </a:prstGeom>
        </p:spPr>
      </p:pic>
      <p:sp>
        <p:nvSpPr>
          <p:cNvPr id="21" name="Text Box 44"/>
          <p:cNvSpPr txBox="1">
            <a:spLocks noChangeArrowheads="1"/>
          </p:cNvSpPr>
          <p:nvPr/>
        </p:nvSpPr>
        <p:spPr bwMode="auto">
          <a:xfrm>
            <a:off x="5888375" y="2868139"/>
            <a:ext cx="3529862" cy="253916"/>
          </a:xfrm>
          <a:prstGeom prst="rect">
            <a:avLst/>
          </a:prstGeom>
          <a:noFill/>
          <a:ln w="9525">
            <a:noFill/>
            <a:miter lim="800000"/>
            <a:headEnd/>
            <a:tailEnd/>
          </a:ln>
          <a:effectLst/>
        </p:spPr>
        <p:txBody>
          <a:bodyPr wrap="square">
            <a:spAutoFit/>
          </a:bodyPr>
          <a:lstStyle/>
          <a:p>
            <a:r>
              <a:rPr lang="en-GB" sz="1050" b="1" i="1" dirty="0" smtClean="0"/>
              <a:t>What is SLH of fusion?</a:t>
            </a:r>
            <a:endParaRPr lang="en-GB" sz="700" b="1" i="1" dirty="0"/>
          </a:p>
        </p:txBody>
      </p:sp>
      <p:pic>
        <p:nvPicPr>
          <p:cNvPr id="1026" name="Picture 2" descr="Latent heat - Physics, Pharmacology and Physiology for Anaesthetist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0512" y="5335409"/>
            <a:ext cx="3096344" cy="1277513"/>
          </a:xfrm>
          <a:prstGeom prst="rect">
            <a:avLst/>
          </a:prstGeom>
          <a:noFill/>
          <a:extLst>
            <a:ext uri="{909E8E84-426E-40DD-AFC4-6F175D3DCCD1}">
              <a14:hiddenFill xmlns:a14="http://schemas.microsoft.com/office/drawing/2010/main">
                <a:solidFill>
                  <a:srgbClr val="FFFFFF"/>
                </a:solidFill>
              </a14:hiddenFill>
            </a:ext>
          </a:extLst>
        </p:spPr>
      </p:pic>
      <p:sp>
        <p:nvSpPr>
          <p:cNvPr id="23" name="AutoShape 43"/>
          <p:cNvSpPr>
            <a:spLocks noChangeArrowheads="1"/>
          </p:cNvSpPr>
          <p:nvPr/>
        </p:nvSpPr>
        <p:spPr bwMode="auto">
          <a:xfrm>
            <a:off x="3800872" y="6112337"/>
            <a:ext cx="5947173" cy="746284"/>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24" name="Text Box 44"/>
          <p:cNvSpPr txBox="1">
            <a:spLocks noChangeArrowheads="1"/>
          </p:cNvSpPr>
          <p:nvPr/>
        </p:nvSpPr>
        <p:spPr bwMode="auto">
          <a:xfrm>
            <a:off x="3944888" y="6107759"/>
            <a:ext cx="5473349" cy="253916"/>
          </a:xfrm>
          <a:prstGeom prst="rect">
            <a:avLst/>
          </a:prstGeom>
          <a:noFill/>
          <a:ln w="9525">
            <a:noFill/>
            <a:miter lim="800000"/>
            <a:headEnd/>
            <a:tailEnd/>
          </a:ln>
          <a:effectLst/>
        </p:spPr>
        <p:txBody>
          <a:bodyPr wrap="square">
            <a:spAutoFit/>
          </a:bodyPr>
          <a:lstStyle/>
          <a:p>
            <a:r>
              <a:rPr lang="en-GB" sz="1050" b="1" i="1" dirty="0" smtClean="0"/>
              <a:t>Which one is greater, SLH Fusion or vaporisation and why?</a:t>
            </a:r>
            <a:endParaRPr lang="en-GB" sz="700" b="1" i="1"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21">
            <a:extLst>
              <a:ext uri="{FF2B5EF4-FFF2-40B4-BE49-F238E27FC236}">
                <a16:creationId xmlns:a16="http://schemas.microsoft.com/office/drawing/2014/main" id="{DB093BBD-EF08-416E-B669-D8E6848F88B9}"/>
              </a:ext>
            </a:extLst>
          </p:cNvPr>
          <p:cNvSpPr/>
          <p:nvPr/>
        </p:nvSpPr>
        <p:spPr>
          <a:xfrm>
            <a:off x="200025" y="161925"/>
            <a:ext cx="9432925" cy="320675"/>
          </a:xfrm>
          <a:prstGeom prst="roundRect">
            <a:avLst>
              <a:gd name="adj" fmla="val 453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90" name="Text Box 73"/>
          <p:cNvSpPr txBox="1">
            <a:spLocks noChangeArrowheads="1"/>
          </p:cNvSpPr>
          <p:nvPr/>
        </p:nvSpPr>
        <p:spPr bwMode="auto">
          <a:xfrm>
            <a:off x="238092" y="161925"/>
            <a:ext cx="9358378" cy="369332"/>
          </a:xfrm>
          <a:prstGeom prst="rect">
            <a:avLst/>
          </a:prstGeom>
          <a:noFill/>
          <a:ln w="9525">
            <a:noFill/>
            <a:miter lim="800000"/>
            <a:headEnd/>
            <a:tailEnd/>
          </a:ln>
          <a:effectLst/>
        </p:spPr>
        <p:txBody>
          <a:bodyPr wrap="square">
            <a:spAutoFit/>
          </a:bodyPr>
          <a:lstStyle/>
          <a:p>
            <a:pPr algn="ctr" eaLnBrk="1" hangingPunct="1">
              <a:spcBef>
                <a:spcPct val="50000"/>
              </a:spcBef>
            </a:pPr>
            <a:r>
              <a:rPr lang="en-GB" altLang="en-US" b="1" dirty="0" smtClean="0">
                <a:latin typeface="Comic Sans MS" pitchFamily="66" charset="0"/>
              </a:rPr>
              <a:t>The Gas Laws</a:t>
            </a:r>
            <a:endParaRPr lang="en-GB" altLang="en-US" b="1" dirty="0">
              <a:latin typeface="Comic Sans MS" pitchFamily="66" charset="0"/>
            </a:endParaRPr>
          </a:p>
        </p:txBody>
      </p:sp>
      <p:sp>
        <p:nvSpPr>
          <p:cNvPr id="24585" name="Rectangle 9"/>
          <p:cNvSpPr>
            <a:spLocks noChangeArrowheads="1"/>
          </p:cNvSpPr>
          <p:nvPr/>
        </p:nvSpPr>
        <p:spPr bwMode="auto">
          <a:xfrm>
            <a:off x="0" y="0"/>
            <a:ext cx="9906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2050" name="Rectangle 2"/>
          <p:cNvSpPr>
            <a:spLocks noChangeArrowheads="1"/>
          </p:cNvSpPr>
          <p:nvPr/>
        </p:nvSpPr>
        <p:spPr bwMode="auto">
          <a:xfrm>
            <a:off x="0" y="0"/>
            <a:ext cx="9906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GB"/>
          </a:p>
        </p:txBody>
      </p:sp>
      <p:sp>
        <p:nvSpPr>
          <p:cNvPr id="37" name="Rectangle 36"/>
          <p:cNvSpPr/>
          <p:nvPr/>
        </p:nvSpPr>
        <p:spPr>
          <a:xfrm>
            <a:off x="5252002" y="669869"/>
            <a:ext cx="2877105" cy="253916"/>
          </a:xfrm>
          <a:prstGeom prst="rect">
            <a:avLst/>
          </a:prstGeom>
        </p:spPr>
        <p:txBody>
          <a:bodyPr wrap="square">
            <a:spAutoFit/>
          </a:bodyPr>
          <a:lstStyle/>
          <a:p>
            <a:r>
              <a:rPr lang="en-GB" sz="1050" b="1" i="1" dirty="0" smtClean="0">
                <a:latin typeface="Calibri" panose="020F0502020204030204" pitchFamily="34" charset="0"/>
                <a:ea typeface="Calibri" panose="020F0502020204030204" pitchFamily="34" charset="0"/>
                <a:cs typeface="Times New Roman" panose="02020603050405020304" pitchFamily="18" charset="0"/>
              </a:rPr>
              <a:t>State Boyle’s Law, give the equation.</a:t>
            </a:r>
            <a:endParaRPr lang="en-GB" sz="1050" b="1" i="1" dirty="0"/>
          </a:p>
        </p:txBody>
      </p:sp>
      <p:sp>
        <p:nvSpPr>
          <p:cNvPr id="40" name="AutoShape 43"/>
          <p:cNvSpPr>
            <a:spLocks noChangeArrowheads="1"/>
          </p:cNvSpPr>
          <p:nvPr/>
        </p:nvSpPr>
        <p:spPr bwMode="auto">
          <a:xfrm>
            <a:off x="5195667" y="619934"/>
            <a:ext cx="4437283" cy="5878646"/>
          </a:xfrm>
          <a:prstGeom prst="roundRect">
            <a:avLst>
              <a:gd name="adj" fmla="val 1450"/>
            </a:avLst>
          </a:prstGeom>
          <a:noFill/>
          <a:ln w="25400">
            <a:solidFill>
              <a:schemeClr val="tx1"/>
            </a:solidFill>
            <a:round/>
            <a:headEnd/>
            <a:tailEnd/>
          </a:ln>
          <a:effectLst/>
        </p:spPr>
        <p:txBody>
          <a:bodyPr wrap="none" anchor="ctr"/>
          <a:lstStyle/>
          <a:p>
            <a:pPr eaLnBrk="1" hangingPunct="1"/>
            <a:endParaRPr lang="en-GB" altLang="en-US"/>
          </a:p>
        </p:txBody>
      </p:sp>
      <p:sp>
        <p:nvSpPr>
          <p:cNvPr id="41" name="Rectangle 40"/>
          <p:cNvSpPr/>
          <p:nvPr/>
        </p:nvSpPr>
        <p:spPr>
          <a:xfrm>
            <a:off x="265899" y="2388513"/>
            <a:ext cx="4792524" cy="253916"/>
          </a:xfrm>
          <a:prstGeom prst="rect">
            <a:avLst/>
          </a:prstGeom>
        </p:spPr>
        <p:txBody>
          <a:bodyPr wrap="square">
            <a:spAutoFit/>
          </a:bodyPr>
          <a:lstStyle/>
          <a:p>
            <a:r>
              <a:rPr lang="en-GB" sz="1050" b="1" i="1" dirty="0" smtClean="0">
                <a:latin typeface="Calibri" panose="020F0502020204030204" pitchFamily="34" charset="0"/>
                <a:cs typeface="Times New Roman" panose="02020603050405020304" pitchFamily="18" charset="0"/>
              </a:rPr>
              <a:t>State the pressure law, give the equation.</a:t>
            </a:r>
            <a:endParaRPr lang="en-GB" sz="1050" b="1" i="1" dirty="0"/>
          </a:p>
        </p:txBody>
      </p:sp>
      <p:sp>
        <p:nvSpPr>
          <p:cNvPr id="42" name="AutoShape 43"/>
          <p:cNvSpPr>
            <a:spLocks noChangeArrowheads="1"/>
          </p:cNvSpPr>
          <p:nvPr/>
        </p:nvSpPr>
        <p:spPr bwMode="auto">
          <a:xfrm>
            <a:off x="256890" y="2385932"/>
            <a:ext cx="4860361" cy="2456463"/>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23" name="AutoShape 43"/>
          <p:cNvSpPr>
            <a:spLocks noChangeArrowheads="1"/>
          </p:cNvSpPr>
          <p:nvPr/>
        </p:nvSpPr>
        <p:spPr bwMode="auto">
          <a:xfrm>
            <a:off x="263987" y="619934"/>
            <a:ext cx="4853265" cy="1636352"/>
          </a:xfrm>
          <a:prstGeom prst="roundRect">
            <a:avLst>
              <a:gd name="adj" fmla="val 6097"/>
            </a:avLst>
          </a:prstGeom>
          <a:noFill/>
          <a:ln w="25400">
            <a:solidFill>
              <a:schemeClr val="tx1"/>
            </a:solidFill>
            <a:round/>
            <a:headEnd/>
            <a:tailEnd/>
          </a:ln>
          <a:effectLst/>
        </p:spPr>
        <p:txBody>
          <a:bodyPr wrap="none" anchor="ctr"/>
          <a:lstStyle/>
          <a:p>
            <a:pPr eaLnBrk="1" hangingPunct="1"/>
            <a:endParaRPr lang="en-GB" altLang="en-US"/>
          </a:p>
        </p:txBody>
      </p:sp>
      <p:sp>
        <p:nvSpPr>
          <p:cNvPr id="25" name="Text Box 44"/>
          <p:cNvSpPr txBox="1">
            <a:spLocks noChangeArrowheads="1"/>
          </p:cNvSpPr>
          <p:nvPr/>
        </p:nvSpPr>
        <p:spPr bwMode="auto">
          <a:xfrm>
            <a:off x="377771" y="709709"/>
            <a:ext cx="3326565" cy="1546577"/>
          </a:xfrm>
          <a:prstGeom prst="rect">
            <a:avLst/>
          </a:prstGeom>
          <a:noFill/>
          <a:ln w="9525">
            <a:noFill/>
            <a:miter lim="800000"/>
            <a:headEnd/>
            <a:tailEnd/>
          </a:ln>
          <a:effectLst/>
        </p:spPr>
        <p:txBody>
          <a:bodyPr wrap="square">
            <a:spAutoFit/>
          </a:bodyPr>
          <a:lstStyle/>
          <a:p>
            <a:r>
              <a:rPr lang="en-GB" sz="1050" b="1" i="1" dirty="0" smtClean="0"/>
              <a:t>Gas Laws: </a:t>
            </a:r>
            <a:r>
              <a:rPr lang="en-GB" sz="1050" dirty="0" smtClean="0"/>
              <a:t>To </a:t>
            </a:r>
            <a:r>
              <a:rPr lang="en-GB" sz="1050" dirty="0"/>
              <a:t>help us understand them </a:t>
            </a:r>
            <a:r>
              <a:rPr lang="en-GB" sz="1050" dirty="0" smtClean="0"/>
              <a:t>we </a:t>
            </a:r>
            <a:r>
              <a:rPr lang="en-GB" sz="1050" dirty="0"/>
              <a:t>apply each one to a simple model. Image one ball in a box; the pressure is a measure of how many collisions between the ball and the box happen in a certain time, the volume is the area of the box and the temperature is the average speed of the ball. To simply things further let us assume it is only moving back and forth in the x direction</a:t>
            </a:r>
            <a:r>
              <a:rPr lang="en-GB" sz="1050" dirty="0" smtClean="0"/>
              <a:t>. As shown in the diagram </a:t>
            </a:r>
            <a:endParaRPr lang="en-GB" sz="1050" dirty="0"/>
          </a:p>
        </p:txBody>
      </p:sp>
      <p:pic>
        <p:nvPicPr>
          <p:cNvPr id="26" name="Picture 25"/>
          <p:cNvPicPr>
            <a:picLocks noChangeAspect="1"/>
          </p:cNvPicPr>
          <p:nvPr/>
        </p:nvPicPr>
        <p:blipFill>
          <a:blip r:embed="rId3"/>
          <a:stretch>
            <a:fillRect/>
          </a:stretch>
        </p:blipFill>
        <p:spPr>
          <a:xfrm>
            <a:off x="3704336" y="674473"/>
            <a:ext cx="1254562" cy="1453106"/>
          </a:xfrm>
          <a:prstGeom prst="rect">
            <a:avLst/>
          </a:prstGeom>
        </p:spPr>
      </p:pic>
      <p:pic>
        <p:nvPicPr>
          <p:cNvPr id="4" name="Picture 3"/>
          <p:cNvPicPr>
            <a:picLocks noChangeAspect="1"/>
          </p:cNvPicPr>
          <p:nvPr/>
        </p:nvPicPr>
        <p:blipFill>
          <a:blip r:embed="rId4"/>
          <a:stretch>
            <a:fillRect/>
          </a:stretch>
        </p:blipFill>
        <p:spPr>
          <a:xfrm>
            <a:off x="8116423" y="4557307"/>
            <a:ext cx="1289604" cy="1784851"/>
          </a:xfrm>
          <a:prstGeom prst="rect">
            <a:avLst/>
          </a:prstGeom>
        </p:spPr>
      </p:pic>
      <p:sp>
        <p:nvSpPr>
          <p:cNvPr id="29" name="Rectangle 28"/>
          <p:cNvSpPr/>
          <p:nvPr/>
        </p:nvSpPr>
        <p:spPr>
          <a:xfrm>
            <a:off x="5231036" y="1818166"/>
            <a:ext cx="2877105" cy="253916"/>
          </a:xfrm>
          <a:prstGeom prst="rect">
            <a:avLst/>
          </a:prstGeom>
        </p:spPr>
        <p:txBody>
          <a:bodyPr wrap="square">
            <a:spAutoFit/>
          </a:bodyPr>
          <a:lstStyle/>
          <a:p>
            <a:r>
              <a:rPr lang="en-GB" sz="1050" b="1" i="1" dirty="0" smtClean="0">
                <a:latin typeface="Calibri" panose="020F0502020204030204" pitchFamily="34" charset="0"/>
                <a:ea typeface="Calibri" panose="020F0502020204030204" pitchFamily="34" charset="0"/>
                <a:cs typeface="Times New Roman" panose="02020603050405020304" pitchFamily="18" charset="0"/>
              </a:rPr>
              <a:t>Explain it using the graph below.</a:t>
            </a:r>
            <a:endParaRPr lang="en-GB" sz="1050" b="1" i="1" dirty="0"/>
          </a:p>
        </p:txBody>
      </p:sp>
      <p:sp>
        <p:nvSpPr>
          <p:cNvPr id="30" name="Rectangle 29"/>
          <p:cNvSpPr/>
          <p:nvPr/>
        </p:nvSpPr>
        <p:spPr>
          <a:xfrm>
            <a:off x="5316304" y="3292336"/>
            <a:ext cx="2877105" cy="253916"/>
          </a:xfrm>
          <a:prstGeom prst="rect">
            <a:avLst/>
          </a:prstGeom>
        </p:spPr>
        <p:txBody>
          <a:bodyPr wrap="square">
            <a:spAutoFit/>
          </a:bodyPr>
          <a:lstStyle/>
          <a:p>
            <a:r>
              <a:rPr lang="en-GB" sz="1050" b="1" i="1" dirty="0" smtClean="0">
                <a:latin typeface="Calibri" panose="020F0502020204030204" pitchFamily="34" charset="0"/>
                <a:ea typeface="Calibri" panose="020F0502020204030204" pitchFamily="34" charset="0"/>
                <a:cs typeface="Times New Roman" panose="02020603050405020304" pitchFamily="18" charset="0"/>
              </a:rPr>
              <a:t>State Charles’ Law, give the equation.</a:t>
            </a:r>
            <a:endParaRPr lang="en-GB" sz="1050" b="1" i="1" dirty="0"/>
          </a:p>
        </p:txBody>
      </p:sp>
      <p:sp>
        <p:nvSpPr>
          <p:cNvPr id="32" name="Rectangle 31"/>
          <p:cNvSpPr/>
          <p:nvPr/>
        </p:nvSpPr>
        <p:spPr>
          <a:xfrm>
            <a:off x="5386105" y="4372846"/>
            <a:ext cx="2877105" cy="253916"/>
          </a:xfrm>
          <a:prstGeom prst="rect">
            <a:avLst/>
          </a:prstGeom>
        </p:spPr>
        <p:txBody>
          <a:bodyPr wrap="square">
            <a:spAutoFit/>
          </a:bodyPr>
          <a:lstStyle/>
          <a:p>
            <a:r>
              <a:rPr lang="en-GB" sz="1050" b="1" i="1" dirty="0" smtClean="0">
                <a:latin typeface="Calibri" panose="020F0502020204030204" pitchFamily="34" charset="0"/>
                <a:ea typeface="Calibri" panose="020F0502020204030204" pitchFamily="34" charset="0"/>
                <a:cs typeface="Times New Roman" panose="02020603050405020304" pitchFamily="18" charset="0"/>
              </a:rPr>
              <a:t>Explain it using the graph below.</a:t>
            </a:r>
            <a:endParaRPr lang="en-GB" sz="1050" b="1" i="1" dirty="0"/>
          </a:p>
        </p:txBody>
      </p:sp>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00206" y="2483835"/>
            <a:ext cx="899591" cy="99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Rectangle 35"/>
          <p:cNvSpPr/>
          <p:nvPr/>
        </p:nvSpPr>
        <p:spPr>
          <a:xfrm>
            <a:off x="288177" y="3305341"/>
            <a:ext cx="2877105" cy="253916"/>
          </a:xfrm>
          <a:prstGeom prst="rect">
            <a:avLst/>
          </a:prstGeom>
        </p:spPr>
        <p:txBody>
          <a:bodyPr wrap="square">
            <a:spAutoFit/>
          </a:bodyPr>
          <a:lstStyle/>
          <a:p>
            <a:r>
              <a:rPr lang="en-GB" sz="1050" b="1" i="1" dirty="0" smtClean="0">
                <a:latin typeface="Calibri" panose="020F0502020204030204" pitchFamily="34" charset="0"/>
                <a:ea typeface="Calibri" panose="020F0502020204030204" pitchFamily="34" charset="0"/>
                <a:cs typeface="Times New Roman" panose="02020603050405020304" pitchFamily="18" charset="0"/>
              </a:rPr>
              <a:t>Explain it using the graph on the right.</a:t>
            </a:r>
            <a:endParaRPr lang="en-GB" sz="1050" b="1" i="1" dirty="0"/>
          </a:p>
        </p:txBody>
      </p:sp>
      <p:pic>
        <p:nvPicPr>
          <p:cNvPr id="11" name="Picture 10"/>
          <p:cNvPicPr>
            <a:picLocks noChangeAspect="1"/>
          </p:cNvPicPr>
          <p:nvPr/>
        </p:nvPicPr>
        <p:blipFill>
          <a:blip r:embed="rId6"/>
          <a:stretch>
            <a:fillRect/>
          </a:stretch>
        </p:blipFill>
        <p:spPr>
          <a:xfrm>
            <a:off x="322762" y="4914404"/>
            <a:ext cx="4790780" cy="1446161"/>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1804</TotalTime>
  <Words>301</Words>
  <Application>Microsoft Office PowerPoint</Application>
  <PresentationFormat>Custom</PresentationFormat>
  <Paragraphs>19</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Comic Sans MS</vt:lpstr>
      <vt:lpstr>Times New Roman</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PK</dc:creator>
  <cp:lastModifiedBy>Administrator</cp:lastModifiedBy>
  <cp:revision>157</cp:revision>
  <dcterms:created xsi:type="dcterms:W3CDTF">2011-08-26T09:55:57Z</dcterms:created>
  <dcterms:modified xsi:type="dcterms:W3CDTF">2020-04-23T12:36:38Z</dcterms:modified>
</cp:coreProperties>
</file>