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2"/>
  </p:notesMasterIdLst>
  <p:sldIdLst>
    <p:sldId id="268" r:id="rId2"/>
    <p:sldId id="265" r:id="rId3"/>
    <p:sldId id="266" r:id="rId4"/>
    <p:sldId id="263" r:id="rId5"/>
    <p:sldId id="264" r:id="rId6"/>
    <p:sldId id="256" r:id="rId7"/>
    <p:sldId id="261" r:id="rId8"/>
    <p:sldId id="262" r:id="rId9"/>
    <p:sldId id="267" r:id="rId10"/>
    <p:sldId id="270" r:id="rId11"/>
  </p:sldIdLst>
  <p:sldSz cx="10691813" cy="7559675"/>
  <p:notesSz cx="7559675" cy="10691813"/>
  <p:embeddedFontLst>
    <p:embeddedFont>
      <p:font typeface="Happy Monkey" panose="020B0604020202020204" charset="0"/>
      <p:regular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BDE6F00-0C0C-4CFE-AF65-DAAB2AF888E3}">
  <a:tblStyle styleId="{EBDE6F00-0C0C-4CFE-AF65-DAAB2AF888E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31C06551-3B6E-4A43-B228-819AA9990DEA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8" d="100"/>
          <a:sy n="98" d="100"/>
        </p:scale>
        <p:origin x="1500" y="84"/>
      </p:cViewPr>
      <p:guideLst>
        <p:guide orient="horz" pos="2381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g565a3dc99c_0_2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4" name="Google Shape;344;g565a3dc99c_0_2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565a3dc99c_0_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565a3dc99c_0_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565a3dc99c_0_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" name="Google Shape;297;g565a3dc99c_0_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565a3dc99c_0_5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4" name="Google Shape;214;g565a3dc99c_0_5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565a3dc99c_0_5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565a3dc99c_0_5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565a3dc99c_0_4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565a3dc99c_0_4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565a3dc99c_0_4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565a3dc99c_0_4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g565a3dc99c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2" name="Google Shape;322;g565a3dc99c_0_1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565a3dc99c_0_3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98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6" name="Google Shape;406;g565a3dc99c_0_3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64478" y="1094388"/>
            <a:ext cx="9963000" cy="30168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64468" y="4165643"/>
            <a:ext cx="9963000" cy="11649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64468" y="3161354"/>
            <a:ext cx="9963000" cy="12372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/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4677000" cy="50214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5650483" y="1693927"/>
            <a:ext cx="4677000" cy="50214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64468" y="816630"/>
            <a:ext cx="3283500" cy="11106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64468" y="2042457"/>
            <a:ext cx="3283500" cy="46731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/>
          <a:lstStyle>
            <a:lvl1pPr marL="457200" lvl="0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573245" y="661638"/>
            <a:ext cx="7445700" cy="60126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346000" y="-184"/>
            <a:ext cx="5346000" cy="756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16050" tIns="116050" rIns="116050" bIns="1160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10447" y="1812541"/>
            <a:ext cx="4730100" cy="21786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10447" y="4120005"/>
            <a:ext cx="4730100" cy="18153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5775715" y="1064257"/>
            <a:ext cx="4486500" cy="54312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/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64468" y="6218168"/>
            <a:ext cx="7014300" cy="8895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64468" y="1625801"/>
            <a:ext cx="9963000" cy="2886000"/>
          </a:xfrm>
          <a:prstGeom prst="rect">
            <a:avLst/>
          </a:prstGeom>
        </p:spPr>
        <p:txBody>
          <a:bodyPr spcFirstLastPara="1" wrap="square" lIns="116050" tIns="116050" rIns="116050" bIns="11605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64468" y="4633192"/>
            <a:ext cx="9963000" cy="1911900"/>
          </a:xfrm>
          <a:prstGeom prst="rect">
            <a:avLst/>
          </a:prstGeom>
        </p:spPr>
        <p:txBody>
          <a:bodyPr spcFirstLastPara="1" wrap="square" lIns="116050" tIns="116050" rIns="116050" bIns="116050" anchor="t" anchorCtr="0"/>
          <a:lstStyle>
            <a:lvl1pPr marL="457200" lvl="0" indent="-37465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ctr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ctr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ctr">
              <a:spcBef>
                <a:spcPts val="200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ctr">
              <a:spcBef>
                <a:spcPts val="200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ctr">
              <a:spcBef>
                <a:spcPts val="200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ctr">
              <a:spcBef>
                <a:spcPts val="2000"/>
              </a:spcBef>
              <a:spcAft>
                <a:spcPts val="200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/>
          <a:lstStyle>
            <a:lvl1pPr marL="457200" lvl="0" indent="-3746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marL="914400" lvl="1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marL="1371600" lvl="2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marL="1828800" lvl="3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marL="2286000" lvl="4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marL="2743200" lvl="5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marL="3200400" lvl="6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marL="3657600" lvl="7" indent="-34290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marL="4114800" lvl="8" indent="-342900">
              <a:lnSpc>
                <a:spcPct val="115000"/>
              </a:lnSpc>
              <a:spcBef>
                <a:spcPts val="2000"/>
              </a:spcBef>
              <a:spcAft>
                <a:spcPts val="200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hyperlink" Target="https://creativecommons.org/licenses/by-sa/3.0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hemistry.stackexchange.com/questions/11016/how-come-water-would-not-affect-the-results-of-a-titration" TargetMode="External"/><Relationship Id="rId5" Type="http://schemas.openxmlformats.org/officeDocument/2006/relationships/image" Target="../media/image4.gif"/><Relationship Id="rId4" Type="http://schemas.openxmlformats.org/officeDocument/2006/relationships/hyperlink" Target="https://en.wikiversity.org/wiki/High_School_Chemistry/Chemical_Quantities_%26_the_Mol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hyperlink" Target="https://eo.wikipedia.org/wiki/Dosiero:ChemicalEquilibrium.pn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en.wikipedia.org/wiki/Dynamic_equilibrium" TargetMode="Externa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physics.stackexchange.com/questions/361458/why-the-maxwell-boltzmann-distribution-curve-is-peaked-at-u-0" TargetMode="External"/><Relationship Id="rId3" Type="http://schemas.openxmlformats.org/officeDocument/2006/relationships/image" Target="../media/image8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hemwiki.ucdavis.edu/physical_chemistry/kinetics/rate_laws/gas_phase_kinetics/maxwell-boltzmann_distributions" TargetMode="External"/><Relationship Id="rId5" Type="http://schemas.openxmlformats.org/officeDocument/2006/relationships/image" Target="../media/image9.jpg"/><Relationship Id="rId10" Type="http://schemas.openxmlformats.org/officeDocument/2006/relationships/hyperlink" Target="https://courses.lumenlearning.com/boundless-chemistry/chapter/reaction-rates/" TargetMode="External"/><Relationship Id="rId4" Type="http://schemas.openxmlformats.org/officeDocument/2006/relationships/hyperlink" Target="https://chemistry.stackexchange.com/questions/17203/how-to-interpret-the-maxwell-boltzmann-distribution-to-find-the-activation-energ" TargetMode="External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chem.libretexts.org/Textbook_Maps/Introductory_Chemistry_Textbook_Maps/Map:_Introductory_Chemistry_(CK-12)/17:_Thermochemistry/17.07:_Calorimetry" TargetMode="External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hem.libretexts.org/Textbook_Maps/Introductory_Chemistry/Book%3A_Introductory_Chemistry_(CK-12)/18%3A_Kinetics/18.4%3A_Potential_Energy_Diagrams" TargetMode="External"/><Relationship Id="rId5" Type="http://schemas.openxmlformats.org/officeDocument/2006/relationships/image" Target="../media/image13.png"/><Relationship Id="rId4" Type="http://schemas.openxmlformats.org/officeDocument/2006/relationships/hyperlink" Target="https://nl.wikipedia.org/wiki/Wet_van_Hess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kabloomofsandysprings.blogspot.com/2008_03_01_archive.htm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25"/>
          <p:cNvSpPr/>
          <p:nvPr/>
        </p:nvSpPr>
        <p:spPr>
          <a:xfrm>
            <a:off x="0" y="0"/>
            <a:ext cx="2040600" cy="786000"/>
          </a:xfrm>
          <a:prstGeom prst="rect">
            <a:avLst/>
          </a:prstGeom>
          <a:solidFill>
            <a:srgbClr val="1C4587"/>
          </a:solidFill>
          <a:ln w="9525" cap="flat" cmpd="sng">
            <a:solidFill>
              <a:srgbClr val="C9DAF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Atomic Structure</a:t>
            </a:r>
            <a:endParaRPr sz="18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graphicFrame>
        <p:nvGraphicFramePr>
          <p:cNvPr id="347" name="Google Shape;347;p25"/>
          <p:cNvGraphicFramePr/>
          <p:nvPr/>
        </p:nvGraphicFramePr>
        <p:xfrm>
          <a:off x="4969400" y="1657700"/>
          <a:ext cx="2770300" cy="1422400"/>
        </p:xfrm>
        <a:graphic>
          <a:graphicData uri="http://schemas.openxmlformats.org/drawingml/2006/table">
            <a:tbl>
              <a:tblPr>
                <a:noFill/>
                <a:tableStyleId>{EBDE6F00-0C0C-4CFE-AF65-DAAB2AF888E3}</a:tableStyleId>
              </a:tblPr>
              <a:tblGrid>
                <a:gridCol w="692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2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92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2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/>
                        <a:t>Particle</a:t>
                      </a:r>
                      <a:endParaRPr sz="900" b="1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/>
                        <a:t>Where is it?</a:t>
                      </a:r>
                      <a:endParaRPr sz="900" b="1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/>
                        <a:t>Charge</a:t>
                      </a:r>
                      <a:endParaRPr sz="900" b="1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b="1"/>
                        <a:t>Mass</a:t>
                      </a:r>
                      <a:endParaRPr sz="900" b="1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Neutron</a:t>
                      </a:r>
                      <a:endParaRPr sz="90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Proton</a:t>
                      </a:r>
                      <a:endParaRPr sz="90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/>
                        <a:t>Electron</a:t>
                      </a:r>
                      <a:endParaRPr sz="90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348" name="Google Shape;348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547037" y="354327"/>
            <a:ext cx="1701238" cy="1414775"/>
          </a:xfrm>
          <a:prstGeom prst="rect">
            <a:avLst/>
          </a:prstGeom>
          <a:noFill/>
          <a:ln>
            <a:noFill/>
          </a:ln>
        </p:spPr>
      </p:pic>
      <p:sp>
        <p:nvSpPr>
          <p:cNvPr id="349" name="Google Shape;349;p25"/>
          <p:cNvSpPr/>
          <p:nvPr/>
        </p:nvSpPr>
        <p:spPr>
          <a:xfrm>
            <a:off x="8103300" y="0"/>
            <a:ext cx="2588700" cy="17691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Label each particle within the atom: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</p:txBody>
      </p:sp>
      <p:sp>
        <p:nvSpPr>
          <p:cNvPr id="350" name="Google Shape;350;p25"/>
          <p:cNvSpPr/>
          <p:nvPr/>
        </p:nvSpPr>
        <p:spPr>
          <a:xfrm>
            <a:off x="6583700" y="161763"/>
            <a:ext cx="1271400" cy="1228800"/>
          </a:xfrm>
          <a:prstGeom prst="wedgeRectCallout">
            <a:avLst>
              <a:gd name="adj1" fmla="val 70202"/>
              <a:gd name="adj2" fmla="val -12015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What happens if the number of protons changes?</a:t>
            </a:r>
            <a:endParaRPr sz="1100"/>
          </a:p>
        </p:txBody>
      </p:sp>
      <p:sp>
        <p:nvSpPr>
          <p:cNvPr id="351" name="Google Shape;351;p25"/>
          <p:cNvSpPr/>
          <p:nvPr/>
        </p:nvSpPr>
        <p:spPr>
          <a:xfrm>
            <a:off x="9345300" y="2001275"/>
            <a:ext cx="1271400" cy="1228800"/>
          </a:xfrm>
          <a:prstGeom prst="wedgeRectCallout">
            <a:avLst>
              <a:gd name="adj1" fmla="val -29778"/>
              <a:gd name="adj2" fmla="val -6764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What happens if the number of electrons changes?</a:t>
            </a:r>
            <a:endParaRPr sz="1100"/>
          </a:p>
        </p:txBody>
      </p:sp>
      <p:sp>
        <p:nvSpPr>
          <p:cNvPr id="352" name="Google Shape;352;p25"/>
          <p:cNvSpPr/>
          <p:nvPr/>
        </p:nvSpPr>
        <p:spPr>
          <a:xfrm>
            <a:off x="7855100" y="2001275"/>
            <a:ext cx="1271400" cy="1228800"/>
          </a:xfrm>
          <a:prstGeom prst="wedgeRectCallout">
            <a:avLst>
              <a:gd name="adj1" fmla="val 1776"/>
              <a:gd name="adj2" fmla="val -6915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What happens if the number of electrons changes?</a:t>
            </a:r>
            <a:endParaRPr sz="1100"/>
          </a:p>
        </p:txBody>
      </p:sp>
      <p:sp>
        <p:nvSpPr>
          <p:cNvPr id="353" name="Google Shape;353;p25"/>
          <p:cNvSpPr/>
          <p:nvPr/>
        </p:nvSpPr>
        <p:spPr>
          <a:xfrm flipH="1">
            <a:off x="2179150" y="37200"/>
            <a:ext cx="4175400" cy="1536900"/>
          </a:xfrm>
          <a:prstGeom prst="horizontalScroll">
            <a:avLst>
              <a:gd name="adj" fmla="val 12500"/>
            </a:avLst>
          </a:prstGeom>
          <a:solidFill>
            <a:srgbClr val="C9DAF8"/>
          </a:solidFill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chemeClr val="dk1"/>
                </a:solidFill>
              </a:rPr>
              <a:t>How many protons does uranium have?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chemeClr val="dk1"/>
                </a:solidFill>
              </a:rPr>
              <a:t>How many neutrons does chlorine-35 have?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chemeClr val="dk1"/>
                </a:solidFill>
              </a:rPr>
              <a:t>How many electrons does Na</a:t>
            </a:r>
            <a:r>
              <a:rPr lang="en-GB" sz="900" baseline="30000">
                <a:solidFill>
                  <a:schemeClr val="dk1"/>
                </a:solidFill>
              </a:rPr>
              <a:t>+</a:t>
            </a:r>
            <a:r>
              <a:rPr lang="en-GB" sz="900">
                <a:solidFill>
                  <a:schemeClr val="dk1"/>
                </a:solidFill>
              </a:rPr>
              <a:t> have?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sz="900"/>
          </a:p>
        </p:txBody>
      </p:sp>
      <p:pic>
        <p:nvPicPr>
          <p:cNvPr id="354" name="Google Shape;354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65947" y="2365225"/>
            <a:ext cx="1981478" cy="1414775"/>
          </a:xfrm>
          <a:prstGeom prst="rect">
            <a:avLst/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55" name="Google Shape;355;p25"/>
          <p:cNvSpPr/>
          <p:nvPr/>
        </p:nvSpPr>
        <p:spPr>
          <a:xfrm>
            <a:off x="3572713" y="1574100"/>
            <a:ext cx="1271400" cy="1228800"/>
          </a:xfrm>
          <a:prstGeom prst="wedgeRectCallout">
            <a:avLst>
              <a:gd name="adj1" fmla="val -57375"/>
              <a:gd name="adj2" fmla="val 28219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Why were alpha particles used?</a:t>
            </a:r>
            <a:endParaRPr sz="1100"/>
          </a:p>
        </p:txBody>
      </p:sp>
      <p:sp>
        <p:nvSpPr>
          <p:cNvPr id="356" name="Google Shape;356;p25"/>
          <p:cNvSpPr/>
          <p:nvPr/>
        </p:nvSpPr>
        <p:spPr>
          <a:xfrm>
            <a:off x="1465950" y="1483550"/>
            <a:ext cx="1897800" cy="666900"/>
          </a:xfrm>
          <a:prstGeom prst="wedgeRectCallout">
            <a:avLst>
              <a:gd name="adj1" fmla="val -32062"/>
              <a:gd name="adj2" fmla="val 7760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Who carried out the experiment?</a:t>
            </a:r>
            <a:endParaRPr sz="1100"/>
          </a:p>
        </p:txBody>
      </p:sp>
      <p:sp>
        <p:nvSpPr>
          <p:cNvPr id="357" name="Google Shape;357;p25"/>
          <p:cNvSpPr/>
          <p:nvPr/>
        </p:nvSpPr>
        <p:spPr>
          <a:xfrm>
            <a:off x="69250" y="902250"/>
            <a:ext cx="1271400" cy="2877600"/>
          </a:xfrm>
          <a:prstGeom prst="wedgeRectCallout">
            <a:avLst>
              <a:gd name="adj1" fmla="val 59004"/>
              <a:gd name="adj2" fmla="val 41705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Which three things were proved about the nucleus? How?</a:t>
            </a:r>
            <a:endParaRPr sz="1100"/>
          </a:p>
        </p:txBody>
      </p:sp>
      <p:sp>
        <p:nvSpPr>
          <p:cNvPr id="358" name="Google Shape;358;p25"/>
          <p:cNvSpPr/>
          <p:nvPr/>
        </p:nvSpPr>
        <p:spPr>
          <a:xfrm>
            <a:off x="69250" y="5111000"/>
            <a:ext cx="10547400" cy="22914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Briefly describe each scientists model of the atom: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</p:txBody>
      </p:sp>
      <p:sp>
        <p:nvSpPr>
          <p:cNvPr id="359" name="Google Shape;359;p25"/>
          <p:cNvSpPr/>
          <p:nvPr/>
        </p:nvSpPr>
        <p:spPr>
          <a:xfrm>
            <a:off x="3223894" y="6114500"/>
            <a:ext cx="422700" cy="284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1C4587"/>
          </a:solidFill>
          <a:ln w="9525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0" name="Google Shape;360;p25"/>
          <p:cNvSpPr/>
          <p:nvPr/>
        </p:nvSpPr>
        <p:spPr>
          <a:xfrm>
            <a:off x="5131606" y="6114500"/>
            <a:ext cx="422700" cy="284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1C4587"/>
          </a:solidFill>
          <a:ln w="9525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1" name="Google Shape;361;p25"/>
          <p:cNvSpPr/>
          <p:nvPr/>
        </p:nvSpPr>
        <p:spPr>
          <a:xfrm>
            <a:off x="7039338" y="6114500"/>
            <a:ext cx="422700" cy="284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1C4587"/>
          </a:solidFill>
          <a:ln w="9525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p25"/>
          <p:cNvSpPr/>
          <p:nvPr/>
        </p:nvSpPr>
        <p:spPr>
          <a:xfrm>
            <a:off x="8947030" y="6114500"/>
            <a:ext cx="422700" cy="284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1C4587"/>
          </a:solidFill>
          <a:ln w="9525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3" name="Google Shape;363;p25"/>
          <p:cNvSpPr/>
          <p:nvPr/>
        </p:nvSpPr>
        <p:spPr>
          <a:xfrm>
            <a:off x="1316182" y="6114500"/>
            <a:ext cx="422700" cy="284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1C4587"/>
          </a:solidFill>
          <a:ln w="9525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p25"/>
          <p:cNvSpPr txBox="1"/>
          <p:nvPr/>
        </p:nvSpPr>
        <p:spPr>
          <a:xfrm>
            <a:off x="334525" y="5596100"/>
            <a:ext cx="897900" cy="5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Democritus 400 BC</a:t>
            </a:r>
            <a:endParaRPr sz="1100"/>
          </a:p>
        </p:txBody>
      </p:sp>
      <p:sp>
        <p:nvSpPr>
          <p:cNvPr id="365" name="Google Shape;365;p25"/>
          <p:cNvSpPr txBox="1"/>
          <p:nvPr/>
        </p:nvSpPr>
        <p:spPr>
          <a:xfrm>
            <a:off x="2032438" y="5596100"/>
            <a:ext cx="897900" cy="5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Dalton 1803</a:t>
            </a:r>
            <a:endParaRPr sz="1100"/>
          </a:p>
        </p:txBody>
      </p:sp>
      <p:sp>
        <p:nvSpPr>
          <p:cNvPr id="366" name="Google Shape;366;p25"/>
          <p:cNvSpPr txBox="1"/>
          <p:nvPr/>
        </p:nvSpPr>
        <p:spPr>
          <a:xfrm>
            <a:off x="5860000" y="5596100"/>
            <a:ext cx="897900" cy="5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Rutherford</a:t>
            </a:r>
            <a:endParaRPr sz="11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1911</a:t>
            </a:r>
            <a:endParaRPr sz="1100"/>
          </a:p>
        </p:txBody>
      </p:sp>
      <p:sp>
        <p:nvSpPr>
          <p:cNvPr id="367" name="Google Shape;367;p25"/>
          <p:cNvSpPr txBox="1"/>
          <p:nvPr/>
        </p:nvSpPr>
        <p:spPr>
          <a:xfrm>
            <a:off x="7755588" y="5596100"/>
            <a:ext cx="897900" cy="5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Bohr</a:t>
            </a:r>
            <a:endParaRPr sz="11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1913</a:t>
            </a:r>
            <a:endParaRPr sz="1100"/>
          </a:p>
        </p:txBody>
      </p:sp>
      <p:sp>
        <p:nvSpPr>
          <p:cNvPr id="368" name="Google Shape;368;p25"/>
          <p:cNvSpPr txBox="1"/>
          <p:nvPr/>
        </p:nvSpPr>
        <p:spPr>
          <a:xfrm>
            <a:off x="9651200" y="5596100"/>
            <a:ext cx="897900" cy="5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Chadwick </a:t>
            </a:r>
            <a:endParaRPr sz="11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1932</a:t>
            </a:r>
            <a:endParaRPr sz="1100"/>
          </a:p>
        </p:txBody>
      </p:sp>
      <p:sp>
        <p:nvSpPr>
          <p:cNvPr id="369" name="Google Shape;369;p25"/>
          <p:cNvSpPr txBox="1"/>
          <p:nvPr/>
        </p:nvSpPr>
        <p:spPr>
          <a:xfrm>
            <a:off x="3946225" y="5596100"/>
            <a:ext cx="897900" cy="5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Thomson 1897</a:t>
            </a:r>
            <a:endParaRPr sz="1100"/>
          </a:p>
        </p:txBody>
      </p:sp>
      <p:sp>
        <p:nvSpPr>
          <p:cNvPr id="370" name="Google Shape;370;p25"/>
          <p:cNvSpPr/>
          <p:nvPr/>
        </p:nvSpPr>
        <p:spPr>
          <a:xfrm>
            <a:off x="207400" y="3690250"/>
            <a:ext cx="3522300" cy="1414800"/>
          </a:xfrm>
          <a:prstGeom prst="horizontalScroll">
            <a:avLst>
              <a:gd name="adj" fmla="val 12500"/>
            </a:avLst>
          </a:prstGeom>
          <a:solidFill>
            <a:srgbClr val="C9DAF8"/>
          </a:solidFill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chemeClr val="dk1"/>
                </a:solidFill>
              </a:rPr>
              <a:t>Describe how the gold foil experiment disproved the previous model of the atom.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sz="900"/>
          </a:p>
        </p:txBody>
      </p:sp>
      <p:sp>
        <p:nvSpPr>
          <p:cNvPr id="371" name="Google Shape;371;p25"/>
          <p:cNvSpPr/>
          <p:nvPr/>
        </p:nvSpPr>
        <p:spPr>
          <a:xfrm flipH="1">
            <a:off x="3946200" y="3072475"/>
            <a:ext cx="6509100" cy="1969200"/>
          </a:xfrm>
          <a:prstGeom prst="horizontalScroll">
            <a:avLst>
              <a:gd name="adj" fmla="val 12500"/>
            </a:avLst>
          </a:prstGeom>
          <a:solidFill>
            <a:srgbClr val="C9DAF8"/>
          </a:solidFill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chemeClr val="dk1"/>
                </a:solidFill>
              </a:rPr>
              <a:t>Describe the model now used for the atom (6).</a:t>
            </a:r>
            <a:endParaRPr sz="9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sz="9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2"/>
          <p:cNvSpPr/>
          <p:nvPr/>
        </p:nvSpPr>
        <p:spPr>
          <a:xfrm>
            <a:off x="0" y="0"/>
            <a:ext cx="2040600" cy="786000"/>
          </a:xfrm>
          <a:prstGeom prst="rect">
            <a:avLst/>
          </a:prstGeom>
          <a:solidFill>
            <a:srgbClr val="1C4587"/>
          </a:solidFill>
          <a:ln w="9525" cap="flat" cmpd="sng">
            <a:solidFill>
              <a:srgbClr val="C9DAF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Amount of Substance </a:t>
            </a:r>
            <a:endParaRPr sz="18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279" name="Google Shape;279;p22"/>
          <p:cNvSpPr/>
          <p:nvPr/>
        </p:nvSpPr>
        <p:spPr>
          <a:xfrm>
            <a:off x="2621288" y="1756188"/>
            <a:ext cx="2281500" cy="1129200"/>
          </a:xfrm>
          <a:prstGeom prst="wedgeRectCallout">
            <a:avLst>
              <a:gd name="adj1" fmla="val 66237"/>
              <a:gd name="adj2" fmla="val -756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does the following unit represent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/>
              <a:t>Mol dm</a:t>
            </a:r>
            <a:r>
              <a:rPr lang="en-GB" sz="1100" b="1" baseline="30000" dirty="0"/>
              <a:t>-3</a:t>
            </a:r>
            <a:endParaRPr sz="1100" b="1" baseline="30000" dirty="0"/>
          </a:p>
        </p:txBody>
      </p:sp>
      <p:sp>
        <p:nvSpPr>
          <p:cNvPr id="281" name="Google Shape;281;p22"/>
          <p:cNvSpPr/>
          <p:nvPr/>
        </p:nvSpPr>
        <p:spPr>
          <a:xfrm>
            <a:off x="2621288" y="3168638"/>
            <a:ext cx="2281500" cy="1129200"/>
          </a:xfrm>
          <a:prstGeom prst="wedgeRectCallout">
            <a:avLst>
              <a:gd name="adj1" fmla="val 66970"/>
              <a:gd name="adj2" fmla="val -41776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/>
              <a:t>What is the equation that links volume, concentration and moles?</a:t>
            </a:r>
            <a:endParaRPr sz="1000" dirty="0"/>
          </a:p>
        </p:txBody>
      </p:sp>
      <p:sp>
        <p:nvSpPr>
          <p:cNvPr id="282" name="Google Shape;282;p22"/>
          <p:cNvSpPr/>
          <p:nvPr/>
        </p:nvSpPr>
        <p:spPr>
          <a:xfrm>
            <a:off x="5538525" y="126438"/>
            <a:ext cx="2281500" cy="1129200"/>
          </a:xfrm>
          <a:prstGeom prst="wedgeRectCallout">
            <a:avLst>
              <a:gd name="adj1" fmla="val -7583"/>
              <a:gd name="adj2" fmla="val 913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283" name="Google Shape;283;p22"/>
          <p:cNvSpPr/>
          <p:nvPr/>
        </p:nvSpPr>
        <p:spPr>
          <a:xfrm>
            <a:off x="5538525" y="4660963"/>
            <a:ext cx="2281500" cy="1129200"/>
          </a:xfrm>
          <a:prstGeom prst="wedgeRectCallout">
            <a:avLst>
              <a:gd name="adj1" fmla="val -33974"/>
              <a:gd name="adj2" fmla="val -7913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 dirty="0"/>
              <a:t>What is the mass of just one ion of </a:t>
            </a:r>
            <a:r>
              <a:rPr lang="en-GB" sz="1100" b="1" baseline="30000" dirty="0"/>
              <a:t>79</a:t>
            </a:r>
            <a:r>
              <a:rPr lang="en-GB" sz="1100" b="1" dirty="0"/>
              <a:t>Br</a:t>
            </a:r>
            <a:r>
              <a:rPr lang="en-GB" sz="1100" b="1" baseline="30000" dirty="0"/>
              <a:t>+ </a:t>
            </a:r>
            <a:endParaRPr sz="1100" b="1" baseline="30000" dirty="0"/>
          </a:p>
        </p:txBody>
      </p:sp>
      <p:sp>
        <p:nvSpPr>
          <p:cNvPr id="284" name="Google Shape;284;p22"/>
          <p:cNvSpPr/>
          <p:nvPr/>
        </p:nvSpPr>
        <p:spPr>
          <a:xfrm>
            <a:off x="8251825" y="2650788"/>
            <a:ext cx="2281500" cy="1129200"/>
          </a:xfrm>
          <a:prstGeom prst="wedgeRectCallout">
            <a:avLst>
              <a:gd name="adj1" fmla="val -56864"/>
              <a:gd name="adj2" fmla="val 69646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State the formula of chromium(III) carbonate</a:t>
            </a:r>
            <a:endParaRPr sz="1100" dirty="0"/>
          </a:p>
        </p:txBody>
      </p:sp>
      <p:sp>
        <p:nvSpPr>
          <p:cNvPr id="285" name="Google Shape;285;p22"/>
          <p:cNvSpPr/>
          <p:nvPr/>
        </p:nvSpPr>
        <p:spPr>
          <a:xfrm>
            <a:off x="2874063" y="126438"/>
            <a:ext cx="2281500" cy="1129200"/>
          </a:xfrm>
          <a:prstGeom prst="wedgeRectCallout">
            <a:avLst>
              <a:gd name="adj1" fmla="val 66237"/>
              <a:gd name="adj2" fmla="val -756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286" name="Google Shape;286;p22"/>
          <p:cNvSpPr/>
          <p:nvPr/>
        </p:nvSpPr>
        <p:spPr>
          <a:xfrm>
            <a:off x="8054502" y="6022705"/>
            <a:ext cx="2478823" cy="1505400"/>
          </a:xfrm>
          <a:prstGeom prst="roundRect">
            <a:avLst>
              <a:gd name="adj" fmla="val 0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/>
              <a:t>List all the apparatus used in the procedure</a:t>
            </a:r>
            <a:endParaRPr sz="1000" dirty="0"/>
          </a:p>
        </p:txBody>
      </p:sp>
      <p:sp>
        <p:nvSpPr>
          <p:cNvPr id="287" name="Google Shape;287;p22"/>
          <p:cNvSpPr/>
          <p:nvPr/>
        </p:nvSpPr>
        <p:spPr>
          <a:xfrm>
            <a:off x="8236200" y="4529038"/>
            <a:ext cx="2281500" cy="1129200"/>
          </a:xfrm>
          <a:prstGeom prst="wedgeRectCallout">
            <a:avLst>
              <a:gd name="adj1" fmla="val -19524"/>
              <a:gd name="adj2" fmla="val 72634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288" name="Google Shape;288;p22"/>
          <p:cNvSpPr/>
          <p:nvPr/>
        </p:nvSpPr>
        <p:spPr>
          <a:xfrm>
            <a:off x="5538525" y="6153300"/>
            <a:ext cx="2281500" cy="1129200"/>
          </a:xfrm>
          <a:prstGeom prst="wedgeRectCallout">
            <a:avLst>
              <a:gd name="adj1" fmla="val -90751"/>
              <a:gd name="adj2" fmla="val 1237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is the name of this procedure</a:t>
            </a:r>
            <a:endParaRPr sz="1100" dirty="0"/>
          </a:p>
        </p:txBody>
      </p:sp>
      <p:sp>
        <p:nvSpPr>
          <p:cNvPr id="289" name="Google Shape;289;p22"/>
          <p:cNvSpPr/>
          <p:nvPr/>
        </p:nvSpPr>
        <p:spPr>
          <a:xfrm>
            <a:off x="8236200" y="1331004"/>
            <a:ext cx="2281500" cy="938700"/>
          </a:xfrm>
          <a:prstGeom prst="wedgeRectCallout">
            <a:avLst>
              <a:gd name="adj1" fmla="val -55446"/>
              <a:gd name="adj2" fmla="val 7650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290" name="Google Shape;290;p22"/>
          <p:cNvSpPr/>
          <p:nvPr/>
        </p:nvSpPr>
        <p:spPr>
          <a:xfrm>
            <a:off x="2621288" y="4660963"/>
            <a:ext cx="2281500" cy="1129200"/>
          </a:xfrm>
          <a:prstGeom prst="wedgeRectCallout">
            <a:avLst>
              <a:gd name="adj1" fmla="val 69698"/>
              <a:gd name="adj2" fmla="val -79761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Which equation links moles, mass and molar mass.</a:t>
            </a:r>
            <a:endParaRPr sz="1100" dirty="0"/>
          </a:p>
        </p:txBody>
      </p:sp>
      <p:sp>
        <p:nvSpPr>
          <p:cNvPr id="291" name="Google Shape;291;p22"/>
          <p:cNvSpPr/>
          <p:nvPr/>
        </p:nvSpPr>
        <p:spPr>
          <a:xfrm>
            <a:off x="8202975" y="-12"/>
            <a:ext cx="2281500" cy="1129200"/>
          </a:xfrm>
          <a:prstGeom prst="wedgeRectCallout">
            <a:avLst>
              <a:gd name="adj1" fmla="val -7804"/>
              <a:gd name="adj2" fmla="val 6787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 dirty="0"/>
          </a:p>
        </p:txBody>
      </p:sp>
      <p:sp>
        <p:nvSpPr>
          <p:cNvPr id="292" name="Google Shape;292;p22"/>
          <p:cNvSpPr/>
          <p:nvPr/>
        </p:nvSpPr>
        <p:spPr>
          <a:xfrm>
            <a:off x="89700" y="1756188"/>
            <a:ext cx="2281500" cy="1129200"/>
          </a:xfrm>
          <a:prstGeom prst="wedgeRectCallout">
            <a:avLst>
              <a:gd name="adj1" fmla="val 61165"/>
              <a:gd name="adj2" fmla="val 4181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How many cm</a:t>
            </a:r>
            <a:r>
              <a:rPr lang="en-GB" sz="1100" baseline="30000" dirty="0"/>
              <a:t>3 </a:t>
            </a:r>
            <a:r>
              <a:rPr lang="en-GB" sz="1100" dirty="0"/>
              <a:t>are there in 1 dm</a:t>
            </a:r>
            <a:r>
              <a:rPr lang="en-GB" sz="1100" baseline="30000" dirty="0"/>
              <a:t>3</a:t>
            </a:r>
            <a:endParaRPr sz="1100" baseline="30000" dirty="0"/>
          </a:p>
        </p:txBody>
      </p:sp>
      <p:sp>
        <p:nvSpPr>
          <p:cNvPr id="294" name="Google Shape;294;p22"/>
          <p:cNvSpPr/>
          <p:nvPr/>
        </p:nvSpPr>
        <p:spPr>
          <a:xfrm>
            <a:off x="89700" y="2980550"/>
            <a:ext cx="2281500" cy="43020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/>
              <a:t>State the Ideal Gas Equation.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/>
              <a:t>For each of the following give the  S.I units.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/>
              <a:t>Pressure:</a:t>
            </a: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/>
              <a:t>Volume:</a:t>
            </a: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/>
              <a:t>Temperature:</a:t>
            </a: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/>
              <a:t>Gas constant:</a:t>
            </a:r>
            <a:endParaRPr sz="10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pic>
        <p:nvPicPr>
          <p:cNvPr id="6" name="Picture 5" descr="A person posing for the camera&#10;&#10;Description automatically generated">
            <a:extLst>
              <a:ext uri="{FF2B5EF4-FFF2-40B4-BE49-F238E27FC236}">
                <a16:creationId xmlns:a16="http://schemas.microsoft.com/office/drawing/2014/main" id="{B20C73E5-AFFE-4EA4-A951-E30D8312A7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597247" y="1792813"/>
            <a:ext cx="1928869" cy="25050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1FF3FCB-96E9-4001-AEF7-157B0D04DD0D}"/>
              </a:ext>
            </a:extLst>
          </p:cNvPr>
          <p:cNvSpPr txBox="1"/>
          <p:nvPr/>
        </p:nvSpPr>
        <p:spPr>
          <a:xfrm>
            <a:off x="5597247" y="277175"/>
            <a:ext cx="222277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State Avogadro’s number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2DACF9D-2EA8-4E98-9165-3D625B81B61D}"/>
              </a:ext>
            </a:extLst>
          </p:cNvPr>
          <p:cNvSpPr txBox="1"/>
          <p:nvPr/>
        </p:nvSpPr>
        <p:spPr>
          <a:xfrm>
            <a:off x="2957209" y="277175"/>
            <a:ext cx="203308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How many grams of Carbon-12 contain Avogadro’s number of atoms?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725D39-1263-480F-AEC4-FCADD63FDFB6}"/>
              </a:ext>
            </a:extLst>
          </p:cNvPr>
          <p:cNvSpPr txBox="1"/>
          <p:nvPr/>
        </p:nvSpPr>
        <p:spPr>
          <a:xfrm>
            <a:off x="8251825" y="194553"/>
            <a:ext cx="21178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dirty="0"/>
              <a:t>State Avogadro’s law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CE9FD1-F67B-411F-BF65-4C8D202CF803}"/>
              </a:ext>
            </a:extLst>
          </p:cNvPr>
          <p:cNvSpPr txBox="1"/>
          <p:nvPr/>
        </p:nvSpPr>
        <p:spPr>
          <a:xfrm>
            <a:off x="8356060" y="1536970"/>
            <a:ext cx="20136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How many moles are there of copper sulphate in 5.00g?</a:t>
            </a: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50FD09A4-4464-4C87-808C-B609E7B2C7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3006937" y="5766656"/>
            <a:ext cx="1593584" cy="175294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1E5296-9DBF-4CEE-B785-81B1606E4BA9}"/>
              </a:ext>
            </a:extLst>
          </p:cNvPr>
          <p:cNvSpPr txBox="1"/>
          <p:nvPr/>
        </p:nvSpPr>
        <p:spPr>
          <a:xfrm>
            <a:off x="3006937" y="7765128"/>
            <a:ext cx="159358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6" tooltip="https://chemistry.stackexchange.com/questions/11016/how-come-water-would-not-affect-the-results-of-a-titration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7" tooltip="https://creativecommons.org/licenses/by-sa/3.0/"/>
              </a:rPr>
              <a:t>CC BY-SA</a:t>
            </a:r>
            <a:endParaRPr lang="en-GB" sz="9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5AAE424-85B7-4FD5-8DA3-E69D475D434D}"/>
              </a:ext>
            </a:extLst>
          </p:cNvPr>
          <p:cNvSpPr txBox="1"/>
          <p:nvPr/>
        </p:nvSpPr>
        <p:spPr>
          <a:xfrm>
            <a:off x="8356060" y="4660963"/>
            <a:ext cx="20136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What is the meaning of concordant?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23"/>
          <p:cNvSpPr/>
          <p:nvPr/>
        </p:nvSpPr>
        <p:spPr>
          <a:xfrm>
            <a:off x="0" y="0"/>
            <a:ext cx="2040600" cy="786000"/>
          </a:xfrm>
          <a:prstGeom prst="rect">
            <a:avLst/>
          </a:prstGeom>
          <a:solidFill>
            <a:srgbClr val="1C4587"/>
          </a:solidFill>
          <a:ln w="9525" cap="flat" cmpd="sng">
            <a:solidFill>
              <a:srgbClr val="C9DAF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Equilibria and Le </a:t>
            </a:r>
            <a:r>
              <a:rPr lang="en-GB" sz="1800" dirty="0" err="1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Chatelier’s</a:t>
            </a:r>
            <a:r>
              <a:rPr lang="en-GB" sz="18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 Principle</a:t>
            </a:r>
            <a:endParaRPr sz="18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300" name="Google Shape;300;p23"/>
          <p:cNvSpPr/>
          <p:nvPr/>
        </p:nvSpPr>
        <p:spPr>
          <a:xfrm>
            <a:off x="5257925" y="150521"/>
            <a:ext cx="2281500" cy="786000"/>
          </a:xfrm>
          <a:prstGeom prst="wedgeRectCallout">
            <a:avLst>
              <a:gd name="adj1" fmla="val 68497"/>
              <a:gd name="adj2" fmla="val 1171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are the factors changed in a reaction? </a:t>
            </a:r>
            <a:endParaRPr sz="1100" dirty="0"/>
          </a:p>
        </p:txBody>
      </p:sp>
      <p:sp>
        <p:nvSpPr>
          <p:cNvPr id="301" name="Google Shape;301;p23"/>
          <p:cNvSpPr/>
          <p:nvPr/>
        </p:nvSpPr>
        <p:spPr>
          <a:xfrm>
            <a:off x="7961425" y="70275"/>
            <a:ext cx="2588700" cy="16860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Le </a:t>
            </a:r>
            <a:r>
              <a:rPr lang="en-GB" sz="1100" dirty="0" err="1"/>
              <a:t>Chatelier’s</a:t>
            </a:r>
            <a:r>
              <a:rPr lang="en-GB" sz="1100" dirty="0"/>
              <a:t> principle </a:t>
            </a: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302" name="Google Shape;302;p23"/>
          <p:cNvSpPr/>
          <p:nvPr/>
        </p:nvSpPr>
        <p:spPr>
          <a:xfrm>
            <a:off x="5257925" y="1072296"/>
            <a:ext cx="2281500" cy="786000"/>
          </a:xfrm>
          <a:prstGeom prst="wedgeRectCallout">
            <a:avLst>
              <a:gd name="adj1" fmla="val 68497"/>
              <a:gd name="adj2" fmla="val 1171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Five two possible units for temperature</a:t>
            </a:r>
            <a:endParaRPr sz="1100" dirty="0"/>
          </a:p>
        </p:txBody>
      </p:sp>
      <p:sp>
        <p:nvSpPr>
          <p:cNvPr id="303" name="Google Shape;303;p23"/>
          <p:cNvSpPr/>
          <p:nvPr/>
        </p:nvSpPr>
        <p:spPr>
          <a:xfrm>
            <a:off x="8847875" y="1994075"/>
            <a:ext cx="1702200" cy="1501500"/>
          </a:xfrm>
          <a:prstGeom prst="wedgeRectCallout">
            <a:avLst>
              <a:gd name="adj1" fmla="val -10696"/>
              <a:gd name="adj2" fmla="val -64729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When does pressure of the gas </a:t>
            </a:r>
            <a:r>
              <a:rPr lang="en-GB" sz="1100" b="1" dirty="0"/>
              <a:t>not </a:t>
            </a:r>
            <a:r>
              <a:rPr lang="en-GB" sz="1100" dirty="0"/>
              <a:t>affect the position of equilibria? </a:t>
            </a:r>
            <a:endParaRPr sz="1100" dirty="0"/>
          </a:p>
        </p:txBody>
      </p:sp>
      <p:sp>
        <p:nvSpPr>
          <p:cNvPr id="304" name="Google Shape;304;p23"/>
          <p:cNvSpPr/>
          <p:nvPr/>
        </p:nvSpPr>
        <p:spPr>
          <a:xfrm>
            <a:off x="6976525" y="1994075"/>
            <a:ext cx="1702200" cy="1501500"/>
          </a:xfrm>
          <a:prstGeom prst="wedgeRectCallout">
            <a:avLst>
              <a:gd name="adj1" fmla="val 50112"/>
              <a:gd name="adj2" fmla="val -64729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If temperature is decreased how does a reaction in Equilibria respond? </a:t>
            </a:r>
            <a:endParaRPr sz="1100" dirty="0"/>
          </a:p>
        </p:txBody>
      </p:sp>
      <p:sp>
        <p:nvSpPr>
          <p:cNvPr id="305" name="Google Shape;305;p23"/>
          <p:cNvSpPr/>
          <p:nvPr/>
        </p:nvSpPr>
        <p:spPr>
          <a:xfrm>
            <a:off x="2678425" y="3733375"/>
            <a:ext cx="2588700" cy="36480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Look at the following reaction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306" name="Google Shape;306;p23"/>
          <p:cNvSpPr/>
          <p:nvPr/>
        </p:nvSpPr>
        <p:spPr>
          <a:xfrm>
            <a:off x="5473500" y="3733375"/>
            <a:ext cx="2588700" cy="36480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307" name="Google Shape;307;p23"/>
          <p:cNvSpPr/>
          <p:nvPr/>
        </p:nvSpPr>
        <p:spPr>
          <a:xfrm>
            <a:off x="8268575" y="3870896"/>
            <a:ext cx="2281500" cy="786000"/>
          </a:xfrm>
          <a:prstGeom prst="wedgeRectCallout">
            <a:avLst>
              <a:gd name="adj1" fmla="val -58233"/>
              <a:gd name="adj2" fmla="val 1549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A and B are in Equilibria, how can you tell? </a:t>
            </a:r>
            <a:endParaRPr sz="1100" dirty="0"/>
          </a:p>
        </p:txBody>
      </p:sp>
      <p:sp>
        <p:nvSpPr>
          <p:cNvPr id="308" name="Google Shape;308;p23"/>
          <p:cNvSpPr/>
          <p:nvPr/>
        </p:nvSpPr>
        <p:spPr>
          <a:xfrm>
            <a:off x="8268575" y="4993371"/>
            <a:ext cx="2281500" cy="786000"/>
          </a:xfrm>
          <a:prstGeom prst="wedgeRectCallout">
            <a:avLst>
              <a:gd name="adj1" fmla="val -58233"/>
              <a:gd name="adj2" fmla="val 1549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time is equilibria established? </a:t>
            </a:r>
            <a:endParaRPr sz="1100" dirty="0"/>
          </a:p>
        </p:txBody>
      </p:sp>
      <p:sp>
        <p:nvSpPr>
          <p:cNvPr id="309" name="Google Shape;309;p23"/>
          <p:cNvSpPr/>
          <p:nvPr/>
        </p:nvSpPr>
        <p:spPr>
          <a:xfrm>
            <a:off x="8268575" y="6115846"/>
            <a:ext cx="2281500" cy="786000"/>
          </a:xfrm>
          <a:prstGeom prst="wedgeRectCallout">
            <a:avLst>
              <a:gd name="adj1" fmla="val -58233"/>
              <a:gd name="adj2" fmla="val 1549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are the characteristics of a reaction at equilibria </a:t>
            </a:r>
            <a:endParaRPr sz="1100" dirty="0"/>
          </a:p>
        </p:txBody>
      </p:sp>
      <p:sp>
        <p:nvSpPr>
          <p:cNvPr id="310" name="Google Shape;310;p23"/>
          <p:cNvSpPr/>
          <p:nvPr/>
        </p:nvSpPr>
        <p:spPr>
          <a:xfrm>
            <a:off x="190550" y="3870896"/>
            <a:ext cx="2281500" cy="786000"/>
          </a:xfrm>
          <a:prstGeom prst="wedgeRectCallout">
            <a:avLst>
              <a:gd name="adj1" fmla="val 58944"/>
              <a:gd name="adj2" fmla="val 6530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is the name of this process?</a:t>
            </a:r>
            <a:endParaRPr sz="1100" dirty="0"/>
          </a:p>
        </p:txBody>
      </p:sp>
      <p:sp>
        <p:nvSpPr>
          <p:cNvPr id="311" name="Google Shape;311;p23"/>
          <p:cNvSpPr/>
          <p:nvPr/>
        </p:nvSpPr>
        <p:spPr>
          <a:xfrm>
            <a:off x="190550" y="4993371"/>
            <a:ext cx="2281500" cy="786000"/>
          </a:xfrm>
          <a:prstGeom prst="wedgeRectCallout">
            <a:avLst>
              <a:gd name="adj1" fmla="val 58944"/>
              <a:gd name="adj2" fmla="val 6530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State the best temperature for the reaction</a:t>
            </a:r>
            <a:endParaRPr sz="1100" dirty="0"/>
          </a:p>
        </p:txBody>
      </p:sp>
      <p:sp>
        <p:nvSpPr>
          <p:cNvPr id="312" name="Google Shape;312;p23"/>
          <p:cNvSpPr/>
          <p:nvPr/>
        </p:nvSpPr>
        <p:spPr>
          <a:xfrm>
            <a:off x="190550" y="6115846"/>
            <a:ext cx="2281500" cy="786000"/>
          </a:xfrm>
          <a:prstGeom prst="wedgeRectCallout">
            <a:avLst>
              <a:gd name="adj1" fmla="val 58944"/>
              <a:gd name="adj2" fmla="val 6530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Why does high pressure improve yield?</a:t>
            </a:r>
            <a:endParaRPr sz="1100" dirty="0"/>
          </a:p>
        </p:txBody>
      </p:sp>
      <p:sp>
        <p:nvSpPr>
          <p:cNvPr id="314" name="Google Shape;314;p23"/>
          <p:cNvSpPr/>
          <p:nvPr/>
        </p:nvSpPr>
        <p:spPr>
          <a:xfrm>
            <a:off x="190550" y="2869221"/>
            <a:ext cx="2281500" cy="786000"/>
          </a:xfrm>
          <a:prstGeom prst="wedgeRectCallout">
            <a:avLst>
              <a:gd name="adj1" fmla="val -12166"/>
              <a:gd name="adj2" fmla="val 7864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is the economic importance of this reaction? </a:t>
            </a:r>
            <a:endParaRPr sz="1100" dirty="0"/>
          </a:p>
        </p:txBody>
      </p:sp>
      <p:sp>
        <p:nvSpPr>
          <p:cNvPr id="315" name="Google Shape;315;p23"/>
          <p:cNvSpPr/>
          <p:nvPr/>
        </p:nvSpPr>
        <p:spPr>
          <a:xfrm>
            <a:off x="2559050" y="1756275"/>
            <a:ext cx="1955400" cy="786000"/>
          </a:xfrm>
          <a:prstGeom prst="wedgeRectCallout">
            <a:avLst>
              <a:gd name="adj1" fmla="val 62051"/>
              <a:gd name="adj2" fmla="val -745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does this sign mean? </a:t>
            </a:r>
            <a:endParaRPr sz="900" dirty="0"/>
          </a:p>
        </p:txBody>
      </p:sp>
      <p:sp>
        <p:nvSpPr>
          <p:cNvPr id="316" name="Google Shape;316;p23"/>
          <p:cNvSpPr/>
          <p:nvPr/>
        </p:nvSpPr>
        <p:spPr>
          <a:xfrm>
            <a:off x="2559025" y="2709575"/>
            <a:ext cx="1955400" cy="786000"/>
          </a:xfrm>
          <a:prstGeom prst="wedgeRectCallout">
            <a:avLst>
              <a:gd name="adj1" fmla="val 62908"/>
              <a:gd name="adj2" fmla="val -318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If the forward reaction is endothermic, the reverse must be …………..</a:t>
            </a:r>
            <a:endParaRPr sz="900" dirty="0"/>
          </a:p>
        </p:txBody>
      </p:sp>
      <p:sp>
        <p:nvSpPr>
          <p:cNvPr id="317" name="Google Shape;317;p23"/>
          <p:cNvSpPr/>
          <p:nvPr/>
        </p:nvSpPr>
        <p:spPr>
          <a:xfrm>
            <a:off x="190550" y="1756275"/>
            <a:ext cx="2281500" cy="786000"/>
          </a:xfrm>
          <a:prstGeom prst="wedgeRectCallout">
            <a:avLst>
              <a:gd name="adj1" fmla="val -6302"/>
              <a:gd name="adj2" fmla="val 90436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How many tonnes of ammonia are manufactured in the UK every year? </a:t>
            </a:r>
            <a:endParaRPr sz="1100" dirty="0"/>
          </a:p>
        </p:txBody>
      </p:sp>
      <p:sp>
        <p:nvSpPr>
          <p:cNvPr id="318" name="Google Shape;318;p23"/>
          <p:cNvSpPr/>
          <p:nvPr/>
        </p:nvSpPr>
        <p:spPr>
          <a:xfrm>
            <a:off x="2233750" y="143375"/>
            <a:ext cx="2885700" cy="1522500"/>
          </a:xfrm>
          <a:prstGeom prst="horizontalScroll">
            <a:avLst>
              <a:gd name="adj" fmla="val 12500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Write the Kc Expression for the Haber process</a:t>
            </a:r>
            <a:endParaRPr sz="900" dirty="0"/>
          </a:p>
        </p:txBody>
      </p:sp>
      <p:sp>
        <p:nvSpPr>
          <p:cNvPr id="319" name="Google Shape;319;p23"/>
          <p:cNvSpPr/>
          <p:nvPr/>
        </p:nvSpPr>
        <p:spPr>
          <a:xfrm>
            <a:off x="89775" y="786000"/>
            <a:ext cx="2040600" cy="953400"/>
          </a:xfrm>
          <a:prstGeom prst="horizontalScroll">
            <a:avLst>
              <a:gd name="adj" fmla="val 12500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are the units for Kc in the Haber process</a:t>
            </a:r>
            <a:endParaRPr sz="9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969F433-A505-47A2-8334-5F2F683EC6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H="1" flipV="1">
            <a:off x="2861334" y="5164110"/>
            <a:ext cx="2222881" cy="393265"/>
          </a:xfrm>
          <a:prstGeom prst="rect">
            <a:avLst/>
          </a:prstGeom>
          <a:solidFill>
            <a:schemeClr val="tx1"/>
          </a:solidFill>
          <a:ln w="28575">
            <a:solidFill>
              <a:schemeClr val="tx1"/>
            </a:solidFill>
          </a:ln>
        </p:spPr>
      </p:pic>
      <p:pic>
        <p:nvPicPr>
          <p:cNvPr id="4" name="Picture 3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96C1704C-8FF8-4E3B-A207-3D662A81F2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633475" y="4263896"/>
            <a:ext cx="2194150" cy="253352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7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8C8A20A2-A800-44AD-BF5C-5813589E412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884051" y="2096096"/>
            <a:ext cx="1498848" cy="1099156"/>
          </a:xfrm>
          <a:prstGeom prst="rect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0"/>
          <p:cNvSpPr/>
          <p:nvPr/>
        </p:nvSpPr>
        <p:spPr>
          <a:xfrm>
            <a:off x="0" y="0"/>
            <a:ext cx="2040600" cy="786000"/>
          </a:xfrm>
          <a:prstGeom prst="rect">
            <a:avLst/>
          </a:prstGeom>
          <a:solidFill>
            <a:srgbClr val="1C4587"/>
          </a:solidFill>
          <a:ln w="9525" cap="flat" cmpd="sng">
            <a:solidFill>
              <a:srgbClr val="C9DAF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AS Kinetics </a:t>
            </a:r>
            <a:endParaRPr sz="20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217" name="Google Shape;217;p20"/>
          <p:cNvSpPr/>
          <p:nvPr/>
        </p:nvSpPr>
        <p:spPr>
          <a:xfrm>
            <a:off x="152375" y="889850"/>
            <a:ext cx="2281500" cy="10935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is rate of reaction:</a:t>
            </a: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218" name="Google Shape;218;p20"/>
          <p:cNvSpPr/>
          <p:nvPr/>
        </p:nvSpPr>
        <p:spPr>
          <a:xfrm>
            <a:off x="2641050" y="0"/>
            <a:ext cx="1887000" cy="916500"/>
          </a:xfrm>
          <a:prstGeom prst="wedgeRectCallout">
            <a:avLst>
              <a:gd name="adj1" fmla="val -76506"/>
              <a:gd name="adj2" fmla="val 4595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Why is this affected by temperature?</a:t>
            </a:r>
            <a:endParaRPr sz="1100" dirty="0"/>
          </a:p>
        </p:txBody>
      </p:sp>
      <p:sp>
        <p:nvSpPr>
          <p:cNvPr id="219" name="Google Shape;219;p20"/>
          <p:cNvSpPr/>
          <p:nvPr/>
        </p:nvSpPr>
        <p:spPr>
          <a:xfrm>
            <a:off x="152375" y="2276575"/>
            <a:ext cx="1887000" cy="916500"/>
          </a:xfrm>
          <a:prstGeom prst="wedgeRectCallout">
            <a:avLst>
              <a:gd name="adj1" fmla="val -33074"/>
              <a:gd name="adj2" fmla="val -81999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is activation energy?</a:t>
            </a:r>
            <a:endParaRPr sz="1100" dirty="0"/>
          </a:p>
        </p:txBody>
      </p:sp>
      <p:sp>
        <p:nvSpPr>
          <p:cNvPr id="220" name="Google Shape;220;p20"/>
          <p:cNvSpPr/>
          <p:nvPr/>
        </p:nvSpPr>
        <p:spPr>
          <a:xfrm>
            <a:off x="2795325" y="1066850"/>
            <a:ext cx="1732800" cy="916500"/>
          </a:xfrm>
          <a:prstGeom prst="wedgeRectCallout">
            <a:avLst>
              <a:gd name="adj1" fmla="val -69428"/>
              <a:gd name="adj2" fmla="val -24828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is an example of a fast reaction? </a:t>
            </a:r>
            <a:endParaRPr sz="1100" dirty="0"/>
          </a:p>
        </p:txBody>
      </p:sp>
      <p:sp>
        <p:nvSpPr>
          <p:cNvPr id="222" name="Google Shape;222;p20"/>
          <p:cNvSpPr/>
          <p:nvPr/>
        </p:nvSpPr>
        <p:spPr>
          <a:xfrm>
            <a:off x="4735225" y="0"/>
            <a:ext cx="1887000" cy="916500"/>
          </a:xfrm>
          <a:prstGeom prst="wedgeRectCallout">
            <a:avLst>
              <a:gd name="adj1" fmla="val 61583"/>
              <a:gd name="adj2" fmla="val -879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is this called?</a:t>
            </a:r>
            <a:endParaRPr sz="1100" dirty="0"/>
          </a:p>
        </p:txBody>
      </p:sp>
      <p:sp>
        <p:nvSpPr>
          <p:cNvPr id="223" name="Google Shape;223;p20"/>
          <p:cNvSpPr/>
          <p:nvPr/>
        </p:nvSpPr>
        <p:spPr>
          <a:xfrm>
            <a:off x="4735263" y="1066850"/>
            <a:ext cx="1887000" cy="916500"/>
          </a:xfrm>
          <a:prstGeom prst="wedgeRectCallout">
            <a:avLst>
              <a:gd name="adj1" fmla="val 61583"/>
              <a:gd name="adj2" fmla="val -879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Why must it start at the origin? </a:t>
            </a:r>
            <a:endParaRPr sz="1100" dirty="0"/>
          </a:p>
        </p:txBody>
      </p:sp>
      <p:sp>
        <p:nvSpPr>
          <p:cNvPr id="224" name="Google Shape;224;p20"/>
          <p:cNvSpPr/>
          <p:nvPr/>
        </p:nvSpPr>
        <p:spPr>
          <a:xfrm>
            <a:off x="4735225" y="2133700"/>
            <a:ext cx="1887000" cy="916500"/>
          </a:xfrm>
          <a:prstGeom prst="wedgeRectCallout">
            <a:avLst>
              <a:gd name="adj1" fmla="val 60697"/>
              <a:gd name="adj2" fmla="val -59111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Where is the mean energy?</a:t>
            </a:r>
            <a:endParaRPr sz="1100" dirty="0"/>
          </a:p>
        </p:txBody>
      </p:sp>
      <p:sp>
        <p:nvSpPr>
          <p:cNvPr id="225" name="Google Shape;225;p20"/>
          <p:cNvSpPr/>
          <p:nvPr/>
        </p:nvSpPr>
        <p:spPr>
          <a:xfrm>
            <a:off x="9170125" y="0"/>
            <a:ext cx="1300200" cy="1331100"/>
          </a:xfrm>
          <a:prstGeom prst="wedgeRectCallout">
            <a:avLst>
              <a:gd name="adj1" fmla="val -64494"/>
              <a:gd name="adj2" fmla="val 32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does the area under the curve represent? </a:t>
            </a:r>
            <a:endParaRPr sz="1100" dirty="0"/>
          </a:p>
        </p:txBody>
      </p:sp>
      <p:sp>
        <p:nvSpPr>
          <p:cNvPr id="227" name="Google Shape;227;p20"/>
          <p:cNvSpPr/>
          <p:nvPr/>
        </p:nvSpPr>
        <p:spPr>
          <a:xfrm>
            <a:off x="9170075" y="1406825"/>
            <a:ext cx="1300200" cy="1331100"/>
          </a:xfrm>
          <a:prstGeom prst="wedgeRectCallout">
            <a:avLst>
              <a:gd name="adj1" fmla="val -63204"/>
              <a:gd name="adj2" fmla="val 3854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does this graph represent?</a:t>
            </a:r>
            <a:endParaRPr sz="1100" dirty="0"/>
          </a:p>
        </p:txBody>
      </p:sp>
      <p:sp>
        <p:nvSpPr>
          <p:cNvPr id="228" name="Google Shape;228;p20"/>
          <p:cNvSpPr/>
          <p:nvPr/>
        </p:nvSpPr>
        <p:spPr>
          <a:xfrm>
            <a:off x="9170125" y="2813650"/>
            <a:ext cx="1300200" cy="1331100"/>
          </a:xfrm>
          <a:prstGeom prst="wedgeRectCallout">
            <a:avLst>
              <a:gd name="adj1" fmla="val -63204"/>
              <a:gd name="adj2" fmla="val 3854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229" name="Google Shape;229;p20"/>
          <p:cNvSpPr/>
          <p:nvPr/>
        </p:nvSpPr>
        <p:spPr>
          <a:xfrm>
            <a:off x="9170075" y="4354275"/>
            <a:ext cx="1300200" cy="1331100"/>
          </a:xfrm>
          <a:prstGeom prst="wedgeRectCallout">
            <a:avLst>
              <a:gd name="adj1" fmla="val -64490"/>
              <a:gd name="adj2" fmla="val -1451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Why is the peak higher at T1?</a:t>
            </a:r>
            <a:endParaRPr sz="1100" dirty="0"/>
          </a:p>
        </p:txBody>
      </p:sp>
      <p:sp>
        <p:nvSpPr>
          <p:cNvPr id="231" name="Google Shape;231;p20"/>
          <p:cNvSpPr/>
          <p:nvPr/>
        </p:nvSpPr>
        <p:spPr>
          <a:xfrm>
            <a:off x="6963821" y="5827850"/>
            <a:ext cx="3372900" cy="1093500"/>
          </a:xfrm>
          <a:prstGeom prst="wedgeRectCallout">
            <a:avLst>
              <a:gd name="adj1" fmla="val -25867"/>
              <a:gd name="adj2" fmla="val -131965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233" name="Google Shape;233;p20"/>
          <p:cNvSpPr/>
          <p:nvPr/>
        </p:nvSpPr>
        <p:spPr>
          <a:xfrm>
            <a:off x="2210438" y="2141575"/>
            <a:ext cx="2317500" cy="916500"/>
          </a:xfrm>
          <a:prstGeom prst="wedgeRectCallout">
            <a:avLst>
              <a:gd name="adj1" fmla="val 63916"/>
              <a:gd name="adj2" fmla="val 81320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 dirty="0"/>
          </a:p>
        </p:txBody>
      </p:sp>
      <p:sp>
        <p:nvSpPr>
          <p:cNvPr id="234" name="Google Shape;234;p20"/>
          <p:cNvSpPr/>
          <p:nvPr/>
        </p:nvSpPr>
        <p:spPr>
          <a:xfrm>
            <a:off x="2718225" y="3321750"/>
            <a:ext cx="1887000" cy="916500"/>
          </a:xfrm>
          <a:prstGeom prst="wedgeRectCallout">
            <a:avLst>
              <a:gd name="adj1" fmla="val 62995"/>
              <a:gd name="adj2" fmla="val -3650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 dirty="0"/>
          </a:p>
        </p:txBody>
      </p:sp>
      <p:sp>
        <p:nvSpPr>
          <p:cNvPr id="235" name="Google Shape;235;p20"/>
          <p:cNvSpPr/>
          <p:nvPr/>
        </p:nvSpPr>
        <p:spPr>
          <a:xfrm>
            <a:off x="4870275" y="5015625"/>
            <a:ext cx="1887000" cy="916500"/>
          </a:xfrm>
          <a:prstGeom prst="wedgeRectCallout">
            <a:avLst>
              <a:gd name="adj1" fmla="val 1244"/>
              <a:gd name="adj2" fmla="val -6437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 dirty="0"/>
          </a:p>
        </p:txBody>
      </p:sp>
      <p:sp>
        <p:nvSpPr>
          <p:cNvPr id="237" name="Google Shape;237;p20"/>
          <p:cNvSpPr/>
          <p:nvPr/>
        </p:nvSpPr>
        <p:spPr>
          <a:xfrm>
            <a:off x="2274850" y="4283150"/>
            <a:ext cx="2317500" cy="786000"/>
          </a:xfrm>
          <a:prstGeom prst="wedgeRectCallout">
            <a:avLst>
              <a:gd name="adj1" fmla="val -60111"/>
              <a:gd name="adj2" fmla="val -48325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Label the axes </a:t>
            </a:r>
            <a:endParaRPr sz="900" dirty="0"/>
          </a:p>
        </p:txBody>
      </p:sp>
      <p:sp>
        <p:nvSpPr>
          <p:cNvPr id="238" name="Google Shape;238;p20"/>
          <p:cNvSpPr/>
          <p:nvPr/>
        </p:nvSpPr>
        <p:spPr>
          <a:xfrm>
            <a:off x="0" y="5199650"/>
            <a:ext cx="1170900" cy="1256400"/>
          </a:xfrm>
          <a:prstGeom prst="wedgeRectCallout">
            <a:avLst>
              <a:gd name="adj1" fmla="val -33758"/>
              <a:gd name="adj2" fmla="val -63151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Sketch the shape of a higher temp </a:t>
            </a:r>
            <a:endParaRPr sz="900" dirty="0"/>
          </a:p>
        </p:txBody>
      </p:sp>
      <p:sp>
        <p:nvSpPr>
          <p:cNvPr id="239" name="Google Shape;239;p20"/>
          <p:cNvSpPr/>
          <p:nvPr/>
        </p:nvSpPr>
        <p:spPr>
          <a:xfrm>
            <a:off x="1256350" y="5199650"/>
            <a:ext cx="1018500" cy="1256400"/>
          </a:xfrm>
          <a:prstGeom prst="wedgeRectCallout">
            <a:avLst>
              <a:gd name="adj1" fmla="val -33758"/>
              <a:gd name="adj2" fmla="val -63151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chemeClr val="dk1"/>
                </a:solidFill>
              </a:rPr>
              <a:t>Why is the graph shaped this way?</a:t>
            </a:r>
            <a:endParaRPr sz="900"/>
          </a:p>
        </p:txBody>
      </p:sp>
      <p:sp>
        <p:nvSpPr>
          <p:cNvPr id="241" name="Google Shape;241;p20"/>
          <p:cNvSpPr/>
          <p:nvPr/>
        </p:nvSpPr>
        <p:spPr>
          <a:xfrm>
            <a:off x="134363" y="6493300"/>
            <a:ext cx="2317500" cy="916500"/>
          </a:xfrm>
          <a:prstGeom prst="wedgeRectCallout">
            <a:avLst>
              <a:gd name="adj1" fmla="val 57511"/>
              <a:gd name="adj2" fmla="val -3033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 dirty="0"/>
          </a:p>
        </p:txBody>
      </p:sp>
      <p:sp>
        <p:nvSpPr>
          <p:cNvPr id="242" name="Google Shape;242;p20"/>
          <p:cNvSpPr/>
          <p:nvPr/>
        </p:nvSpPr>
        <p:spPr>
          <a:xfrm>
            <a:off x="4415325" y="6082475"/>
            <a:ext cx="2317500" cy="786000"/>
          </a:xfrm>
          <a:prstGeom prst="wedgeRectCallout">
            <a:avLst>
              <a:gd name="adj1" fmla="val -57206"/>
              <a:gd name="adj2" fmla="val -43906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List all factors </a:t>
            </a:r>
            <a:endParaRPr sz="900" dirty="0"/>
          </a:p>
        </p:txBody>
      </p:sp>
      <p:sp>
        <p:nvSpPr>
          <p:cNvPr id="243" name="Google Shape;243;p20"/>
          <p:cNvSpPr/>
          <p:nvPr/>
        </p:nvSpPr>
        <p:spPr>
          <a:xfrm>
            <a:off x="2626200" y="6994875"/>
            <a:ext cx="4106700" cy="496500"/>
          </a:xfrm>
          <a:prstGeom prst="wedgeRectCallout">
            <a:avLst>
              <a:gd name="adj1" fmla="val -23126"/>
              <a:gd name="adj2" fmla="val -70926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>
                <a:solidFill>
                  <a:schemeClr val="dk1"/>
                </a:solidFill>
              </a:rPr>
              <a:t>Why does increasing pressure increase rate of reaction for gaseous reactions?</a:t>
            </a:r>
            <a:endParaRPr sz="900" dirty="0"/>
          </a:p>
        </p:txBody>
      </p:sp>
      <p:pic>
        <p:nvPicPr>
          <p:cNvPr id="3" name="Picture 2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49E510EE-A917-485F-8349-01EC0F5656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924014" y="393000"/>
            <a:ext cx="2038933" cy="159431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D7ABD7BF-C17C-4A03-98FE-B7F20D352B8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1472" t="-3" r="-11472" b="12529"/>
          <a:stretch/>
        </p:blipFill>
        <p:spPr>
          <a:xfrm>
            <a:off x="6924014" y="2550399"/>
            <a:ext cx="2038933" cy="231271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FF2038-9972-49AE-A1C8-B2497E90F500}"/>
              </a:ext>
            </a:extLst>
          </p:cNvPr>
          <p:cNvSpPr txBox="1"/>
          <p:nvPr/>
        </p:nvSpPr>
        <p:spPr>
          <a:xfrm>
            <a:off x="9170075" y="2797785"/>
            <a:ext cx="142135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What does asymptotic mean?</a:t>
            </a:r>
          </a:p>
        </p:txBody>
      </p:sp>
      <p:pic>
        <p:nvPicPr>
          <p:cNvPr id="10" name="Picture 9" descr="A close up of a mans face&#10;&#10;Description automatically generated">
            <a:extLst>
              <a:ext uri="{FF2B5EF4-FFF2-40B4-BE49-F238E27FC236}">
                <a16:creationId xmlns:a16="http://schemas.microsoft.com/office/drawing/2014/main" id="{9C0CA53F-0A58-4B0C-80FA-66223265784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9988" y="3668611"/>
            <a:ext cx="1996925" cy="132602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D4C98F9-53D3-485B-A59B-DC7D8606213F}"/>
              </a:ext>
            </a:extLst>
          </p:cNvPr>
          <p:cNvSpPr txBox="1"/>
          <p:nvPr/>
        </p:nvSpPr>
        <p:spPr>
          <a:xfrm>
            <a:off x="2701674" y="5301000"/>
            <a:ext cx="1347200" cy="13849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Factors that affect rate of reaction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730CF8-AF7E-4B41-9C71-794F305750F7}"/>
              </a:ext>
            </a:extLst>
          </p:cNvPr>
          <p:cNvSpPr txBox="1"/>
          <p:nvPr/>
        </p:nvSpPr>
        <p:spPr>
          <a:xfrm>
            <a:off x="221488" y="6685996"/>
            <a:ext cx="20533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Create a pneumonic to remember the factors</a:t>
            </a:r>
          </a:p>
        </p:txBody>
      </p:sp>
      <p:pic>
        <p:nvPicPr>
          <p:cNvPr id="15" name="Picture 14" descr="A picture containing bottle&#10;&#10;Description automatically generated">
            <a:extLst>
              <a:ext uri="{FF2B5EF4-FFF2-40B4-BE49-F238E27FC236}">
                <a16:creationId xmlns:a16="http://schemas.microsoft.com/office/drawing/2014/main" id="{0498D940-D869-4591-B804-06FF4BD9465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4966244" y="3321750"/>
            <a:ext cx="1791031" cy="145039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1169FC6-281A-42FB-A438-C054073F1D0F}"/>
              </a:ext>
            </a:extLst>
          </p:cNvPr>
          <p:cNvSpPr txBox="1"/>
          <p:nvPr/>
        </p:nvSpPr>
        <p:spPr>
          <a:xfrm>
            <a:off x="2274850" y="2276575"/>
            <a:ext cx="215858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What is this method called?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E3510AD-92A6-4BE4-8313-A6FA8124DC57}"/>
              </a:ext>
            </a:extLst>
          </p:cNvPr>
          <p:cNvSpPr txBox="1"/>
          <p:nvPr/>
        </p:nvSpPr>
        <p:spPr>
          <a:xfrm>
            <a:off x="2813436" y="3360454"/>
            <a:ext cx="1620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Give an equation for a reaction that could be investigated this way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FB07F1C-11CB-4F74-835C-97D63239E75B}"/>
              </a:ext>
            </a:extLst>
          </p:cNvPr>
          <p:cNvSpPr txBox="1"/>
          <p:nvPr/>
        </p:nvSpPr>
        <p:spPr>
          <a:xfrm>
            <a:off x="4894139" y="5069150"/>
            <a:ext cx="17280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What is an alternative to the gas syringe?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74021C0-41E9-4E38-A5C1-985580AA841F}"/>
              </a:ext>
            </a:extLst>
          </p:cNvPr>
          <p:cNvSpPr txBox="1"/>
          <p:nvPr/>
        </p:nvSpPr>
        <p:spPr>
          <a:xfrm>
            <a:off x="7010750" y="5894901"/>
            <a:ext cx="319356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Describe in detail the effect of temperature on rate of reaction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21"/>
          <p:cNvSpPr/>
          <p:nvPr/>
        </p:nvSpPr>
        <p:spPr>
          <a:xfrm>
            <a:off x="0" y="0"/>
            <a:ext cx="2040600" cy="786000"/>
          </a:xfrm>
          <a:prstGeom prst="rect">
            <a:avLst/>
          </a:prstGeom>
          <a:solidFill>
            <a:srgbClr val="1C4587"/>
          </a:solidFill>
          <a:ln w="9525" cap="flat" cmpd="sng">
            <a:solidFill>
              <a:srgbClr val="C9DAF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Thermodynamics I</a:t>
            </a:r>
            <a:endParaRPr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249" name="Google Shape;249;p21"/>
          <p:cNvSpPr/>
          <p:nvPr/>
        </p:nvSpPr>
        <p:spPr>
          <a:xfrm>
            <a:off x="152363" y="1006925"/>
            <a:ext cx="4129500" cy="17361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251" name="Google Shape;251;p21"/>
          <p:cNvSpPr/>
          <p:nvPr/>
        </p:nvSpPr>
        <p:spPr>
          <a:xfrm>
            <a:off x="2641050" y="0"/>
            <a:ext cx="1887000" cy="916500"/>
          </a:xfrm>
          <a:prstGeom prst="wedgeRectCallout">
            <a:avLst>
              <a:gd name="adj1" fmla="val -72960"/>
              <a:gd name="adj2" fmla="val 58726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Hess’ Law using this diagram </a:t>
            </a:r>
            <a:endParaRPr sz="1100" dirty="0"/>
          </a:p>
        </p:txBody>
      </p:sp>
      <p:sp>
        <p:nvSpPr>
          <p:cNvPr id="252" name="Google Shape;252;p21"/>
          <p:cNvSpPr/>
          <p:nvPr/>
        </p:nvSpPr>
        <p:spPr>
          <a:xfrm>
            <a:off x="4750350" y="0"/>
            <a:ext cx="1887000" cy="916500"/>
          </a:xfrm>
          <a:prstGeom prst="wedgeRectCallout">
            <a:avLst>
              <a:gd name="adj1" fmla="val -61537"/>
              <a:gd name="adj2" fmla="val -1244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are the common units used?</a:t>
            </a:r>
            <a:endParaRPr sz="1100" dirty="0"/>
          </a:p>
        </p:txBody>
      </p:sp>
      <p:sp>
        <p:nvSpPr>
          <p:cNvPr id="253" name="Google Shape;253;p21"/>
          <p:cNvSpPr/>
          <p:nvPr/>
        </p:nvSpPr>
        <p:spPr>
          <a:xfrm>
            <a:off x="287175" y="2963950"/>
            <a:ext cx="1887000" cy="1076700"/>
          </a:xfrm>
          <a:prstGeom prst="wedgeRectCallout">
            <a:avLst>
              <a:gd name="adj1" fmla="val -40400"/>
              <a:gd name="adj2" fmla="val -71176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is the difference between exothermic and endothermic reactions? </a:t>
            </a:r>
            <a:endParaRPr sz="900" dirty="0"/>
          </a:p>
        </p:txBody>
      </p:sp>
      <p:sp>
        <p:nvSpPr>
          <p:cNvPr id="254" name="Google Shape;254;p21"/>
          <p:cNvSpPr/>
          <p:nvPr/>
        </p:nvSpPr>
        <p:spPr>
          <a:xfrm>
            <a:off x="287175" y="4261575"/>
            <a:ext cx="1887000" cy="1076700"/>
          </a:xfrm>
          <a:prstGeom prst="wedgeRectCallout">
            <a:avLst>
              <a:gd name="adj1" fmla="val -40400"/>
              <a:gd name="adj2" fmla="val -71176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Write down standard conditions</a:t>
            </a:r>
            <a:endParaRPr sz="900" dirty="0"/>
          </a:p>
        </p:txBody>
      </p:sp>
      <p:sp>
        <p:nvSpPr>
          <p:cNvPr id="256" name="Google Shape;256;p21"/>
          <p:cNvSpPr/>
          <p:nvPr/>
        </p:nvSpPr>
        <p:spPr>
          <a:xfrm>
            <a:off x="2381275" y="2963950"/>
            <a:ext cx="1887000" cy="1176900"/>
          </a:xfrm>
          <a:prstGeom prst="wedgeRectCallout">
            <a:avLst>
              <a:gd name="adj1" fmla="val 61351"/>
              <a:gd name="adj2" fmla="val -8035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257" name="Google Shape;257;p21"/>
          <p:cNvSpPr/>
          <p:nvPr/>
        </p:nvSpPr>
        <p:spPr>
          <a:xfrm>
            <a:off x="2381275" y="4361775"/>
            <a:ext cx="1887000" cy="976500"/>
          </a:xfrm>
          <a:prstGeom prst="wedgeRectCallout">
            <a:avLst>
              <a:gd name="adj1" fmla="val -45898"/>
              <a:gd name="adj2" fmla="val -74100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Give an example of an endothermic reaction with an equation</a:t>
            </a:r>
            <a:endParaRPr sz="900" dirty="0"/>
          </a:p>
        </p:txBody>
      </p:sp>
      <p:sp>
        <p:nvSpPr>
          <p:cNvPr id="258" name="Google Shape;258;p21"/>
          <p:cNvSpPr/>
          <p:nvPr/>
        </p:nvSpPr>
        <p:spPr>
          <a:xfrm>
            <a:off x="6544925" y="1006925"/>
            <a:ext cx="1887000" cy="1176900"/>
          </a:xfrm>
          <a:prstGeom prst="wedgeRectCallout">
            <a:avLst>
              <a:gd name="adj1" fmla="val -66229"/>
              <a:gd name="adj2" fmla="val -683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do we call these diagrams?</a:t>
            </a:r>
            <a:endParaRPr sz="1100" dirty="0"/>
          </a:p>
        </p:txBody>
      </p:sp>
      <p:sp>
        <p:nvSpPr>
          <p:cNvPr id="259" name="Google Shape;259;p21"/>
          <p:cNvSpPr/>
          <p:nvPr/>
        </p:nvSpPr>
        <p:spPr>
          <a:xfrm>
            <a:off x="6859650" y="0"/>
            <a:ext cx="1596900" cy="916500"/>
          </a:xfrm>
          <a:prstGeom prst="wedgeRectCallout">
            <a:avLst>
              <a:gd name="adj1" fmla="val -44795"/>
              <a:gd name="adj2" fmla="val 60175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Which letter is exothermic?</a:t>
            </a:r>
            <a:endParaRPr sz="900" dirty="0"/>
          </a:p>
        </p:txBody>
      </p:sp>
      <p:sp>
        <p:nvSpPr>
          <p:cNvPr id="260" name="Google Shape;260;p21"/>
          <p:cNvSpPr/>
          <p:nvPr/>
        </p:nvSpPr>
        <p:spPr>
          <a:xfrm>
            <a:off x="4388246" y="3124150"/>
            <a:ext cx="1887000" cy="916500"/>
          </a:xfrm>
          <a:prstGeom prst="wedgeRectCallout">
            <a:avLst>
              <a:gd name="adj1" fmla="val -11212"/>
              <a:gd name="adj2" fmla="val -921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is the significance of the sign for delta H?</a:t>
            </a:r>
            <a:endParaRPr sz="1100" dirty="0"/>
          </a:p>
        </p:txBody>
      </p:sp>
      <p:sp>
        <p:nvSpPr>
          <p:cNvPr id="261" name="Google Shape;261;p21"/>
          <p:cNvSpPr/>
          <p:nvPr/>
        </p:nvSpPr>
        <p:spPr>
          <a:xfrm>
            <a:off x="6569475" y="2274250"/>
            <a:ext cx="1887000" cy="1176900"/>
          </a:xfrm>
          <a:prstGeom prst="wedgeRectCallout">
            <a:avLst>
              <a:gd name="adj1" fmla="val -67530"/>
              <a:gd name="adj2" fmla="val -2782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the term activation energy</a:t>
            </a:r>
            <a:endParaRPr sz="1100" dirty="0"/>
          </a:p>
        </p:txBody>
      </p:sp>
      <p:sp>
        <p:nvSpPr>
          <p:cNvPr id="262" name="Google Shape;262;p21"/>
          <p:cNvSpPr/>
          <p:nvPr/>
        </p:nvSpPr>
        <p:spPr>
          <a:xfrm>
            <a:off x="6443100" y="6658800"/>
            <a:ext cx="4129500" cy="7860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the term specific heat capacity:</a:t>
            </a: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263" name="Google Shape;263;p21"/>
          <p:cNvSpPr/>
          <p:nvPr/>
        </p:nvSpPr>
        <p:spPr>
          <a:xfrm>
            <a:off x="8554900" y="5467550"/>
            <a:ext cx="1887000" cy="976500"/>
          </a:xfrm>
          <a:prstGeom prst="wedgeRectCallout">
            <a:avLst>
              <a:gd name="adj1" fmla="val 980"/>
              <a:gd name="adj2" fmla="val 72778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is the value for water?</a:t>
            </a:r>
            <a:endParaRPr sz="900" dirty="0"/>
          </a:p>
        </p:txBody>
      </p:sp>
      <p:sp>
        <p:nvSpPr>
          <p:cNvPr id="264" name="Google Shape;264;p21"/>
          <p:cNvSpPr/>
          <p:nvPr/>
        </p:nvSpPr>
        <p:spPr>
          <a:xfrm>
            <a:off x="8554900" y="4276300"/>
            <a:ext cx="1887000" cy="976500"/>
          </a:xfrm>
          <a:prstGeom prst="wedgeRectCallout">
            <a:avLst>
              <a:gd name="adj1" fmla="val 980"/>
              <a:gd name="adj2" fmla="val 72778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is the density of water?</a:t>
            </a:r>
            <a:endParaRPr sz="900" dirty="0"/>
          </a:p>
        </p:txBody>
      </p:sp>
      <p:sp>
        <p:nvSpPr>
          <p:cNvPr id="265" name="Google Shape;265;p21"/>
          <p:cNvSpPr/>
          <p:nvPr/>
        </p:nvSpPr>
        <p:spPr>
          <a:xfrm>
            <a:off x="6544925" y="5467550"/>
            <a:ext cx="1887000" cy="976500"/>
          </a:xfrm>
          <a:prstGeom prst="wedgeRectCallout">
            <a:avLst>
              <a:gd name="adj1" fmla="val 980"/>
              <a:gd name="adj2" fmla="val 72778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are the units </a:t>
            </a:r>
            <a:endParaRPr sz="900" dirty="0"/>
          </a:p>
        </p:txBody>
      </p:sp>
      <p:sp>
        <p:nvSpPr>
          <p:cNvPr id="267" name="Google Shape;267;p21"/>
          <p:cNvSpPr/>
          <p:nvPr/>
        </p:nvSpPr>
        <p:spPr>
          <a:xfrm>
            <a:off x="4402500" y="6444050"/>
            <a:ext cx="1887000" cy="976500"/>
          </a:xfrm>
          <a:prstGeom prst="wedgeRectCallout">
            <a:avLst>
              <a:gd name="adj1" fmla="val -56130"/>
              <a:gd name="adj2" fmla="val 10339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 dirty="0"/>
          </a:p>
        </p:txBody>
      </p:sp>
      <p:sp>
        <p:nvSpPr>
          <p:cNvPr id="268" name="Google Shape;268;p21"/>
          <p:cNvSpPr/>
          <p:nvPr/>
        </p:nvSpPr>
        <p:spPr>
          <a:xfrm>
            <a:off x="2361900" y="6444050"/>
            <a:ext cx="1887000" cy="976500"/>
          </a:xfrm>
          <a:prstGeom prst="wedgeRectCallout">
            <a:avLst>
              <a:gd name="adj1" fmla="val 16705"/>
              <a:gd name="adj2" fmla="val -57350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 dirty="0"/>
          </a:p>
        </p:txBody>
      </p:sp>
      <p:sp>
        <p:nvSpPr>
          <p:cNvPr id="269" name="Google Shape;269;p21"/>
          <p:cNvSpPr/>
          <p:nvPr/>
        </p:nvSpPr>
        <p:spPr>
          <a:xfrm>
            <a:off x="4463100" y="5398275"/>
            <a:ext cx="1887000" cy="916500"/>
          </a:xfrm>
          <a:prstGeom prst="wedgeRectCallout">
            <a:avLst>
              <a:gd name="adj1" fmla="val 60285"/>
              <a:gd name="adj2" fmla="val 741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State the equation used:</a:t>
            </a:r>
            <a:endParaRPr sz="900" dirty="0"/>
          </a:p>
        </p:txBody>
      </p:sp>
      <p:sp>
        <p:nvSpPr>
          <p:cNvPr id="270" name="Google Shape;270;p21"/>
          <p:cNvSpPr/>
          <p:nvPr/>
        </p:nvSpPr>
        <p:spPr>
          <a:xfrm>
            <a:off x="8283700" y="160200"/>
            <a:ext cx="2429400" cy="3901500"/>
          </a:xfrm>
          <a:prstGeom prst="verticalScroll">
            <a:avLst>
              <a:gd name="adj" fmla="val 12500"/>
            </a:avLst>
          </a:prstGeom>
          <a:solidFill>
            <a:srgbClr val="C9DAF8"/>
          </a:solidFill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>
              <a:spcBef>
                <a:spcPts val="1200"/>
              </a:spcBef>
            </a:pPr>
            <a:r>
              <a:rPr lang="en-US" dirty="0"/>
              <a:t>Write an equation for the reaction that represents the standard enthalpy of formation of carbon dioxide. Include state symbols in your answer.</a:t>
            </a:r>
            <a:endParaRPr lang="en-GB" sz="900" dirty="0"/>
          </a:p>
        </p:txBody>
      </p:sp>
      <p:sp>
        <p:nvSpPr>
          <p:cNvPr id="271" name="Google Shape;271;p21"/>
          <p:cNvSpPr/>
          <p:nvPr/>
        </p:nvSpPr>
        <p:spPr>
          <a:xfrm>
            <a:off x="15975" y="5398275"/>
            <a:ext cx="2429400" cy="2092500"/>
          </a:xfrm>
          <a:prstGeom prst="verticalScroll">
            <a:avLst>
              <a:gd name="adj" fmla="val 12500"/>
            </a:avLst>
          </a:prstGeom>
          <a:solidFill>
            <a:srgbClr val="C9DAF8"/>
          </a:solidFill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Write the definition for enthalpy change of formation (3)</a:t>
            </a:r>
            <a:endParaRPr sz="900" dirty="0"/>
          </a:p>
        </p:txBody>
      </p:sp>
      <p:sp>
        <p:nvSpPr>
          <p:cNvPr id="272" name="Google Shape;272;p21"/>
          <p:cNvSpPr/>
          <p:nvPr/>
        </p:nvSpPr>
        <p:spPr>
          <a:xfrm>
            <a:off x="2369850" y="5398250"/>
            <a:ext cx="1887000" cy="976500"/>
          </a:xfrm>
          <a:prstGeom prst="verticalScroll">
            <a:avLst>
              <a:gd name="adj" fmla="val 12500"/>
            </a:avLst>
          </a:prstGeom>
          <a:solidFill>
            <a:srgbClr val="C9DAF8"/>
          </a:solidFill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is bond enthalpy?</a:t>
            </a:r>
            <a:endParaRPr sz="900" dirty="0"/>
          </a:p>
        </p:txBody>
      </p:sp>
      <p:sp>
        <p:nvSpPr>
          <p:cNvPr id="273" name="Google Shape;273;p21"/>
          <p:cNvSpPr/>
          <p:nvPr/>
        </p:nvSpPr>
        <p:spPr>
          <a:xfrm>
            <a:off x="4421050" y="4161375"/>
            <a:ext cx="1887000" cy="1176900"/>
          </a:xfrm>
          <a:prstGeom prst="verticalScroll">
            <a:avLst>
              <a:gd name="adj" fmla="val 12500"/>
            </a:avLst>
          </a:prstGeom>
          <a:solidFill>
            <a:srgbClr val="C9DAF8"/>
          </a:solidFill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dirty="0" err="1">
                <a:solidFill>
                  <a:schemeClr val="dk1"/>
                </a:solidFill>
              </a:rPr>
              <a:t>Calorimetery</a:t>
            </a:r>
            <a:endParaRPr sz="1600" b="1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800"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 dirty="0"/>
          </a:p>
        </p:txBody>
      </p:sp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AF2D7127-732F-494F-BCC9-87716ECE8B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264431" y="1064790"/>
            <a:ext cx="1887000" cy="1638847"/>
          </a:xfrm>
          <a:prstGeom prst="rect">
            <a:avLst/>
          </a:prstGeom>
        </p:spPr>
      </p:pic>
      <p:pic>
        <p:nvPicPr>
          <p:cNvPr id="6" name="Picture 5" descr="A picture containing clock&#10;&#10;Description automatically generated">
            <a:extLst>
              <a:ext uri="{FF2B5EF4-FFF2-40B4-BE49-F238E27FC236}">
                <a16:creationId xmlns:a16="http://schemas.microsoft.com/office/drawing/2014/main" id="{EAACAAF5-E2D9-4638-99BF-C13AADC373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374334" y="1244900"/>
            <a:ext cx="1887000" cy="143942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EF12A0E-0936-4521-9C2C-CC37BFC775E9}"/>
              </a:ext>
            </a:extLst>
          </p:cNvPr>
          <p:cNvSpPr txBox="1"/>
          <p:nvPr/>
        </p:nvSpPr>
        <p:spPr>
          <a:xfrm>
            <a:off x="2445375" y="3124150"/>
            <a:ext cx="17511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What makes a reaction endothermic in terms of bonds broken and made?</a:t>
            </a:r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5D5681DA-5CBA-4B2A-AE03-3D7CB2575D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637350" y="3579467"/>
            <a:ext cx="1371791" cy="175348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7DA9D84-DAA6-498B-8B26-38E8CAB2D531}"/>
              </a:ext>
            </a:extLst>
          </p:cNvPr>
          <p:cNvSpPr txBox="1"/>
          <p:nvPr/>
        </p:nvSpPr>
        <p:spPr>
          <a:xfrm>
            <a:off x="2445375" y="6658800"/>
            <a:ext cx="151378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Define the term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0C9B432-9BB4-4E10-AF6E-C9725616DFA4}"/>
              </a:ext>
            </a:extLst>
          </p:cNvPr>
          <p:cNvSpPr txBox="1"/>
          <p:nvPr/>
        </p:nvSpPr>
        <p:spPr>
          <a:xfrm>
            <a:off x="4463100" y="6585626"/>
            <a:ext cx="16902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State the units used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0" y="0"/>
            <a:ext cx="2040600" cy="786000"/>
          </a:xfrm>
          <a:prstGeom prst="rect">
            <a:avLst/>
          </a:prstGeom>
          <a:solidFill>
            <a:srgbClr val="1C4587"/>
          </a:solidFill>
          <a:ln w="9525" cap="flat" cmpd="sng">
            <a:solidFill>
              <a:srgbClr val="C9DAF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Transition Metals</a:t>
            </a:r>
            <a:endParaRPr sz="24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55" name="Google Shape;55;p13"/>
          <p:cNvSpPr/>
          <p:nvPr/>
        </p:nvSpPr>
        <p:spPr>
          <a:xfrm>
            <a:off x="5486225" y="2403525"/>
            <a:ext cx="2429400" cy="30177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56" name="Google Shape;56;p13"/>
          <p:cNvSpPr/>
          <p:nvPr/>
        </p:nvSpPr>
        <p:spPr>
          <a:xfrm>
            <a:off x="8262600" y="2403525"/>
            <a:ext cx="2429400" cy="1505400"/>
          </a:xfrm>
          <a:prstGeom prst="wedgeRectCallout">
            <a:avLst>
              <a:gd name="adj1" fmla="val -63081"/>
              <a:gd name="adj2" fmla="val 2777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57" name="Google Shape;57;p13"/>
          <p:cNvSpPr/>
          <p:nvPr/>
        </p:nvSpPr>
        <p:spPr>
          <a:xfrm>
            <a:off x="8262600" y="4195025"/>
            <a:ext cx="2429400" cy="1505400"/>
          </a:xfrm>
          <a:prstGeom prst="wedgeRectCallout">
            <a:avLst>
              <a:gd name="adj1" fmla="val -63770"/>
              <a:gd name="adj2" fmla="val -1901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58" name="Google Shape;58;p13"/>
          <p:cNvSpPr/>
          <p:nvPr/>
        </p:nvSpPr>
        <p:spPr>
          <a:xfrm>
            <a:off x="7396625" y="5852750"/>
            <a:ext cx="2429400" cy="1505400"/>
          </a:xfrm>
          <a:prstGeom prst="wedgeRectCallout">
            <a:avLst>
              <a:gd name="adj1" fmla="val -39828"/>
              <a:gd name="adj2" fmla="val -78024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59" name="Google Shape;59;p13"/>
          <p:cNvSpPr/>
          <p:nvPr/>
        </p:nvSpPr>
        <p:spPr>
          <a:xfrm>
            <a:off x="4805875" y="5852750"/>
            <a:ext cx="2429400" cy="1505400"/>
          </a:xfrm>
          <a:prstGeom prst="wedgeRectCallout">
            <a:avLst>
              <a:gd name="adj1" fmla="val 26190"/>
              <a:gd name="adj2" fmla="val -79349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60" name="Google Shape;60;p13"/>
          <p:cNvSpPr/>
          <p:nvPr/>
        </p:nvSpPr>
        <p:spPr>
          <a:xfrm>
            <a:off x="8262600" y="751925"/>
            <a:ext cx="2429400" cy="1505400"/>
          </a:xfrm>
          <a:prstGeom prst="wedgeRectCallout">
            <a:avLst>
              <a:gd name="adj1" fmla="val -81674"/>
              <a:gd name="adj2" fmla="val 58386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61" name="Google Shape;61;p13"/>
          <p:cNvSpPr/>
          <p:nvPr/>
        </p:nvSpPr>
        <p:spPr>
          <a:xfrm>
            <a:off x="5486225" y="201850"/>
            <a:ext cx="2429400" cy="1505400"/>
          </a:xfrm>
          <a:prstGeom prst="wedgeRectCallout">
            <a:avLst>
              <a:gd name="adj1" fmla="val 16773"/>
              <a:gd name="adj2" fmla="val 96038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graphicFrame>
        <p:nvGraphicFramePr>
          <p:cNvPr id="62" name="Google Shape;62;p13"/>
          <p:cNvGraphicFramePr/>
          <p:nvPr>
            <p:extLst>
              <p:ext uri="{D42A27DB-BD31-4B8C-83A1-F6EECF244321}">
                <p14:modId xmlns:p14="http://schemas.microsoft.com/office/powerpoint/2010/main" val="4259239353"/>
              </p:ext>
            </p:extLst>
          </p:nvPr>
        </p:nvGraphicFramePr>
        <p:xfrm>
          <a:off x="70850" y="2447100"/>
          <a:ext cx="3497700" cy="4510590"/>
        </p:xfrm>
        <a:graphic>
          <a:graphicData uri="http://schemas.openxmlformats.org/drawingml/2006/table">
            <a:tbl>
              <a:tblPr>
                <a:noFill/>
                <a:tableStyleId>{EBDE6F00-0C0C-4CFE-AF65-DAAB2AF888E3}</a:tableStyleId>
              </a:tblPr>
              <a:tblGrid>
                <a:gridCol w="132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4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85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/>
                        <a:t>Transition metal species</a:t>
                      </a:r>
                      <a:endParaRPr sz="1100" b="1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/>
                        <a:t>Full electron configuration</a:t>
                      </a:r>
                      <a:endParaRPr sz="1100" b="1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5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/>
                        <a:t>Cu</a:t>
                      </a:r>
                      <a:endParaRPr sz="1100" b="1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chemeClr val="accent2">
                            <a:lumMod val="25000"/>
                            <a:lumOff val="7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46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/>
                        <a:t>Cr</a:t>
                      </a:r>
                      <a:endParaRPr sz="1100" b="1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chemeClr val="accent2">
                            <a:lumMod val="25000"/>
                            <a:lumOff val="7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85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/>
                        <a:t>Cu </a:t>
                      </a:r>
                      <a:r>
                        <a:rPr lang="en-GB" sz="1100" b="1" baseline="30000" dirty="0"/>
                        <a:t>+</a:t>
                      </a:r>
                      <a:r>
                        <a:rPr lang="en-GB" sz="1100" b="1" dirty="0"/>
                        <a:t> </a:t>
                      </a:r>
                      <a:endParaRPr sz="1100" b="1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chemeClr val="accent2">
                            <a:lumMod val="25000"/>
                            <a:lumOff val="7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85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/>
                        <a:t>Mn</a:t>
                      </a:r>
                      <a:r>
                        <a:rPr lang="en-GB" sz="1100" b="1" baseline="30000" dirty="0"/>
                        <a:t>2+</a:t>
                      </a:r>
                      <a:endParaRPr sz="1100" b="1" baseline="30000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chemeClr val="accent2">
                            <a:lumMod val="25000"/>
                            <a:lumOff val="7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85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 err="1"/>
                        <a:t>Ti</a:t>
                      </a:r>
                      <a:endParaRPr sz="1100" b="1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chemeClr val="accent2">
                            <a:lumMod val="25000"/>
                            <a:lumOff val="7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52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/>
                        <a:t>V</a:t>
                      </a:r>
                      <a:r>
                        <a:rPr lang="en-GB" sz="1100" b="1" baseline="30000" dirty="0"/>
                        <a:t>3+</a:t>
                      </a:r>
                      <a:endParaRPr sz="1100" b="1" baseline="30000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chemeClr val="accent2">
                            <a:lumMod val="25000"/>
                            <a:lumOff val="7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285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/>
                        <a:t>Fe</a:t>
                      </a:r>
                      <a:r>
                        <a:rPr lang="en-GB" sz="1100" b="1" baseline="30000" dirty="0"/>
                        <a:t>3+</a:t>
                      </a:r>
                      <a:endParaRPr sz="1100" b="1" baseline="30000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gradFill>
                      <a:gsLst>
                        <a:gs pos="0">
                          <a:schemeClr val="accent2">
                            <a:lumMod val="25000"/>
                            <a:lumOff val="7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dirty="0"/>
                    </a:p>
                  </a:txBody>
                  <a:tcPr marL="63500" marR="63500" marT="63500" marB="63500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3" name="Google Shape;63;p13"/>
          <p:cNvSpPr/>
          <p:nvPr/>
        </p:nvSpPr>
        <p:spPr>
          <a:xfrm>
            <a:off x="2916600" y="655300"/>
            <a:ext cx="2429400" cy="1505400"/>
          </a:xfrm>
          <a:prstGeom prst="wedgeRectCallout">
            <a:avLst>
              <a:gd name="adj1" fmla="val 57141"/>
              <a:gd name="adj2" fmla="val 83768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64" name="Google Shape;64;p13"/>
          <p:cNvSpPr/>
          <p:nvPr/>
        </p:nvSpPr>
        <p:spPr>
          <a:xfrm>
            <a:off x="70850" y="863850"/>
            <a:ext cx="2429400" cy="1505400"/>
          </a:xfrm>
          <a:prstGeom prst="wedgeRectCallout">
            <a:avLst>
              <a:gd name="adj1" fmla="val 67566"/>
              <a:gd name="adj2" fmla="val -20079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65" name="Google Shape;65;p13"/>
          <p:cNvSpPr/>
          <p:nvPr/>
        </p:nvSpPr>
        <p:spPr>
          <a:xfrm>
            <a:off x="3794488" y="2689625"/>
            <a:ext cx="1465800" cy="1505400"/>
          </a:xfrm>
          <a:prstGeom prst="wedgeRectCallout">
            <a:avLst>
              <a:gd name="adj1" fmla="val 65401"/>
              <a:gd name="adj2" fmla="val -1886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66" name="Google Shape;66;p13"/>
          <p:cNvSpPr/>
          <p:nvPr/>
        </p:nvSpPr>
        <p:spPr>
          <a:xfrm>
            <a:off x="3794500" y="4284725"/>
            <a:ext cx="1465800" cy="1505400"/>
          </a:xfrm>
          <a:prstGeom prst="wedgeRectCallout">
            <a:avLst>
              <a:gd name="adj1" fmla="val 65401"/>
              <a:gd name="adj2" fmla="val -1886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9AD6287-C1EF-4ED3-B279-9CB80C06E96F}"/>
              </a:ext>
            </a:extLst>
          </p:cNvPr>
          <p:cNvSpPr txBox="1"/>
          <p:nvPr/>
        </p:nvSpPr>
        <p:spPr>
          <a:xfrm>
            <a:off x="5680953" y="2908570"/>
            <a:ext cx="20136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/>
              <a:t>Physical and Chemical Properties of Transition Metals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0E0FF1E-CEBC-44C8-83FD-6D8D8DB0B239}"/>
              </a:ext>
            </a:extLst>
          </p:cNvPr>
          <p:cNvSpPr txBox="1"/>
          <p:nvPr/>
        </p:nvSpPr>
        <p:spPr>
          <a:xfrm>
            <a:off x="165370" y="1050587"/>
            <a:ext cx="216926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List some physical properties of Transition Metals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2FC031-CAF6-4644-95D7-6337CE014CCE}"/>
              </a:ext>
            </a:extLst>
          </p:cNvPr>
          <p:cNvSpPr txBox="1"/>
          <p:nvPr/>
        </p:nvSpPr>
        <p:spPr>
          <a:xfrm>
            <a:off x="3044757" y="786000"/>
            <a:ext cx="221553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Link these physical properties to their everyday use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553C0E7-0F93-4DBA-BC4E-7C96B22372E4}"/>
              </a:ext>
            </a:extLst>
          </p:cNvPr>
          <p:cNvSpPr txBox="1"/>
          <p:nvPr/>
        </p:nvSpPr>
        <p:spPr>
          <a:xfrm>
            <a:off x="5554494" y="350196"/>
            <a:ext cx="22762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Give examples of Variable Oxidation States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6484567-3B0A-4254-8F1B-D50E9972E79A}"/>
              </a:ext>
            </a:extLst>
          </p:cNvPr>
          <p:cNvSpPr txBox="1"/>
          <p:nvPr/>
        </p:nvSpPr>
        <p:spPr>
          <a:xfrm>
            <a:off x="8365787" y="863850"/>
            <a:ext cx="21606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Transition metals act as catalysts, give examples of 3 processes and the name of the catalyst…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733AFC-43FE-4C18-86A7-72ED14646078}"/>
              </a:ext>
            </a:extLst>
          </p:cNvPr>
          <p:cNvSpPr txBox="1"/>
          <p:nvPr/>
        </p:nvSpPr>
        <p:spPr>
          <a:xfrm>
            <a:off x="8365787" y="2519464"/>
            <a:ext cx="225517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What is a ligand?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454B213-7CFF-443D-8C35-67084F38B33D}"/>
              </a:ext>
            </a:extLst>
          </p:cNvPr>
          <p:cNvSpPr txBox="1"/>
          <p:nvPr/>
        </p:nvSpPr>
        <p:spPr>
          <a:xfrm>
            <a:off x="8365787" y="4284725"/>
            <a:ext cx="21606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Classify the three types of ligand…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B4D07E-A722-4AFA-9684-8D114C0F86BD}"/>
              </a:ext>
            </a:extLst>
          </p:cNvPr>
          <p:cNvSpPr txBox="1"/>
          <p:nvPr/>
        </p:nvSpPr>
        <p:spPr>
          <a:xfrm>
            <a:off x="3951583" y="2770070"/>
            <a:ext cx="124818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Draw an octahedral complex 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2F07AC-F966-47AD-B047-0479CE8431F3}"/>
              </a:ext>
            </a:extLst>
          </p:cNvPr>
          <p:cNvSpPr txBox="1"/>
          <p:nvPr/>
        </p:nvSpPr>
        <p:spPr>
          <a:xfrm>
            <a:off x="3794475" y="4302436"/>
            <a:ext cx="146580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Draw the </a:t>
            </a:r>
            <a:r>
              <a:rPr lang="en-GB" sz="1100" b="1" dirty="0" err="1"/>
              <a:t>tetrachloro</a:t>
            </a:r>
            <a:r>
              <a:rPr lang="en-GB" sz="1100" b="1" dirty="0"/>
              <a:t> copper (II) ion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9752D04-6233-4CD3-9E12-5BC721C60771}"/>
              </a:ext>
            </a:extLst>
          </p:cNvPr>
          <p:cNvSpPr txBox="1"/>
          <p:nvPr/>
        </p:nvSpPr>
        <p:spPr>
          <a:xfrm>
            <a:off x="4912468" y="6031149"/>
            <a:ext cx="207199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What is the formula of </a:t>
            </a:r>
            <a:r>
              <a:rPr lang="en-GB" sz="1100" b="1" dirty="0" err="1"/>
              <a:t>Tollen’s</a:t>
            </a:r>
            <a:r>
              <a:rPr lang="en-GB" sz="1100" b="1" dirty="0"/>
              <a:t>?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794B9A-849C-4669-B004-636B1F810931}"/>
              </a:ext>
            </a:extLst>
          </p:cNvPr>
          <p:cNvSpPr txBox="1"/>
          <p:nvPr/>
        </p:nvSpPr>
        <p:spPr>
          <a:xfrm>
            <a:off x="7500026" y="6031149"/>
            <a:ext cx="21498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Why do complex ions have colour?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"/>
          <p:cNvSpPr/>
          <p:nvPr/>
        </p:nvSpPr>
        <p:spPr>
          <a:xfrm>
            <a:off x="0" y="0"/>
            <a:ext cx="2040600" cy="786000"/>
          </a:xfrm>
          <a:prstGeom prst="rect">
            <a:avLst/>
          </a:prstGeom>
          <a:solidFill>
            <a:srgbClr val="1C4587"/>
          </a:solidFill>
          <a:ln w="9525" cap="flat" cmpd="sng">
            <a:solidFill>
              <a:srgbClr val="C9DAF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Thermodynamics II</a:t>
            </a:r>
            <a:endParaRPr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74" name="Google Shape;174;p18"/>
          <p:cNvSpPr/>
          <p:nvPr/>
        </p:nvSpPr>
        <p:spPr>
          <a:xfrm>
            <a:off x="3746550" y="880100"/>
            <a:ext cx="2429400" cy="7017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enthalpy:</a:t>
            </a:r>
            <a:endParaRPr sz="1100" dirty="0"/>
          </a:p>
        </p:txBody>
      </p:sp>
      <p:sp>
        <p:nvSpPr>
          <p:cNvPr id="175" name="Google Shape;175;p18"/>
          <p:cNvSpPr/>
          <p:nvPr/>
        </p:nvSpPr>
        <p:spPr>
          <a:xfrm>
            <a:off x="2178525" y="42150"/>
            <a:ext cx="1887000" cy="701700"/>
          </a:xfrm>
          <a:prstGeom prst="wedgeRectCallout">
            <a:avLst>
              <a:gd name="adj1" fmla="val 37528"/>
              <a:gd name="adj2" fmla="val 72706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 dirty="0"/>
          </a:p>
        </p:txBody>
      </p:sp>
      <p:sp>
        <p:nvSpPr>
          <p:cNvPr id="176" name="Google Shape;176;p18"/>
          <p:cNvSpPr/>
          <p:nvPr/>
        </p:nvSpPr>
        <p:spPr>
          <a:xfrm>
            <a:off x="4295250" y="42150"/>
            <a:ext cx="1887000" cy="701700"/>
          </a:xfrm>
          <a:prstGeom prst="wedgeRectCallout">
            <a:avLst>
              <a:gd name="adj1" fmla="val -6396"/>
              <a:gd name="adj2" fmla="val 6931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are standard conditions</a:t>
            </a:r>
            <a:endParaRPr sz="900" dirty="0"/>
          </a:p>
        </p:txBody>
      </p:sp>
      <p:sp>
        <p:nvSpPr>
          <p:cNvPr id="177" name="Google Shape;177;p18"/>
          <p:cNvSpPr/>
          <p:nvPr/>
        </p:nvSpPr>
        <p:spPr>
          <a:xfrm>
            <a:off x="4295250" y="1718050"/>
            <a:ext cx="1887000" cy="701700"/>
          </a:xfrm>
          <a:prstGeom prst="wedgeRectCallout">
            <a:avLst>
              <a:gd name="adj1" fmla="val -25896"/>
              <a:gd name="adj2" fmla="val -63768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are the two types of reaction? </a:t>
            </a:r>
            <a:endParaRPr sz="900" dirty="0"/>
          </a:p>
        </p:txBody>
      </p:sp>
      <p:sp>
        <p:nvSpPr>
          <p:cNvPr id="178" name="Google Shape;178;p18"/>
          <p:cNvSpPr/>
          <p:nvPr/>
        </p:nvSpPr>
        <p:spPr>
          <a:xfrm>
            <a:off x="76800" y="1718050"/>
            <a:ext cx="2429400" cy="7017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State Gibb’s Free energy equation</a:t>
            </a:r>
            <a:endParaRPr sz="1100" dirty="0"/>
          </a:p>
        </p:txBody>
      </p:sp>
      <p:sp>
        <p:nvSpPr>
          <p:cNvPr id="179" name="Google Shape;179;p18"/>
          <p:cNvSpPr/>
          <p:nvPr/>
        </p:nvSpPr>
        <p:spPr>
          <a:xfrm>
            <a:off x="76800" y="880100"/>
            <a:ext cx="1887000" cy="701700"/>
          </a:xfrm>
          <a:prstGeom prst="wedgeRectCallout">
            <a:avLst>
              <a:gd name="adj1" fmla="val -6396"/>
              <a:gd name="adj2" fmla="val 6931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do we measure temperature in? </a:t>
            </a:r>
            <a:endParaRPr sz="900" dirty="0"/>
          </a:p>
        </p:txBody>
      </p:sp>
      <p:sp>
        <p:nvSpPr>
          <p:cNvPr id="180" name="Google Shape;180;p18"/>
          <p:cNvSpPr/>
          <p:nvPr/>
        </p:nvSpPr>
        <p:spPr>
          <a:xfrm>
            <a:off x="2040600" y="901175"/>
            <a:ext cx="1470000" cy="701700"/>
          </a:xfrm>
          <a:prstGeom prst="wedgeRectCallout">
            <a:avLst>
              <a:gd name="adj1" fmla="val -38626"/>
              <a:gd name="adj2" fmla="val 64700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is the unit of Gibb’s</a:t>
            </a:r>
            <a:endParaRPr sz="900" dirty="0"/>
          </a:p>
        </p:txBody>
      </p:sp>
      <p:sp>
        <p:nvSpPr>
          <p:cNvPr id="181" name="Google Shape;181;p18"/>
          <p:cNvSpPr/>
          <p:nvPr/>
        </p:nvSpPr>
        <p:spPr>
          <a:xfrm>
            <a:off x="2665725" y="1718050"/>
            <a:ext cx="1470000" cy="701700"/>
          </a:xfrm>
          <a:prstGeom prst="wedgeRectCallout">
            <a:avLst>
              <a:gd name="adj1" fmla="val -59534"/>
              <a:gd name="adj2" fmla="val 15024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is the significance of a negative      G</a:t>
            </a:r>
            <a:endParaRPr sz="900" dirty="0"/>
          </a:p>
        </p:txBody>
      </p:sp>
      <p:sp>
        <p:nvSpPr>
          <p:cNvPr id="182" name="Google Shape;182;p18"/>
          <p:cNvSpPr/>
          <p:nvPr/>
        </p:nvSpPr>
        <p:spPr>
          <a:xfrm>
            <a:off x="2665725" y="2694550"/>
            <a:ext cx="3516600" cy="701700"/>
          </a:xfrm>
          <a:prstGeom prst="wedgeRectCallout">
            <a:avLst>
              <a:gd name="adj1" fmla="val -34485"/>
              <a:gd name="adj2" fmla="val -8838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How do you calculate the point at which a reaction becomes just feasible?</a:t>
            </a:r>
            <a:endParaRPr sz="1100" dirty="0"/>
          </a:p>
        </p:txBody>
      </p:sp>
      <p:sp>
        <p:nvSpPr>
          <p:cNvPr id="183" name="Google Shape;183;p18"/>
          <p:cNvSpPr/>
          <p:nvPr/>
        </p:nvSpPr>
        <p:spPr>
          <a:xfrm>
            <a:off x="3990188" y="4310725"/>
            <a:ext cx="2429400" cy="7017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184" name="Google Shape;184;p18"/>
          <p:cNvSpPr/>
          <p:nvPr/>
        </p:nvSpPr>
        <p:spPr>
          <a:xfrm>
            <a:off x="2422163" y="3472775"/>
            <a:ext cx="1887000" cy="701700"/>
          </a:xfrm>
          <a:prstGeom prst="wedgeRectCallout">
            <a:avLst>
              <a:gd name="adj1" fmla="val 37528"/>
              <a:gd name="adj2" fmla="val 72706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is the link with Hess’ Law</a:t>
            </a:r>
          </a:p>
        </p:txBody>
      </p:sp>
      <p:sp>
        <p:nvSpPr>
          <p:cNvPr id="185" name="Google Shape;185;p18"/>
          <p:cNvSpPr/>
          <p:nvPr/>
        </p:nvSpPr>
        <p:spPr>
          <a:xfrm>
            <a:off x="4538888" y="3472775"/>
            <a:ext cx="1887000" cy="701700"/>
          </a:xfrm>
          <a:prstGeom prst="wedgeRectCallout">
            <a:avLst>
              <a:gd name="adj1" fmla="val -6396"/>
              <a:gd name="adj2" fmla="val 6931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900" dirty="0"/>
          </a:p>
        </p:txBody>
      </p:sp>
      <p:sp>
        <p:nvSpPr>
          <p:cNvPr id="186" name="Google Shape;186;p18"/>
          <p:cNvSpPr/>
          <p:nvPr/>
        </p:nvSpPr>
        <p:spPr>
          <a:xfrm>
            <a:off x="4538888" y="5148675"/>
            <a:ext cx="1887000" cy="701700"/>
          </a:xfrm>
          <a:prstGeom prst="wedgeRectCallout">
            <a:avLst>
              <a:gd name="adj1" fmla="val -33489"/>
              <a:gd name="adj2" fmla="val -68665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is the significance of arrow direction? </a:t>
            </a:r>
          </a:p>
        </p:txBody>
      </p:sp>
      <p:sp>
        <p:nvSpPr>
          <p:cNvPr id="187" name="Google Shape;187;p18"/>
          <p:cNvSpPr/>
          <p:nvPr/>
        </p:nvSpPr>
        <p:spPr>
          <a:xfrm>
            <a:off x="2422175" y="4487925"/>
            <a:ext cx="1324500" cy="1131900"/>
          </a:xfrm>
          <a:prstGeom prst="wedgeRectCallout">
            <a:avLst>
              <a:gd name="adj1" fmla="val 68932"/>
              <a:gd name="adj2" fmla="val -19791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type of compound can we draw a Born Haber cycle for? </a:t>
            </a:r>
          </a:p>
        </p:txBody>
      </p:sp>
      <p:sp>
        <p:nvSpPr>
          <p:cNvPr id="188" name="Google Shape;188;p18"/>
          <p:cNvSpPr/>
          <p:nvPr/>
        </p:nvSpPr>
        <p:spPr>
          <a:xfrm>
            <a:off x="183975" y="5986625"/>
            <a:ext cx="5991900" cy="1563300"/>
          </a:xfrm>
          <a:prstGeom prst="horizontalScroll">
            <a:avLst>
              <a:gd name="adj" fmla="val 12500"/>
            </a:avLst>
          </a:prstGeom>
          <a:solidFill>
            <a:srgbClr val="C9DAF8"/>
          </a:solidFill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GB" sz="900" dirty="0"/>
              <a:t> The feasibility of a physical or a chemical change depends on the balance between the thermodynamic quantities of enthalpy change (ΔH), entropy change (ΔS), and temperature (T). Suggest how these quantities can be used to predict whether a change is feasible.</a:t>
            </a:r>
            <a:endParaRPr sz="900" dirty="0"/>
          </a:p>
        </p:txBody>
      </p:sp>
      <p:sp>
        <p:nvSpPr>
          <p:cNvPr id="189" name="Google Shape;189;p18"/>
          <p:cNvSpPr/>
          <p:nvPr/>
        </p:nvSpPr>
        <p:spPr>
          <a:xfrm>
            <a:off x="6675" y="2534925"/>
            <a:ext cx="2429400" cy="3451800"/>
          </a:xfrm>
          <a:prstGeom prst="verticalScroll">
            <a:avLst>
              <a:gd name="adj" fmla="val 12500"/>
            </a:avLst>
          </a:prstGeom>
          <a:solidFill>
            <a:srgbClr val="C9DAF8"/>
          </a:solidFill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n-GB" sz="900" dirty="0"/>
              <a:t>Why the discrepancy between some theoretical and experimental values for lattice enthalpy?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A6E1C5E-8112-4A82-86E4-A40714F19306}"/>
              </a:ext>
            </a:extLst>
          </p:cNvPr>
          <p:cNvSpPr txBox="1"/>
          <p:nvPr/>
        </p:nvSpPr>
        <p:spPr>
          <a:xfrm>
            <a:off x="2256817" y="152400"/>
            <a:ext cx="16568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What are the units for enthalpy? </a:t>
            </a:r>
          </a:p>
        </p:txBody>
      </p:sp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42D73B2B-00FC-4553-98AF-03223090E906}"/>
              </a:ext>
            </a:extLst>
          </p:cNvPr>
          <p:cNvSpPr/>
          <p:nvPr/>
        </p:nvSpPr>
        <p:spPr>
          <a:xfrm>
            <a:off x="3510600" y="1969676"/>
            <a:ext cx="78364" cy="102316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A19037-02B5-4406-B958-B90760E55B7D}"/>
              </a:ext>
            </a:extLst>
          </p:cNvPr>
          <p:cNvSpPr txBox="1"/>
          <p:nvPr/>
        </p:nvSpPr>
        <p:spPr>
          <a:xfrm>
            <a:off x="4135725" y="4487925"/>
            <a:ext cx="22061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BORN HABER CYCLE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3D21CA6-87B9-45D9-B7B3-30391089653F}"/>
              </a:ext>
            </a:extLst>
          </p:cNvPr>
          <p:cNvSpPr txBox="1"/>
          <p:nvPr/>
        </p:nvSpPr>
        <p:spPr>
          <a:xfrm>
            <a:off x="4640094" y="3599233"/>
            <a:ext cx="153578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How do they help determine solubility?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8726A5F1-38C3-43A8-9C69-04B733E2C9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768064"/>
              </p:ext>
            </p:extLst>
          </p:nvPr>
        </p:nvGraphicFramePr>
        <p:xfrm>
          <a:off x="7022842" y="152400"/>
          <a:ext cx="3200928" cy="7260080"/>
        </p:xfrm>
        <a:graphic>
          <a:graphicData uri="http://schemas.openxmlformats.org/drawingml/2006/table">
            <a:tbl>
              <a:tblPr firstRow="1" bandRow="1">
                <a:tableStyleId>{EBDE6F00-0C0C-4CFE-AF65-DAAB2AF888E3}</a:tableStyleId>
              </a:tblPr>
              <a:tblGrid>
                <a:gridCol w="1600464">
                  <a:extLst>
                    <a:ext uri="{9D8B030D-6E8A-4147-A177-3AD203B41FA5}">
                      <a16:colId xmlns:a16="http://schemas.microsoft.com/office/drawing/2014/main" val="4001420007"/>
                    </a:ext>
                  </a:extLst>
                </a:gridCol>
                <a:gridCol w="1600464">
                  <a:extLst>
                    <a:ext uri="{9D8B030D-6E8A-4147-A177-3AD203B41FA5}">
                      <a16:colId xmlns:a16="http://schemas.microsoft.com/office/drawing/2014/main" val="3617319528"/>
                    </a:ext>
                  </a:extLst>
                </a:gridCol>
              </a:tblGrid>
              <a:tr h="90751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Enthalpy change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Definition and example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819063"/>
                  </a:ext>
                </a:extLst>
              </a:tr>
              <a:tr h="907510">
                <a:tc>
                  <a:txBody>
                    <a:bodyPr/>
                    <a:lstStyle/>
                    <a:p>
                      <a:r>
                        <a:rPr lang="en-GB" dirty="0"/>
                        <a:t>Standard enthalpy change of formation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6961189"/>
                  </a:ext>
                </a:extLst>
              </a:tr>
              <a:tr h="907510">
                <a:tc>
                  <a:txBody>
                    <a:bodyPr/>
                    <a:lstStyle/>
                    <a:p>
                      <a:r>
                        <a:rPr lang="en-GB" dirty="0"/>
                        <a:t>Lattice enthalpy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164973"/>
                  </a:ext>
                </a:extLst>
              </a:tr>
              <a:tr h="907510">
                <a:tc>
                  <a:txBody>
                    <a:bodyPr/>
                    <a:lstStyle/>
                    <a:p>
                      <a:r>
                        <a:rPr lang="en-GB" dirty="0"/>
                        <a:t>Enthalpy of atomisation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7722843"/>
                  </a:ext>
                </a:extLst>
              </a:tr>
              <a:tr h="907510">
                <a:tc>
                  <a:txBody>
                    <a:bodyPr/>
                    <a:lstStyle/>
                    <a:p>
                      <a:r>
                        <a:rPr lang="en-GB" dirty="0"/>
                        <a:t>First electron affinity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1251396"/>
                  </a:ext>
                </a:extLst>
              </a:tr>
              <a:tr h="907510">
                <a:tc>
                  <a:txBody>
                    <a:bodyPr/>
                    <a:lstStyle/>
                    <a:p>
                      <a:r>
                        <a:rPr lang="en-GB" dirty="0"/>
                        <a:t>Second electron affinity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6731878"/>
                  </a:ext>
                </a:extLst>
              </a:tr>
              <a:tr h="907510">
                <a:tc>
                  <a:txBody>
                    <a:bodyPr/>
                    <a:lstStyle/>
                    <a:p>
                      <a:r>
                        <a:rPr lang="en-GB" dirty="0"/>
                        <a:t>First ionisation energy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0491641"/>
                  </a:ext>
                </a:extLst>
              </a:tr>
              <a:tr h="907510">
                <a:tc>
                  <a:txBody>
                    <a:bodyPr/>
                    <a:lstStyle/>
                    <a:p>
                      <a:r>
                        <a:rPr lang="en-GB" dirty="0"/>
                        <a:t>Second ionisation energy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510193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9"/>
          <p:cNvSpPr/>
          <p:nvPr/>
        </p:nvSpPr>
        <p:spPr>
          <a:xfrm>
            <a:off x="0" y="0"/>
            <a:ext cx="2040600" cy="786000"/>
          </a:xfrm>
          <a:prstGeom prst="rect">
            <a:avLst/>
          </a:prstGeom>
          <a:solidFill>
            <a:srgbClr val="1C4587"/>
          </a:solidFill>
          <a:ln w="9525" cap="flat" cmpd="sng">
            <a:solidFill>
              <a:srgbClr val="C9DAF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Acid Base Equilibria </a:t>
            </a:r>
            <a:endParaRPr sz="20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195" name="Google Shape;195;p19"/>
          <p:cNvSpPr/>
          <p:nvPr/>
        </p:nvSpPr>
        <p:spPr>
          <a:xfrm>
            <a:off x="0" y="940025"/>
            <a:ext cx="2281500" cy="21471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the term Bronsted-Lowry Acid</a:t>
            </a: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196" name="Google Shape;196;p19"/>
          <p:cNvSpPr/>
          <p:nvPr/>
        </p:nvSpPr>
        <p:spPr>
          <a:xfrm>
            <a:off x="2477250" y="940025"/>
            <a:ext cx="2281500" cy="21471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the term Bronsted-Lowry base </a:t>
            </a: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197" name="Google Shape;197;p19"/>
          <p:cNvSpPr/>
          <p:nvPr/>
        </p:nvSpPr>
        <p:spPr>
          <a:xfrm>
            <a:off x="197250" y="3241150"/>
            <a:ext cx="1887000" cy="1050300"/>
          </a:xfrm>
          <a:prstGeom prst="wedgeRectCallout">
            <a:avLst>
              <a:gd name="adj1" fmla="val -32976"/>
              <a:gd name="adj2" fmla="val -63065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How do we distinguish between strong and weak? </a:t>
            </a:r>
            <a:endParaRPr sz="1100" dirty="0"/>
          </a:p>
        </p:txBody>
      </p:sp>
      <p:sp>
        <p:nvSpPr>
          <p:cNvPr id="198" name="Google Shape;198;p19"/>
          <p:cNvSpPr/>
          <p:nvPr/>
        </p:nvSpPr>
        <p:spPr>
          <a:xfrm>
            <a:off x="2674500" y="3241150"/>
            <a:ext cx="1887000" cy="1050300"/>
          </a:xfrm>
          <a:prstGeom prst="wedgeRectCallout">
            <a:avLst>
              <a:gd name="adj1" fmla="val -32976"/>
              <a:gd name="adj2" fmla="val -63065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How do we distinguish between dilute and concentrated?</a:t>
            </a:r>
            <a:endParaRPr sz="1100" dirty="0"/>
          </a:p>
        </p:txBody>
      </p:sp>
      <p:graphicFrame>
        <p:nvGraphicFramePr>
          <p:cNvPr id="199" name="Google Shape;199;p19"/>
          <p:cNvGraphicFramePr/>
          <p:nvPr>
            <p:extLst>
              <p:ext uri="{D42A27DB-BD31-4B8C-83A1-F6EECF244321}">
                <p14:modId xmlns:p14="http://schemas.microsoft.com/office/powerpoint/2010/main" val="3849813681"/>
              </p:ext>
            </p:extLst>
          </p:nvPr>
        </p:nvGraphicFramePr>
        <p:xfrm>
          <a:off x="6291050" y="164755"/>
          <a:ext cx="4107818" cy="2735290"/>
        </p:xfrm>
        <a:graphic>
          <a:graphicData uri="http://schemas.openxmlformats.org/drawingml/2006/table">
            <a:tbl>
              <a:tblPr>
                <a:noFill/>
                <a:tableStyleId>{31C06551-3B6E-4A43-B228-819AA9990DEA}</a:tableStyleId>
              </a:tblPr>
              <a:tblGrid>
                <a:gridCol w="1430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772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 </a:t>
                      </a:r>
                      <a:r>
                        <a:rPr lang="en-GB" sz="1100" b="1" dirty="0"/>
                        <a:t>Term: </a:t>
                      </a:r>
                      <a:endParaRPr sz="1100" b="1" dirty="0"/>
                    </a:p>
                  </a:txBody>
                  <a:tcPr marL="68575" marR="68575" marT="91425" marB="91425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/>
                        <a:t>Definition/Equation</a:t>
                      </a:r>
                      <a:endParaRPr sz="1100" b="1" dirty="0"/>
                    </a:p>
                  </a:txBody>
                  <a:tcPr marL="68575" marR="68575" marT="91425" marB="91425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2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Ka</a:t>
                      </a:r>
                      <a:endParaRPr sz="1100" dirty="0"/>
                    </a:p>
                  </a:txBody>
                  <a:tcPr marL="68575" marR="68575" marT="91425" marB="91425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                          </a:t>
                      </a:r>
                      <a:endParaRPr sz="1100" dirty="0"/>
                    </a:p>
                  </a:txBody>
                  <a:tcPr marL="68575" marR="68575" marT="91425" marB="91425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11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Kw</a:t>
                      </a:r>
                      <a:endParaRPr sz="1100" dirty="0"/>
                    </a:p>
                  </a:txBody>
                  <a:tcPr marL="68575" marR="68575" marT="91425" marB="91425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/>
                    </a:p>
                  </a:txBody>
                  <a:tcPr marL="68575" marR="68575" marT="91425" marB="91425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11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pH</a:t>
                      </a:r>
                      <a:endParaRPr sz="1100" dirty="0"/>
                    </a:p>
                  </a:txBody>
                  <a:tcPr marL="68575" marR="68575" marT="91425" marB="91425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/>
                    </a:p>
                  </a:txBody>
                  <a:tcPr marL="68575" marR="68575" marT="91425" marB="91425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11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 err="1"/>
                        <a:t>pKa</a:t>
                      </a:r>
                      <a:endParaRPr sz="1100" dirty="0"/>
                    </a:p>
                  </a:txBody>
                  <a:tcPr marL="68575" marR="68575" marT="91425" marB="91425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/>
                    </a:p>
                  </a:txBody>
                  <a:tcPr marL="68575" marR="68575" marT="91425" marB="91425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11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dirty="0"/>
                        <a:t> Equivalence point </a:t>
                      </a:r>
                      <a:endParaRPr sz="1100" dirty="0"/>
                    </a:p>
                  </a:txBody>
                  <a:tcPr marL="68575" marR="68575" marT="91425" marB="91425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dirty="0"/>
                    </a:p>
                  </a:txBody>
                  <a:tcPr marL="68575" marR="68575" marT="91425" marB="91425">
                    <a:lnL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1C4587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00" name="Google Shape;200;p19"/>
          <p:cNvSpPr/>
          <p:nvPr/>
        </p:nvSpPr>
        <p:spPr>
          <a:xfrm>
            <a:off x="6721263" y="4009625"/>
            <a:ext cx="2429400" cy="7017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a buffer solution:</a:t>
            </a:r>
            <a:endParaRPr sz="1100" dirty="0"/>
          </a:p>
        </p:txBody>
      </p:sp>
      <p:sp>
        <p:nvSpPr>
          <p:cNvPr id="201" name="Google Shape;201;p19"/>
          <p:cNvSpPr/>
          <p:nvPr/>
        </p:nvSpPr>
        <p:spPr>
          <a:xfrm>
            <a:off x="4758752" y="3171675"/>
            <a:ext cx="2281500" cy="701700"/>
          </a:xfrm>
          <a:prstGeom prst="wedgeRectCallout">
            <a:avLst>
              <a:gd name="adj1" fmla="val 37528"/>
              <a:gd name="adj2" fmla="val 72706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Why must a weak acid be used</a:t>
            </a:r>
            <a:endParaRPr sz="900" dirty="0"/>
          </a:p>
        </p:txBody>
      </p:sp>
      <p:sp>
        <p:nvSpPr>
          <p:cNvPr id="202" name="Google Shape;202;p19"/>
          <p:cNvSpPr/>
          <p:nvPr/>
        </p:nvSpPr>
        <p:spPr>
          <a:xfrm>
            <a:off x="7269963" y="3171675"/>
            <a:ext cx="1887000" cy="701700"/>
          </a:xfrm>
          <a:prstGeom prst="wedgeRectCallout">
            <a:avLst>
              <a:gd name="adj1" fmla="val -6396"/>
              <a:gd name="adj2" fmla="val 6931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Why does the body need a buffer system? </a:t>
            </a:r>
            <a:endParaRPr sz="900" dirty="0"/>
          </a:p>
        </p:txBody>
      </p:sp>
      <p:sp>
        <p:nvSpPr>
          <p:cNvPr id="203" name="Google Shape;203;p19"/>
          <p:cNvSpPr/>
          <p:nvPr/>
        </p:nvSpPr>
        <p:spPr>
          <a:xfrm>
            <a:off x="7269963" y="4847575"/>
            <a:ext cx="1887000" cy="701700"/>
          </a:xfrm>
          <a:prstGeom prst="wedgeRectCallout">
            <a:avLst>
              <a:gd name="adj1" fmla="val -33489"/>
              <a:gd name="adj2" fmla="val -68665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is the significance of Ka</a:t>
            </a:r>
            <a:endParaRPr sz="900" dirty="0"/>
          </a:p>
        </p:txBody>
      </p:sp>
      <p:sp>
        <p:nvSpPr>
          <p:cNvPr id="204" name="Google Shape;204;p19"/>
          <p:cNvSpPr/>
          <p:nvPr/>
        </p:nvSpPr>
        <p:spPr>
          <a:xfrm>
            <a:off x="4773025" y="4026675"/>
            <a:ext cx="1704600" cy="1522500"/>
          </a:xfrm>
          <a:prstGeom prst="wedgeRectCallout">
            <a:avLst>
              <a:gd name="adj1" fmla="val 62598"/>
              <a:gd name="adj2" fmla="val -20529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Why does every buffer reach saturation? </a:t>
            </a:r>
            <a:endParaRPr sz="900" dirty="0"/>
          </a:p>
        </p:txBody>
      </p:sp>
      <p:sp>
        <p:nvSpPr>
          <p:cNvPr id="205" name="Google Shape;205;p19"/>
          <p:cNvSpPr/>
          <p:nvPr/>
        </p:nvSpPr>
        <p:spPr>
          <a:xfrm>
            <a:off x="197250" y="4445475"/>
            <a:ext cx="3260400" cy="3040500"/>
          </a:xfrm>
          <a:prstGeom prst="verticalScroll">
            <a:avLst>
              <a:gd name="adj" fmla="val 12500"/>
            </a:avLst>
          </a:prstGeom>
          <a:solidFill>
            <a:srgbClr val="C9DAF8"/>
          </a:solidFill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x-none" dirty="0"/>
              <a:t>The value of </a:t>
            </a:r>
            <a:r>
              <a:rPr lang="x-none" i="1" dirty="0"/>
              <a:t>K</a:t>
            </a:r>
            <a:r>
              <a:rPr lang="x-none" baseline="-25000" dirty="0"/>
              <a:t>a</a:t>
            </a:r>
            <a:r>
              <a:rPr lang="x-none" dirty="0"/>
              <a:t> for ethanoic acid is 1.75 </a:t>
            </a:r>
            <a:r>
              <a:rPr lang="en-IN" dirty="0"/>
              <a:t>× </a:t>
            </a:r>
            <a:r>
              <a:rPr lang="x-none" dirty="0"/>
              <a:t>10</a:t>
            </a:r>
            <a:r>
              <a:rPr lang="en-IN" baseline="30000" dirty="0"/>
              <a:t>-</a:t>
            </a:r>
            <a:r>
              <a:rPr lang="x-none" baseline="30000" dirty="0"/>
              <a:t>5</a:t>
            </a:r>
            <a:r>
              <a:rPr lang="x-none" dirty="0"/>
              <a:t> mol dm</a:t>
            </a:r>
            <a:r>
              <a:rPr lang="en-IN" baseline="30000" dirty="0"/>
              <a:t>-</a:t>
            </a:r>
            <a:r>
              <a:rPr lang="x-none" baseline="30000" dirty="0"/>
              <a:t>3</a:t>
            </a:r>
            <a:r>
              <a:rPr lang="x-none" dirty="0"/>
              <a:t> at 25 °C.</a:t>
            </a:r>
            <a:endParaRPr lang="en-GB" dirty="0"/>
          </a:p>
          <a:p>
            <a:r>
              <a:rPr lang="x-none" dirty="0"/>
              <a:t>Calculate the concentration of ethanoic acid in a solution of the acid that has a pH of 2.69.</a:t>
            </a:r>
            <a:endParaRPr lang="en-GB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00" dirty="0">
              <a:solidFill>
                <a:srgbClr val="231F2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 dirty="0"/>
          </a:p>
        </p:txBody>
      </p:sp>
      <p:sp>
        <p:nvSpPr>
          <p:cNvPr id="207" name="Google Shape;207;p19"/>
          <p:cNvSpPr/>
          <p:nvPr/>
        </p:nvSpPr>
        <p:spPr>
          <a:xfrm>
            <a:off x="9582425" y="3171725"/>
            <a:ext cx="927300" cy="2377500"/>
          </a:xfrm>
          <a:prstGeom prst="wedgeRectCallout">
            <a:avLst>
              <a:gd name="adj1" fmla="val -93139"/>
              <a:gd name="adj2" fmla="val 2725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Describe 3 real life applications of Buffer’s</a:t>
            </a:r>
            <a:endParaRPr sz="900" dirty="0"/>
          </a:p>
        </p:txBody>
      </p:sp>
      <p:sp>
        <p:nvSpPr>
          <p:cNvPr id="208" name="Google Shape;208;p19"/>
          <p:cNvSpPr/>
          <p:nvPr/>
        </p:nvSpPr>
        <p:spPr>
          <a:xfrm>
            <a:off x="5346000" y="5685525"/>
            <a:ext cx="5253300" cy="18003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Describe an experiment that allows you to investigate pH changes</a:t>
            </a: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210" name="Google Shape;210;p19"/>
          <p:cNvSpPr/>
          <p:nvPr/>
        </p:nvSpPr>
        <p:spPr>
          <a:xfrm>
            <a:off x="3165638" y="5702475"/>
            <a:ext cx="1887000" cy="786000"/>
          </a:xfrm>
          <a:prstGeom prst="wedgeRectCallout">
            <a:avLst>
              <a:gd name="adj1" fmla="val 65875"/>
              <a:gd name="adj2" fmla="val -6088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What was the shape of the curve? </a:t>
            </a:r>
            <a:endParaRPr sz="900" dirty="0"/>
          </a:p>
        </p:txBody>
      </p:sp>
      <p:sp>
        <p:nvSpPr>
          <p:cNvPr id="211" name="Google Shape;211;p19"/>
          <p:cNvSpPr/>
          <p:nvPr/>
        </p:nvSpPr>
        <p:spPr>
          <a:xfrm>
            <a:off x="3165625" y="6641775"/>
            <a:ext cx="1887000" cy="786000"/>
          </a:xfrm>
          <a:prstGeom prst="wedgeRectCallout">
            <a:avLst>
              <a:gd name="adj1" fmla="val 65875"/>
              <a:gd name="adj2" fmla="val -6088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dirty="0"/>
              <a:t>Why was an indicator not used? </a:t>
            </a:r>
            <a:endParaRPr sz="900" dirty="0"/>
          </a:p>
        </p:txBody>
      </p:sp>
      <p:pic>
        <p:nvPicPr>
          <p:cNvPr id="3" name="Picture 2" descr="A picture containing toiletry&#10;&#10;Description automatically generated">
            <a:extLst>
              <a:ext uri="{FF2B5EF4-FFF2-40B4-BE49-F238E27FC236}">
                <a16:creationId xmlns:a16="http://schemas.microsoft.com/office/drawing/2014/main" id="{67965F39-11BA-4153-A1BA-C4EDEC18FB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966115" y="1560498"/>
            <a:ext cx="1164199" cy="120886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24"/>
          <p:cNvSpPr/>
          <p:nvPr/>
        </p:nvSpPr>
        <p:spPr>
          <a:xfrm>
            <a:off x="0" y="0"/>
            <a:ext cx="2040600" cy="786000"/>
          </a:xfrm>
          <a:prstGeom prst="rect">
            <a:avLst/>
          </a:prstGeom>
          <a:solidFill>
            <a:srgbClr val="1C4587"/>
          </a:solidFill>
          <a:ln w="9525" cap="flat" cmpd="sng">
            <a:solidFill>
              <a:srgbClr val="C9DAF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REDOX EQUILIBRIA </a:t>
            </a:r>
            <a:endParaRPr sz="18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325" name="Google Shape;325;p24"/>
          <p:cNvSpPr/>
          <p:nvPr/>
        </p:nvSpPr>
        <p:spPr>
          <a:xfrm>
            <a:off x="2688413" y="270950"/>
            <a:ext cx="2588700" cy="16860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Define Standard E cell</a:t>
            </a: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326" name="Google Shape;326;p24"/>
          <p:cNvSpPr/>
          <p:nvPr/>
        </p:nvSpPr>
        <p:spPr>
          <a:xfrm>
            <a:off x="89700" y="919921"/>
            <a:ext cx="2281500" cy="786000"/>
          </a:xfrm>
          <a:prstGeom prst="wedgeRectCallout">
            <a:avLst>
              <a:gd name="adj1" fmla="val 63364"/>
              <a:gd name="adj2" fmla="val -47875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State standard conditions </a:t>
            </a:r>
            <a:endParaRPr sz="1100" dirty="0"/>
          </a:p>
        </p:txBody>
      </p:sp>
      <p:sp>
        <p:nvSpPr>
          <p:cNvPr id="327" name="Google Shape;327;p24"/>
          <p:cNvSpPr/>
          <p:nvPr/>
        </p:nvSpPr>
        <p:spPr>
          <a:xfrm>
            <a:off x="89700" y="1839854"/>
            <a:ext cx="2281500" cy="1572300"/>
          </a:xfrm>
          <a:prstGeom prst="wedgeRectCallout">
            <a:avLst>
              <a:gd name="adj1" fmla="val 64097"/>
              <a:gd name="adj2" fmla="val -6170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is the significance of a highly negative E cell value? </a:t>
            </a:r>
            <a:endParaRPr sz="1100" dirty="0"/>
          </a:p>
        </p:txBody>
      </p:sp>
      <p:sp>
        <p:nvSpPr>
          <p:cNvPr id="328" name="Google Shape;328;p24"/>
          <p:cNvSpPr/>
          <p:nvPr/>
        </p:nvSpPr>
        <p:spPr>
          <a:xfrm>
            <a:off x="89700" y="3683402"/>
            <a:ext cx="2281500" cy="1267500"/>
          </a:xfrm>
          <a:prstGeom prst="wedgeRectCallout">
            <a:avLst>
              <a:gd name="adj1" fmla="val 71093"/>
              <a:gd name="adj2" fmla="val 435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329" name="Google Shape;329;p24"/>
          <p:cNvSpPr/>
          <p:nvPr/>
        </p:nvSpPr>
        <p:spPr>
          <a:xfrm>
            <a:off x="5510700" y="77075"/>
            <a:ext cx="3604800" cy="2153100"/>
          </a:xfrm>
          <a:prstGeom prst="wedgeRectCallout">
            <a:avLst>
              <a:gd name="adj1" fmla="val -55746"/>
              <a:gd name="adj2" fmla="val -27140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330" name="Google Shape;330;p24"/>
          <p:cNvSpPr/>
          <p:nvPr/>
        </p:nvSpPr>
        <p:spPr>
          <a:xfrm>
            <a:off x="5150138" y="2493400"/>
            <a:ext cx="1787700" cy="885300"/>
          </a:xfrm>
          <a:prstGeom prst="wedgeRectCallout">
            <a:avLst>
              <a:gd name="adj1" fmla="val -15307"/>
              <a:gd name="adj2" fmla="val -7739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is the pressure in kPa?</a:t>
            </a:r>
            <a:endParaRPr sz="1100" dirty="0"/>
          </a:p>
        </p:txBody>
      </p:sp>
      <p:sp>
        <p:nvSpPr>
          <p:cNvPr id="332" name="Google Shape;332;p24"/>
          <p:cNvSpPr/>
          <p:nvPr/>
        </p:nvSpPr>
        <p:spPr>
          <a:xfrm>
            <a:off x="7006275" y="2507563"/>
            <a:ext cx="2040600" cy="885300"/>
          </a:xfrm>
          <a:prstGeom prst="wedgeRectCallout">
            <a:avLst>
              <a:gd name="adj1" fmla="val -41717"/>
              <a:gd name="adj2" fmla="val -7899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Why use platinum??</a:t>
            </a:r>
            <a:endParaRPr sz="1100" dirty="0"/>
          </a:p>
        </p:txBody>
      </p:sp>
      <p:sp>
        <p:nvSpPr>
          <p:cNvPr id="333" name="Google Shape;333;p24"/>
          <p:cNvSpPr/>
          <p:nvPr/>
        </p:nvSpPr>
        <p:spPr>
          <a:xfrm>
            <a:off x="2800188" y="2230127"/>
            <a:ext cx="2281500" cy="1267500"/>
          </a:xfrm>
          <a:prstGeom prst="wedgeRectCallout">
            <a:avLst>
              <a:gd name="adj1" fmla="val -41469"/>
              <a:gd name="adj2" fmla="val -70091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is the significance of a highly positive E cell value? </a:t>
            </a:r>
            <a:endParaRPr sz="1100" dirty="0"/>
          </a:p>
        </p:txBody>
      </p:sp>
      <p:sp>
        <p:nvSpPr>
          <p:cNvPr id="334" name="Google Shape;334;p24"/>
          <p:cNvSpPr/>
          <p:nvPr/>
        </p:nvSpPr>
        <p:spPr>
          <a:xfrm>
            <a:off x="89700" y="4699900"/>
            <a:ext cx="2710500" cy="2860200"/>
          </a:xfrm>
          <a:prstGeom prst="horizontalScroll">
            <a:avLst>
              <a:gd name="adj" fmla="val 12500"/>
            </a:avLst>
          </a:prstGeom>
          <a:solidFill>
            <a:srgbClr val="C9DAF8"/>
          </a:solidFill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 dirty="0"/>
          </a:p>
        </p:txBody>
      </p:sp>
      <p:sp>
        <p:nvSpPr>
          <p:cNvPr id="335" name="Google Shape;335;p24"/>
          <p:cNvSpPr/>
          <p:nvPr/>
        </p:nvSpPr>
        <p:spPr>
          <a:xfrm>
            <a:off x="2899363" y="3683400"/>
            <a:ext cx="2588700" cy="16860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Balance the following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336" name="Google Shape;336;p24"/>
          <p:cNvSpPr/>
          <p:nvPr/>
        </p:nvSpPr>
        <p:spPr>
          <a:xfrm>
            <a:off x="2899363" y="5555173"/>
            <a:ext cx="2588700" cy="633600"/>
          </a:xfrm>
          <a:prstGeom prst="wedgeRectCallout">
            <a:avLst>
              <a:gd name="adj1" fmla="val -56955"/>
              <a:gd name="adj2" fmla="val 898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What is the name of this cell?</a:t>
            </a:r>
            <a:endParaRPr sz="1100" dirty="0"/>
          </a:p>
        </p:txBody>
      </p:sp>
      <p:sp>
        <p:nvSpPr>
          <p:cNvPr id="337" name="Google Shape;337;p24"/>
          <p:cNvSpPr/>
          <p:nvPr/>
        </p:nvSpPr>
        <p:spPr>
          <a:xfrm>
            <a:off x="2899375" y="6374550"/>
            <a:ext cx="2588700" cy="1035000"/>
          </a:xfrm>
          <a:prstGeom prst="wedgeRectCallout">
            <a:avLst>
              <a:gd name="adj1" fmla="val 1463"/>
              <a:gd name="adj2" fmla="val -67976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Describe 2 advantages of its’ use over fossil fuels? </a:t>
            </a:r>
            <a:endParaRPr sz="1100" dirty="0"/>
          </a:p>
        </p:txBody>
      </p:sp>
      <p:sp>
        <p:nvSpPr>
          <p:cNvPr id="338" name="Google Shape;338;p24"/>
          <p:cNvSpPr/>
          <p:nvPr/>
        </p:nvSpPr>
        <p:spPr>
          <a:xfrm>
            <a:off x="5648475" y="6374550"/>
            <a:ext cx="2588700" cy="1035000"/>
          </a:xfrm>
          <a:prstGeom prst="wedgeRectCallout">
            <a:avLst>
              <a:gd name="adj1" fmla="val -54983"/>
              <a:gd name="adj2" fmla="val -9383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Are there are any concerns about it’s use?</a:t>
            </a:r>
            <a:endParaRPr sz="1100" dirty="0"/>
          </a:p>
        </p:txBody>
      </p:sp>
      <p:sp>
        <p:nvSpPr>
          <p:cNvPr id="339" name="Google Shape;339;p24"/>
          <p:cNvSpPr/>
          <p:nvPr/>
        </p:nvSpPr>
        <p:spPr>
          <a:xfrm>
            <a:off x="5821425" y="3641925"/>
            <a:ext cx="2040600" cy="2228700"/>
          </a:xfrm>
          <a:prstGeom prst="wedgeRectCallout">
            <a:avLst>
              <a:gd name="adj1" fmla="val 67384"/>
              <a:gd name="adj2" fmla="val -17485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/>
          </a:p>
        </p:txBody>
      </p:sp>
      <p:sp>
        <p:nvSpPr>
          <p:cNvPr id="340" name="Google Shape;340;p24"/>
          <p:cNvSpPr/>
          <p:nvPr/>
        </p:nvSpPr>
        <p:spPr>
          <a:xfrm flipH="1">
            <a:off x="7981500" y="3670250"/>
            <a:ext cx="2710500" cy="3739200"/>
          </a:xfrm>
          <a:prstGeom prst="verticalScroll">
            <a:avLst>
              <a:gd name="adj" fmla="val 12500"/>
            </a:avLst>
          </a:prstGeom>
          <a:solidFill>
            <a:srgbClr val="C9DAF8"/>
          </a:solidFill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GB" sz="1000" dirty="0"/>
              <a:t>A student diluted 25.0 cm</a:t>
            </a:r>
            <a:r>
              <a:rPr lang="en-GB" sz="1000" baseline="30000" dirty="0"/>
              <a:t>3</a:t>
            </a:r>
            <a:r>
              <a:rPr lang="en-GB" sz="1000" dirty="0"/>
              <a:t> of a solution of hydrogen peroxide to 250 cm</a:t>
            </a:r>
            <a:r>
              <a:rPr lang="en-GB" sz="1000" baseline="30000" dirty="0"/>
              <a:t>3</a:t>
            </a:r>
            <a:r>
              <a:rPr lang="en-GB" sz="1000" dirty="0"/>
              <a:t>. When 20.0 cm</a:t>
            </a:r>
            <a:r>
              <a:rPr lang="en-GB" sz="1000" baseline="30000" dirty="0"/>
              <a:t>3</a:t>
            </a:r>
            <a:r>
              <a:rPr lang="en-GB" sz="1000" dirty="0"/>
              <a:t> of the diluted solution was acidified, it required 19.2 cm</a:t>
            </a:r>
            <a:r>
              <a:rPr lang="en-GB" sz="1000" baseline="30000" dirty="0"/>
              <a:t>3 </a:t>
            </a:r>
            <a:r>
              <a:rPr lang="en-GB" sz="1000" dirty="0"/>
              <a:t>of 0.0210 mol dm</a:t>
            </a:r>
            <a:r>
              <a:rPr lang="en-GB" sz="1000" baseline="30000" dirty="0"/>
              <a:t>–3 </a:t>
            </a:r>
            <a:r>
              <a:rPr lang="en-GB" sz="1000" dirty="0"/>
              <a:t>potassium manganate(VII) for oxidation.</a:t>
            </a:r>
            <a:br>
              <a:rPr lang="en-GB" sz="1000" dirty="0"/>
            </a:br>
            <a:r>
              <a:rPr lang="en-GB" sz="1000" dirty="0"/>
              <a:t>Calculate the concentration (mol dm</a:t>
            </a:r>
            <a:r>
              <a:rPr lang="en-GB" sz="1000" baseline="30000" dirty="0"/>
              <a:t>–3</a:t>
            </a:r>
            <a:r>
              <a:rPr lang="en-GB" sz="1000" dirty="0"/>
              <a:t>) of the original hydrogen peroxide solution.</a:t>
            </a:r>
          </a:p>
          <a:p>
            <a:r>
              <a:rPr lang="en-GB" sz="1000" dirty="0"/>
              <a:t>2MnO</a:t>
            </a:r>
            <a:r>
              <a:rPr lang="en-GB" sz="1000" baseline="-25000" dirty="0"/>
              <a:t>4</a:t>
            </a:r>
            <a:r>
              <a:rPr lang="en-GB" sz="1000" baseline="30000" dirty="0"/>
              <a:t>-</a:t>
            </a:r>
            <a:r>
              <a:rPr lang="en-GB" sz="1000" dirty="0"/>
              <a:t> + 6H</a:t>
            </a:r>
            <a:r>
              <a:rPr lang="en-GB" sz="1000" baseline="30000" dirty="0"/>
              <a:t>+</a:t>
            </a:r>
            <a:r>
              <a:rPr lang="en-GB" sz="1000" dirty="0"/>
              <a:t> + 5H</a:t>
            </a:r>
            <a:r>
              <a:rPr lang="en-GB" sz="1000" baseline="-25000" dirty="0"/>
              <a:t>2</a:t>
            </a:r>
            <a:r>
              <a:rPr lang="en-GB" sz="1000" dirty="0"/>
              <a:t>O</a:t>
            </a:r>
            <a:r>
              <a:rPr lang="en-GB" sz="1000" baseline="-25000" dirty="0"/>
              <a:t>2</a:t>
            </a:r>
            <a:r>
              <a:rPr lang="en-GB" sz="1000" dirty="0"/>
              <a:t> → 2Mn</a:t>
            </a:r>
            <a:r>
              <a:rPr lang="en-GB" sz="1000" baseline="30000" dirty="0"/>
              <a:t>2+ </a:t>
            </a:r>
            <a:r>
              <a:rPr lang="en-GB" sz="1000" dirty="0"/>
              <a:t>+ 8H</a:t>
            </a:r>
            <a:r>
              <a:rPr lang="en-GB" sz="1000" baseline="-25000" dirty="0"/>
              <a:t>2</a:t>
            </a:r>
            <a:r>
              <a:rPr lang="en-GB" sz="1000" dirty="0"/>
              <a:t>O + 5O</a:t>
            </a:r>
            <a:r>
              <a:rPr lang="en-GB" sz="1000" baseline="-25000" dirty="0"/>
              <a:t>2</a:t>
            </a:r>
          </a:p>
        </p:txBody>
      </p:sp>
      <p:sp>
        <p:nvSpPr>
          <p:cNvPr id="341" name="Google Shape;341;p24"/>
          <p:cNvSpPr/>
          <p:nvPr/>
        </p:nvSpPr>
        <p:spPr>
          <a:xfrm>
            <a:off x="9349075" y="77075"/>
            <a:ext cx="1221600" cy="3335100"/>
          </a:xfrm>
          <a:prstGeom prst="wedgeRectCallout">
            <a:avLst>
              <a:gd name="adj1" fmla="val -67753"/>
              <a:gd name="adj2" fmla="val -3173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/>
              <a:t>Explain why the concentration of H</a:t>
            </a:r>
            <a:r>
              <a:rPr lang="en-GB" sz="1100" baseline="-25000" dirty="0"/>
              <a:t>2</a:t>
            </a:r>
            <a:r>
              <a:rPr lang="en-GB" sz="1100" dirty="0"/>
              <a:t>SO</a:t>
            </a:r>
            <a:r>
              <a:rPr lang="en-GB" sz="1100" baseline="-25000" dirty="0"/>
              <a:t>4</a:t>
            </a:r>
            <a:r>
              <a:rPr lang="en-GB" sz="1100" dirty="0"/>
              <a:t> used would be half of the HCl?</a:t>
            </a:r>
            <a:endParaRPr sz="11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892DB8E-747F-4035-8FCD-A92B6B4146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6126" y="161920"/>
            <a:ext cx="3132552" cy="195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962235B-44D1-4389-8C96-AB22E240C2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1220742"/>
              </p:ext>
            </p:extLst>
          </p:nvPr>
        </p:nvGraphicFramePr>
        <p:xfrm>
          <a:off x="3014675" y="4160640"/>
          <a:ext cx="2377750" cy="3657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{EBDE6F00-0C0C-4CFE-AF65-DAAB2AF888E3}</a:tableStyleId>
              </a:tblPr>
              <a:tblGrid>
                <a:gridCol w="2377750">
                  <a:extLst>
                    <a:ext uri="{9D8B030D-6E8A-4147-A177-3AD203B41FA5}">
                      <a16:colId xmlns:a16="http://schemas.microsoft.com/office/drawing/2014/main" val="98029615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marL="182880">
                        <a:spcAft>
                          <a:spcPts val="0"/>
                        </a:spcAft>
                        <a:tabLst>
                          <a:tab pos="173990" algn="l"/>
                          <a:tab pos="228600" algn="l"/>
                          <a:tab pos="402590" algn="l"/>
                          <a:tab pos="494030" algn="l"/>
                          <a:tab pos="676910" algn="l"/>
                        </a:tabLst>
                      </a:pPr>
                      <a:r>
                        <a:rPr lang="en-GB" sz="800" dirty="0">
                          <a:effectLst/>
                        </a:rPr>
                        <a:t>Fe</a:t>
                      </a:r>
                      <a:r>
                        <a:rPr lang="en-GB" sz="800" baseline="30000" dirty="0">
                          <a:effectLst/>
                        </a:rPr>
                        <a:t>2+</a:t>
                      </a:r>
                      <a:r>
                        <a:rPr lang="en-GB" sz="800" dirty="0">
                          <a:effectLst/>
                        </a:rPr>
                        <a:t>(</a:t>
                      </a:r>
                      <a:r>
                        <a:rPr lang="en-GB" sz="800" dirty="0" err="1">
                          <a:effectLst/>
                        </a:rPr>
                        <a:t>aq</a:t>
                      </a:r>
                      <a:r>
                        <a:rPr lang="en-GB" sz="800" dirty="0">
                          <a:effectLst/>
                        </a:rPr>
                        <a:t>)  +  HBrO</a:t>
                      </a:r>
                      <a:r>
                        <a:rPr lang="en-GB" sz="800" baseline="-25000" dirty="0">
                          <a:effectLst/>
                        </a:rPr>
                        <a:t>3</a:t>
                      </a:r>
                      <a:r>
                        <a:rPr lang="en-GB" sz="800" dirty="0">
                          <a:effectLst/>
                        </a:rPr>
                        <a:t>(</a:t>
                      </a:r>
                      <a:r>
                        <a:rPr lang="en-GB" sz="800" dirty="0" err="1">
                          <a:effectLst/>
                        </a:rPr>
                        <a:t>aq</a:t>
                      </a:r>
                      <a:r>
                        <a:rPr lang="en-GB" sz="800" dirty="0">
                          <a:effectLst/>
                        </a:rPr>
                        <a:t>)  </a:t>
                      </a:r>
                      <a:r>
                        <a:rPr lang="en-GB" sz="800" dirty="0">
                          <a:effectLst/>
                          <a:sym typeface="Symbol" panose="05050102010706020507" pitchFamily="18" charset="2"/>
                        </a:rPr>
                        <a:t></a:t>
                      </a:r>
                      <a:r>
                        <a:rPr lang="en-GB" sz="800" dirty="0">
                          <a:effectLst/>
                        </a:rPr>
                        <a:t>  Fe</a:t>
                      </a:r>
                      <a:r>
                        <a:rPr lang="en-GB" sz="800" baseline="30000" dirty="0">
                          <a:effectLst/>
                        </a:rPr>
                        <a:t>3+</a:t>
                      </a:r>
                      <a:r>
                        <a:rPr lang="en-GB" sz="800" dirty="0">
                          <a:effectLst/>
                        </a:rPr>
                        <a:t>(</a:t>
                      </a:r>
                      <a:r>
                        <a:rPr lang="en-GB" sz="800" dirty="0" err="1">
                          <a:effectLst/>
                        </a:rPr>
                        <a:t>aq</a:t>
                      </a:r>
                      <a:r>
                        <a:rPr lang="en-GB" sz="800" dirty="0">
                          <a:effectLst/>
                        </a:rPr>
                        <a:t>)  +  Br</a:t>
                      </a:r>
                      <a:r>
                        <a:rPr lang="en-GB" sz="800" baseline="-25000" dirty="0">
                          <a:effectLst/>
                        </a:rPr>
                        <a:t>2</a:t>
                      </a:r>
                      <a:r>
                        <a:rPr lang="en-GB" sz="800" dirty="0">
                          <a:effectLst/>
                        </a:rPr>
                        <a:t>(l</a:t>
                      </a:r>
                      <a:r>
                        <a:rPr lang="en-GB" sz="1100" dirty="0">
                          <a:effectLst/>
                        </a:rPr>
                        <a:t>)</a:t>
                      </a:r>
                      <a:endParaRPr lang="en-GB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1614824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0403003D-C8FB-4A95-8CB2-DEDF51A546B4}"/>
              </a:ext>
            </a:extLst>
          </p:cNvPr>
          <p:cNvSpPr txBox="1"/>
          <p:nvPr/>
        </p:nvSpPr>
        <p:spPr>
          <a:xfrm>
            <a:off x="204281" y="3852153"/>
            <a:ext cx="19941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Which species acts as a reducing agent?</a:t>
            </a:r>
          </a:p>
        </p:txBody>
      </p:sp>
      <p:pic>
        <p:nvPicPr>
          <p:cNvPr id="1030" name="Picture 6" descr="1. Schematic of an individual hydrogen/oxygen fuel cell Fuel cells are non-polluting and highly efficient energy conversion devices, and have become one area of research focus. The principle of the fuel cell was discovered by">
            <a:extLst>
              <a:ext uri="{FF2B5EF4-FFF2-40B4-BE49-F238E27FC236}">
                <a16:creationId xmlns:a16="http://schemas.microsoft.com/office/drawing/2014/main" id="{62C3BAD5-99B6-4B9F-945E-AC4F2BAD3C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96" y="5310989"/>
            <a:ext cx="2060886" cy="1581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62B5CF8-8850-46E2-9DD4-1A67D90E6974}"/>
              </a:ext>
            </a:extLst>
          </p:cNvPr>
          <p:cNvSpPr txBox="1"/>
          <p:nvPr/>
        </p:nvSpPr>
        <p:spPr>
          <a:xfrm>
            <a:off x="5909957" y="3770109"/>
            <a:ext cx="18110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/>
              <a:t>Draw a diagram below to help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p27"/>
          <p:cNvSpPr/>
          <p:nvPr/>
        </p:nvSpPr>
        <p:spPr>
          <a:xfrm>
            <a:off x="0" y="0"/>
            <a:ext cx="2040600" cy="786000"/>
          </a:xfrm>
          <a:prstGeom prst="rect">
            <a:avLst/>
          </a:prstGeom>
          <a:solidFill>
            <a:srgbClr val="1C4587"/>
          </a:solidFill>
          <a:ln w="9525" cap="flat" cmpd="sng">
            <a:solidFill>
              <a:srgbClr val="C9DAF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rgbClr val="FFFFFF"/>
                </a:solidFill>
                <a:latin typeface="Happy Monkey"/>
                <a:ea typeface="Happy Monkey"/>
                <a:cs typeface="Happy Monkey"/>
                <a:sym typeface="Happy Monkey"/>
              </a:rPr>
              <a:t>AS REDOX</a:t>
            </a:r>
            <a:endParaRPr sz="1800" dirty="0">
              <a:solidFill>
                <a:srgbClr val="FFFFFF"/>
              </a:solidFill>
              <a:latin typeface="Happy Monkey"/>
              <a:ea typeface="Happy Monkey"/>
              <a:cs typeface="Happy Monkey"/>
              <a:sym typeface="Happy Monkey"/>
            </a:endParaRPr>
          </a:p>
        </p:txBody>
      </p:sp>
      <p:sp>
        <p:nvSpPr>
          <p:cNvPr id="409" name="Google Shape;409;p27"/>
          <p:cNvSpPr/>
          <p:nvPr/>
        </p:nvSpPr>
        <p:spPr>
          <a:xfrm>
            <a:off x="66975" y="886450"/>
            <a:ext cx="2588700" cy="26760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Describe the image to explain nuclear fission: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</p:txBody>
      </p:sp>
      <p:pic>
        <p:nvPicPr>
          <p:cNvPr id="410" name="Google Shape;41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4574" y="1546200"/>
            <a:ext cx="1126426" cy="1756200"/>
          </a:xfrm>
          <a:prstGeom prst="rect">
            <a:avLst/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11" name="Google Shape;411;p27"/>
          <p:cNvSpPr/>
          <p:nvPr/>
        </p:nvSpPr>
        <p:spPr>
          <a:xfrm>
            <a:off x="2923275" y="1003625"/>
            <a:ext cx="2309400" cy="1013100"/>
          </a:xfrm>
          <a:prstGeom prst="wedgeRectCallout">
            <a:avLst>
              <a:gd name="adj1" fmla="val -61427"/>
              <a:gd name="adj2" fmla="val -14384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How do the mass of the products relate to the mass of the original isotope?</a:t>
            </a:r>
            <a:endParaRPr sz="1100"/>
          </a:p>
        </p:txBody>
      </p:sp>
      <p:sp>
        <p:nvSpPr>
          <p:cNvPr id="412" name="Google Shape;412;p27"/>
          <p:cNvSpPr/>
          <p:nvPr/>
        </p:nvSpPr>
        <p:spPr>
          <a:xfrm>
            <a:off x="2409000" y="100450"/>
            <a:ext cx="2309400" cy="786000"/>
          </a:xfrm>
          <a:prstGeom prst="wedgeRectCallout">
            <a:avLst>
              <a:gd name="adj1" fmla="val -61610"/>
              <a:gd name="adj2" fmla="val 4910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Which two isotopes are generally used?</a:t>
            </a:r>
            <a:endParaRPr sz="1100"/>
          </a:p>
        </p:txBody>
      </p:sp>
      <p:sp>
        <p:nvSpPr>
          <p:cNvPr id="413" name="Google Shape;413;p27"/>
          <p:cNvSpPr/>
          <p:nvPr/>
        </p:nvSpPr>
        <p:spPr>
          <a:xfrm>
            <a:off x="2923275" y="2133900"/>
            <a:ext cx="2309400" cy="1013100"/>
          </a:xfrm>
          <a:prstGeom prst="wedgeRectCallout">
            <a:avLst>
              <a:gd name="adj1" fmla="val -61427"/>
              <a:gd name="adj2" fmla="val -14384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What happens to the daughter products?</a:t>
            </a:r>
            <a:endParaRPr sz="1100"/>
          </a:p>
        </p:txBody>
      </p:sp>
      <p:pic>
        <p:nvPicPr>
          <p:cNvPr id="414" name="Google Shape;414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40600" y="5426400"/>
            <a:ext cx="1981200" cy="2133600"/>
          </a:xfrm>
          <a:prstGeom prst="rect">
            <a:avLst/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15" name="Google Shape;415;p27"/>
          <p:cNvSpPr/>
          <p:nvPr/>
        </p:nvSpPr>
        <p:spPr>
          <a:xfrm>
            <a:off x="0" y="6546900"/>
            <a:ext cx="1839900" cy="1013100"/>
          </a:xfrm>
          <a:prstGeom prst="wedgeRectCallout">
            <a:avLst>
              <a:gd name="adj1" fmla="val 59995"/>
              <a:gd name="adj2" fmla="val -508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What happens when the control rods are raised?</a:t>
            </a:r>
            <a:endParaRPr sz="1100"/>
          </a:p>
        </p:txBody>
      </p:sp>
      <p:sp>
        <p:nvSpPr>
          <p:cNvPr id="416" name="Google Shape;416;p27"/>
          <p:cNvSpPr/>
          <p:nvPr/>
        </p:nvSpPr>
        <p:spPr>
          <a:xfrm>
            <a:off x="2923275" y="3264175"/>
            <a:ext cx="2309400" cy="1013100"/>
          </a:xfrm>
          <a:prstGeom prst="wedgeRectCallout">
            <a:avLst>
              <a:gd name="adj1" fmla="val -61427"/>
              <a:gd name="adj2" fmla="val -5426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Why is this known as an chain reaction?</a:t>
            </a:r>
            <a:endParaRPr sz="1100"/>
          </a:p>
        </p:txBody>
      </p:sp>
      <p:sp>
        <p:nvSpPr>
          <p:cNvPr id="417" name="Google Shape;417;p27"/>
          <p:cNvSpPr/>
          <p:nvPr/>
        </p:nvSpPr>
        <p:spPr>
          <a:xfrm>
            <a:off x="0" y="5344525"/>
            <a:ext cx="1839900" cy="1013100"/>
          </a:xfrm>
          <a:prstGeom prst="wedgeRectCallout">
            <a:avLst>
              <a:gd name="adj1" fmla="val 59995"/>
              <a:gd name="adj2" fmla="val -508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What happens when the control rods are lowered?</a:t>
            </a:r>
            <a:endParaRPr sz="1100"/>
          </a:p>
        </p:txBody>
      </p:sp>
      <p:sp>
        <p:nvSpPr>
          <p:cNvPr id="418" name="Google Shape;418;p27"/>
          <p:cNvSpPr/>
          <p:nvPr/>
        </p:nvSpPr>
        <p:spPr>
          <a:xfrm>
            <a:off x="0" y="4142150"/>
            <a:ext cx="1839900" cy="1013100"/>
          </a:xfrm>
          <a:prstGeom prst="wedgeRectCallout">
            <a:avLst>
              <a:gd name="adj1" fmla="val 69996"/>
              <a:gd name="adj2" fmla="val 7369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What is the role of the control rods?</a:t>
            </a:r>
            <a:endParaRPr sz="1100"/>
          </a:p>
        </p:txBody>
      </p:sp>
      <p:sp>
        <p:nvSpPr>
          <p:cNvPr id="419" name="Google Shape;419;p27"/>
          <p:cNvSpPr/>
          <p:nvPr/>
        </p:nvSpPr>
        <p:spPr>
          <a:xfrm>
            <a:off x="2111250" y="4369250"/>
            <a:ext cx="2588700" cy="786000"/>
          </a:xfrm>
          <a:prstGeom prst="wedgeRectCallout">
            <a:avLst>
              <a:gd name="adj1" fmla="val 2833"/>
              <a:gd name="adj2" fmla="val 80544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What happens to the water in the reactor?</a:t>
            </a:r>
            <a:endParaRPr sz="1100"/>
          </a:p>
        </p:txBody>
      </p:sp>
      <p:pic>
        <p:nvPicPr>
          <p:cNvPr id="420" name="Google Shape;420;p2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407050" y="678276"/>
            <a:ext cx="1981199" cy="1319437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27"/>
          <p:cNvSpPr/>
          <p:nvPr/>
        </p:nvSpPr>
        <p:spPr>
          <a:xfrm>
            <a:off x="8103300" y="0"/>
            <a:ext cx="2588700" cy="26760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Describe the image to explain nuclear fusion: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</p:txBody>
      </p:sp>
      <p:sp>
        <p:nvSpPr>
          <p:cNvPr id="422" name="Google Shape;422;p27"/>
          <p:cNvSpPr/>
          <p:nvPr/>
        </p:nvSpPr>
        <p:spPr>
          <a:xfrm>
            <a:off x="5346000" y="100450"/>
            <a:ext cx="2588700" cy="1013100"/>
          </a:xfrm>
          <a:prstGeom prst="wedgeRectCallout">
            <a:avLst>
              <a:gd name="adj1" fmla="val 56847"/>
              <a:gd name="adj2" fmla="val -9431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Why do we not use fusion on Earth for electricity generation?</a:t>
            </a:r>
            <a:endParaRPr sz="1100"/>
          </a:p>
        </p:txBody>
      </p:sp>
      <p:sp>
        <p:nvSpPr>
          <p:cNvPr id="423" name="Google Shape;423;p27"/>
          <p:cNvSpPr/>
          <p:nvPr/>
        </p:nvSpPr>
        <p:spPr>
          <a:xfrm>
            <a:off x="5373638" y="1189475"/>
            <a:ext cx="2588700" cy="1013100"/>
          </a:xfrm>
          <a:prstGeom prst="wedgeRectCallout">
            <a:avLst>
              <a:gd name="adj1" fmla="val 55779"/>
              <a:gd name="adj2" fmla="val -16220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Where do we gain the products for fusion?</a:t>
            </a:r>
            <a:endParaRPr sz="1100"/>
          </a:p>
        </p:txBody>
      </p:sp>
      <p:sp>
        <p:nvSpPr>
          <p:cNvPr id="424" name="Google Shape;424;p27"/>
          <p:cNvSpPr/>
          <p:nvPr/>
        </p:nvSpPr>
        <p:spPr>
          <a:xfrm>
            <a:off x="5373625" y="2278500"/>
            <a:ext cx="2588700" cy="1013100"/>
          </a:xfrm>
          <a:prstGeom prst="wedgeRectCallout">
            <a:avLst>
              <a:gd name="adj1" fmla="val 62887"/>
              <a:gd name="adj2" fmla="val -1640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What happens to the waste products of fusion?</a:t>
            </a:r>
            <a:endParaRPr sz="1100"/>
          </a:p>
        </p:txBody>
      </p:sp>
      <p:sp>
        <p:nvSpPr>
          <p:cNvPr id="425" name="Google Shape;425;p27"/>
          <p:cNvSpPr/>
          <p:nvPr/>
        </p:nvSpPr>
        <p:spPr>
          <a:xfrm>
            <a:off x="8103274" y="2865775"/>
            <a:ext cx="2417100" cy="1013100"/>
          </a:xfrm>
          <a:prstGeom prst="wedgeRectCallout">
            <a:avLst>
              <a:gd name="adj1" fmla="val -6046"/>
              <a:gd name="adj2" fmla="val -677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Name three places where fusion naturally occurs:</a:t>
            </a:r>
            <a:endParaRPr sz="1100"/>
          </a:p>
        </p:txBody>
      </p:sp>
      <p:sp>
        <p:nvSpPr>
          <p:cNvPr id="426" name="Google Shape;426;p27"/>
          <p:cNvSpPr/>
          <p:nvPr/>
        </p:nvSpPr>
        <p:spPr>
          <a:xfrm>
            <a:off x="8103300" y="6047625"/>
            <a:ext cx="2588700" cy="1438500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Describe three ways in which radiation can be used in medicine: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</p:txBody>
      </p:sp>
      <p:sp>
        <p:nvSpPr>
          <p:cNvPr id="427" name="Google Shape;427;p27"/>
          <p:cNvSpPr/>
          <p:nvPr/>
        </p:nvSpPr>
        <p:spPr>
          <a:xfrm>
            <a:off x="8189099" y="4824550"/>
            <a:ext cx="2417100" cy="1013100"/>
          </a:xfrm>
          <a:prstGeom prst="wedgeRectCallout">
            <a:avLst>
              <a:gd name="adj1" fmla="val -13750"/>
              <a:gd name="adj2" fmla="val 69075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What is radiotherapy?</a:t>
            </a:r>
            <a:endParaRPr sz="1100"/>
          </a:p>
        </p:txBody>
      </p:sp>
      <p:sp>
        <p:nvSpPr>
          <p:cNvPr id="428" name="Google Shape;428;p27"/>
          <p:cNvSpPr/>
          <p:nvPr/>
        </p:nvSpPr>
        <p:spPr>
          <a:xfrm>
            <a:off x="8103275" y="3973425"/>
            <a:ext cx="2417100" cy="721200"/>
          </a:xfrm>
          <a:prstGeom prst="wedgeRectCallout">
            <a:avLst>
              <a:gd name="adj1" fmla="val -13750"/>
              <a:gd name="adj2" fmla="val 69075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Why are X-rays preferred to gamma rays?</a:t>
            </a:r>
            <a:endParaRPr sz="1100"/>
          </a:p>
        </p:txBody>
      </p:sp>
      <p:sp>
        <p:nvSpPr>
          <p:cNvPr id="429" name="Google Shape;429;p27"/>
          <p:cNvSpPr/>
          <p:nvPr/>
        </p:nvSpPr>
        <p:spPr>
          <a:xfrm>
            <a:off x="5459424" y="3367525"/>
            <a:ext cx="2417100" cy="1013100"/>
          </a:xfrm>
          <a:prstGeom prst="wedgeRectCallout">
            <a:avLst>
              <a:gd name="adj1" fmla="val 59740"/>
              <a:gd name="adj2" fmla="val 34592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Why are these rotated and administered from three sources?</a:t>
            </a:r>
            <a:endParaRPr sz="1100"/>
          </a:p>
        </p:txBody>
      </p:sp>
      <p:sp>
        <p:nvSpPr>
          <p:cNvPr id="430" name="Google Shape;430;p27"/>
          <p:cNvSpPr/>
          <p:nvPr/>
        </p:nvSpPr>
        <p:spPr>
          <a:xfrm>
            <a:off x="5459449" y="4456550"/>
            <a:ext cx="2417100" cy="1013100"/>
          </a:xfrm>
          <a:prstGeom prst="wedgeRectCallout">
            <a:avLst>
              <a:gd name="adj1" fmla="val 63199"/>
              <a:gd name="adj2" fmla="val 7995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When would we use brachytherapy instead of radiotherapy?</a:t>
            </a:r>
            <a:endParaRPr sz="1100"/>
          </a:p>
        </p:txBody>
      </p:sp>
      <p:sp>
        <p:nvSpPr>
          <p:cNvPr id="431" name="Google Shape;431;p27"/>
          <p:cNvSpPr/>
          <p:nvPr/>
        </p:nvSpPr>
        <p:spPr>
          <a:xfrm>
            <a:off x="6199550" y="5545575"/>
            <a:ext cx="1677000" cy="1013100"/>
          </a:xfrm>
          <a:prstGeom prst="wedgeRectCallout">
            <a:avLst>
              <a:gd name="adj1" fmla="val 63040"/>
              <a:gd name="adj2" fmla="val 27623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What is a radioactive tracer used for?</a:t>
            </a:r>
            <a:endParaRPr sz="1100"/>
          </a:p>
        </p:txBody>
      </p:sp>
      <p:sp>
        <p:nvSpPr>
          <p:cNvPr id="432" name="Google Shape;432;p27"/>
          <p:cNvSpPr/>
          <p:nvPr/>
        </p:nvSpPr>
        <p:spPr>
          <a:xfrm>
            <a:off x="4137450" y="5545575"/>
            <a:ext cx="1839900" cy="1013100"/>
          </a:xfrm>
          <a:prstGeom prst="wedgeRectCallout">
            <a:avLst>
              <a:gd name="adj1" fmla="val 61476"/>
              <a:gd name="adj2" fmla="val -26858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/>
              <a:t>What properties must a tracer have to be suitable to be used in a human?</a:t>
            </a:r>
            <a:endParaRPr sz="900"/>
          </a:p>
        </p:txBody>
      </p:sp>
      <p:sp>
        <p:nvSpPr>
          <p:cNvPr id="433" name="Google Shape;433;p27"/>
          <p:cNvSpPr/>
          <p:nvPr/>
        </p:nvSpPr>
        <p:spPr>
          <a:xfrm>
            <a:off x="4137450" y="6634600"/>
            <a:ext cx="3739200" cy="851400"/>
          </a:xfrm>
          <a:prstGeom prst="wedgeRectCallout">
            <a:avLst>
              <a:gd name="adj1" fmla="val 56293"/>
              <a:gd name="adj2" fmla="val -13834"/>
            </a:avLst>
          </a:prstGeom>
          <a:noFill/>
          <a:ln w="19050" cap="flat" cmpd="sng">
            <a:solidFill>
              <a:srgbClr val="1C458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How is contamination different to irradiation?</a:t>
            </a:r>
            <a:endParaRPr sz="11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</TotalTime>
  <Words>1615</Words>
  <Application>Microsoft Office PowerPoint</Application>
  <PresentationFormat>Custom</PresentationFormat>
  <Paragraphs>274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Symbol</vt:lpstr>
      <vt:lpstr>Times New Roman</vt:lpstr>
      <vt:lpstr>Happy Monkey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G.Singleton0</dc:creator>
  <cp:lastModifiedBy>Faisal Chaudhary</cp:lastModifiedBy>
  <cp:revision>30</cp:revision>
  <dcterms:modified xsi:type="dcterms:W3CDTF">2020-02-23T19:12:03Z</dcterms:modified>
</cp:coreProperties>
</file>