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2" r:id="rId5"/>
    <p:sldId id="263" r:id="rId6"/>
    <p:sldId id="261" r:id="rId7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367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044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285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90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794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034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47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673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45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030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279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6A1F7-11FB-417F-B7C9-B958403BB731}" type="datetimeFigureOut">
              <a:rPr lang="en-GB" smtClean="0"/>
              <a:t>04/07/2019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D14AC-9B1C-46F3-81C8-0C43D8602D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24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93168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Agency theory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2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Paper 1 </a:t>
            </a:r>
          </a:p>
          <a:p>
            <a:pPr algn="ctr"/>
            <a:r>
              <a:rPr lang="en-US" sz="2000" b="1" dirty="0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Social Psychology Obedience Knowledge </a:t>
            </a:r>
            <a:r>
              <a:rPr lang="en-US" sz="2000" b="1" dirty="0" err="1" smtClean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Organiser</a:t>
            </a:r>
            <a:endParaRPr lang="en-GB" sz="2000" b="1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092953" y="1146695"/>
            <a:ext cx="40802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Milgram’s research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452580" y="739451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Factors affecting obedience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43136" y="1231775"/>
            <a:ext cx="3338217" cy="244959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 smtClean="0">
                <a:solidFill>
                  <a:schemeClr val="tx1"/>
                </a:solidFill>
              </a:rPr>
              <a:t>Situational</a:t>
            </a:r>
          </a:p>
          <a:p>
            <a:endParaRPr lang="en-GB" sz="1200" dirty="0">
              <a:solidFill>
                <a:schemeClr val="tx1"/>
              </a:solidFill>
            </a:endParaRPr>
          </a:p>
          <a:p>
            <a:endParaRPr lang="en-GB" sz="1200" dirty="0" smtClean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  <a:p>
            <a:endParaRPr lang="en-GB" sz="1200" dirty="0" smtClean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  <a:p>
            <a:r>
              <a:rPr lang="en-GB" sz="1200" dirty="0" smtClean="0">
                <a:solidFill>
                  <a:schemeClr val="tx1"/>
                </a:solidFill>
              </a:rPr>
              <a:t>Personality</a:t>
            </a:r>
            <a:endParaRPr lang="en-GB" sz="1200" dirty="0">
              <a:solidFill>
                <a:schemeClr val="tx1"/>
              </a:solidFill>
            </a:endParaRPr>
          </a:p>
          <a:p>
            <a:r>
              <a:rPr lang="en-GB" sz="1200" dirty="0" smtClean="0">
                <a:solidFill>
                  <a:schemeClr val="tx1"/>
                </a:solidFill>
              </a:rPr>
              <a:t> 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38770" y="739451"/>
            <a:ext cx="1690030" cy="248052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Agentic state</a:t>
            </a: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Autonomous state</a:t>
            </a: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Agentic shift</a:t>
            </a: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Moral strain</a:t>
            </a: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200" dirty="0" err="1" smtClean="0">
                <a:solidFill>
                  <a:schemeClr val="bg1">
                    <a:lumMod val="50000"/>
                  </a:schemeClr>
                </a:solidFill>
              </a:rPr>
              <a:t>Socialisation</a:t>
            </a:r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895289" y="722191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38770" y="3911630"/>
            <a:ext cx="1690030" cy="28571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Strength </a:t>
            </a: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Immediacy</a:t>
            </a: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numbers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32990" y="3911630"/>
            <a:ext cx="1690030" cy="285487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AO3  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27210" y="1682838"/>
            <a:ext cx="2250654" cy="20067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AO1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152499" y="1702695"/>
            <a:ext cx="2206854" cy="198687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8643137" y="3911630"/>
            <a:ext cx="3469008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 Culture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Gender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4095793" y="3700093"/>
            <a:ext cx="4080250" cy="64202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Milgram’s Variations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768167" y="4375178"/>
            <a:ext cx="1339861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  Experiment 7-telephonic instructions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220811" y="4378505"/>
            <a:ext cx="1274427" cy="238800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Experiment 10- rundown office building 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522924" y="4361974"/>
            <a:ext cx="1528000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 smtClean="0">
                <a:solidFill>
                  <a:schemeClr val="bg1">
                    <a:lumMod val="50000"/>
                  </a:schemeClr>
                </a:solidFill>
              </a:rPr>
              <a:t>  Experiment 13- ordinary man gives orders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16625" y="3365347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Social Impact theory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47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Prejudice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667707" y="562742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Individual differences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16840" y="1219620"/>
            <a:ext cx="1988274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 smtClean="0">
                <a:solidFill>
                  <a:schemeClr val="tx1"/>
                </a:solidFill>
              </a:rPr>
              <a:t>Factors affecting prejudice </a:t>
            </a:r>
            <a:endParaRPr lang="en-GB" sz="105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3020" y="1706223"/>
            <a:ext cx="4824548" cy="132075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Personality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3598703" y="3156908"/>
            <a:ext cx="4824548" cy="137305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Situational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8645402" y="1040948"/>
            <a:ext cx="3335951" cy="198603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645402" y="3689131"/>
            <a:ext cx="3335951" cy="269277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46401" y="145627"/>
            <a:ext cx="3335951" cy="6378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Social Identity theory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9350" y="873217"/>
            <a:ext cx="1632349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Social </a:t>
            </a:r>
            <a:r>
              <a:rPr lang="en-US" sz="1200" dirty="0" err="1" smtClean="0">
                <a:solidFill>
                  <a:schemeClr val="bg1">
                    <a:lumMod val="50000"/>
                  </a:schemeClr>
                </a:solidFill>
              </a:rPr>
              <a:t>categorisation</a:t>
            </a:r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Social identification</a:t>
            </a:r>
          </a:p>
          <a:p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Social comparison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802784" y="869200"/>
            <a:ext cx="1598643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25945" y="3900046"/>
            <a:ext cx="1632349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AO1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856128" y="3891647"/>
            <a:ext cx="1602137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0526" y="3467447"/>
            <a:ext cx="3335951" cy="41022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Realistic conflict theory 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598703" y="4801520"/>
            <a:ext cx="4824548" cy="132075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Culture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0" name="Rounded Rectangle 19"/>
          <p:cNvSpPr/>
          <p:nvPr/>
        </p:nvSpPr>
        <p:spPr>
          <a:xfrm>
            <a:off x="8667707" y="3195633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Developmental  Psychology</a:t>
            </a:r>
            <a:endParaRPr lang="en-GB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231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2298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Studies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337047" y="396540"/>
            <a:ext cx="1988274" cy="4866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Contemporary </a:t>
            </a:r>
            <a:r>
              <a:rPr lang="en-GB" sz="1200" b="1" dirty="0" smtClean="0">
                <a:solidFill>
                  <a:schemeClr val="tx1"/>
                </a:solidFill>
              </a:rPr>
              <a:t>Study-</a:t>
            </a:r>
            <a:r>
              <a:rPr lang="en-GB" sz="1200" b="1" dirty="0" err="1" smtClean="0">
                <a:solidFill>
                  <a:schemeClr val="tx1"/>
                </a:solidFill>
              </a:rPr>
              <a:t>Reicher</a:t>
            </a:r>
            <a:r>
              <a:rPr lang="en-GB" sz="1200" b="1" dirty="0" smtClean="0">
                <a:solidFill>
                  <a:schemeClr val="tx1"/>
                </a:solidFill>
              </a:rPr>
              <a:t> and Haslam 2006 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728509" y="3734953"/>
            <a:ext cx="2033873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</a:rPr>
              <a:t>Evaluate </a:t>
            </a:r>
            <a:r>
              <a:rPr lang="en-US" sz="1400" b="1" dirty="0" err="1" smtClean="0">
                <a:solidFill>
                  <a:schemeClr val="tx1"/>
                </a:solidFill>
              </a:rPr>
              <a:t>Reicher</a:t>
            </a:r>
            <a:r>
              <a:rPr lang="en-US" sz="1400" b="1" dirty="0" smtClean="0">
                <a:solidFill>
                  <a:schemeClr val="tx1"/>
                </a:solidFill>
              </a:rPr>
              <a:t> and Haslam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24773" y="15054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chemeClr val="tx1"/>
                </a:solidFill>
              </a:rPr>
              <a:t>Describe the APRC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24773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202698" y="495530"/>
            <a:ext cx="3335951" cy="63787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Classic study </a:t>
            </a:r>
            <a:r>
              <a:rPr lang="en-GB" sz="2000" b="1" dirty="0" err="1" smtClean="0">
                <a:solidFill>
                  <a:schemeClr val="tx1"/>
                </a:solidFill>
              </a:rPr>
              <a:t>Sherif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2326596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Aim/Procedure</a:t>
            </a: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657196" y="1364758"/>
            <a:ext cx="3766421" cy="252688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Results/Conclusion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30260" y="4122477"/>
            <a:ext cx="3114872" cy="250423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Strengths  </a:t>
            </a: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538649" y="4093013"/>
            <a:ext cx="3009296" cy="24902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Weaknesses 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165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38770" y="472967"/>
            <a:ext cx="3335950" cy="64914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2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Methods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092953" y="1146695"/>
            <a:ext cx="40802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Hypothesis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452580" y="472967"/>
            <a:ext cx="1988274" cy="66739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What is self-report data?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855853" y="2256545"/>
            <a:ext cx="1988274" cy="78691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Qualitative vs quantitative data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43136" y="1231776"/>
            <a:ext cx="3338217" cy="93335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138770" y="1234037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Interviews </a:t>
            </a: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Structured :</a:t>
            </a: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Semi-structured:</a:t>
            </a: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Unstructured: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brain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932990" y="1231775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AO3: 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38770" y="3799816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Questionnaires 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38770" y="4300450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Open questions</a:t>
            </a: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2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Closed questions  </a:t>
            </a: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32990" y="4298188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AO3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27210" y="1558133"/>
            <a:ext cx="2250654" cy="191028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Alternative- give examples</a:t>
            </a: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133078" y="1558134"/>
            <a:ext cx="2206854" cy="191028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1600" dirty="0" smtClean="0">
                <a:solidFill>
                  <a:schemeClr val="bg1">
                    <a:lumMod val="50000"/>
                  </a:schemeClr>
                </a:solidFill>
              </a:rPr>
              <a:t>Null- give examples</a:t>
            </a:r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9600956" y="3134872"/>
            <a:ext cx="2380398" cy="363163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4095793" y="3700093"/>
            <a:ext cx="5208488" cy="64202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Sampling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768167" y="4375178"/>
            <a:ext cx="1381902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Random 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295216" y="4378505"/>
            <a:ext cx="1332128" cy="238800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Opportunity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231806" y="4425239"/>
            <a:ext cx="1273777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Volunteer 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754531" y="4425239"/>
            <a:ext cx="1381902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Stratified  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924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21602"/>
            <a:ext cx="4824548" cy="90868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Measures of dispersion or variability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996855" y="472967"/>
            <a:ext cx="2443999" cy="667396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Why do we use Standard deviation?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855853" y="2256545"/>
            <a:ext cx="1988274" cy="78691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Ethics BPS guidelines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43136" y="1231776"/>
            <a:ext cx="3338217" cy="93335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Rounded Rectangle 34"/>
          <p:cNvSpPr/>
          <p:nvPr/>
        </p:nvSpPr>
        <p:spPr>
          <a:xfrm>
            <a:off x="4293305" y="2893630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Work out negative life events SD </a:t>
            </a:r>
            <a:endParaRPr lang="en-GB" sz="1400" b="1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38770" y="4300450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Normal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32990" y="4298188"/>
            <a:ext cx="1690030" cy="246831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Skewed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9600956" y="3134872"/>
            <a:ext cx="2380398" cy="363163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dirty="0" smtClean="0">
                <a:solidFill>
                  <a:schemeClr val="tx1"/>
                </a:solidFill>
              </a:rPr>
              <a:t>Respect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dirty="0" smtClean="0">
                <a:solidFill>
                  <a:schemeClr val="tx1"/>
                </a:solidFill>
              </a:rPr>
              <a:t>Competence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dirty="0" smtClean="0">
                <a:solidFill>
                  <a:schemeClr val="tx1"/>
                </a:solidFill>
              </a:rPr>
              <a:t>Integrity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dirty="0" smtClean="0">
                <a:solidFill>
                  <a:schemeClr val="tx1"/>
                </a:solidFill>
              </a:rPr>
              <a:t>Informed consent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dirty="0" smtClean="0">
                <a:solidFill>
                  <a:schemeClr val="tx1"/>
                </a:solidFill>
              </a:rPr>
              <a:t>Debrief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dirty="0" smtClean="0">
                <a:solidFill>
                  <a:schemeClr val="tx1"/>
                </a:solidFill>
              </a:rPr>
              <a:t>Protection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 smtClean="0">
              <a:solidFill>
                <a:schemeClr val="tx1"/>
              </a:solidFill>
            </a:endParaRPr>
          </a:p>
          <a:p>
            <a:r>
              <a:rPr lang="en-GB" sz="1100" dirty="0" smtClean="0">
                <a:solidFill>
                  <a:schemeClr val="tx1"/>
                </a:solidFill>
              </a:rPr>
              <a:t>Deception 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100" dirty="0" smtClean="0">
              <a:solidFill>
                <a:schemeClr val="tx1"/>
              </a:solidFill>
            </a:endParaRPr>
          </a:p>
          <a:p>
            <a:r>
              <a:rPr lang="en-GB" sz="1100" dirty="0" smtClean="0">
                <a:solidFill>
                  <a:schemeClr val="tx1"/>
                </a:solidFill>
              </a:rPr>
              <a:t>Confidentiality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dirty="0" smtClean="0">
                <a:solidFill>
                  <a:schemeClr val="tx1"/>
                </a:solidFill>
              </a:rPr>
              <a:t>right to withdraw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4095793" y="3700093"/>
            <a:ext cx="5208488" cy="64202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Central tendency  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768167" y="4375178"/>
            <a:ext cx="1381902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mean 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295216" y="4378505"/>
            <a:ext cx="1332128" cy="238800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mode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231806" y="4425239"/>
            <a:ext cx="1273777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Range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754531" y="4425239"/>
            <a:ext cx="1381902" cy="239132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</a:rPr>
              <a:t>Median   </a:t>
            </a:r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2" name="Content Placehold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79" t="18645" r="38348" b="64407"/>
          <a:stretch>
            <a:fillRect/>
          </a:stretch>
        </p:blipFill>
        <p:spPr>
          <a:xfrm>
            <a:off x="4050954" y="1200814"/>
            <a:ext cx="3968680" cy="1414001"/>
          </a:xfrm>
          <a:prstGeom prst="rect">
            <a:avLst/>
          </a:prstGeom>
        </p:spPr>
      </p:pic>
      <p:pic>
        <p:nvPicPr>
          <p:cNvPr id="23" name="Content Placeholder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1" t="13557" r="35168" b="16949"/>
          <a:stretch>
            <a:fillRect/>
          </a:stretch>
        </p:blipFill>
        <p:spPr>
          <a:xfrm>
            <a:off x="138770" y="141334"/>
            <a:ext cx="3486881" cy="3558759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287070" y="3820649"/>
            <a:ext cx="3335950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tx1"/>
                </a:solidFill>
              </a:rPr>
              <a:t>Draw distribution curves </a:t>
            </a:r>
            <a:endParaRPr lang="en-GB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583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157" t="10033" r="73620" b="8837"/>
          <a:stretch/>
        </p:blipFill>
        <p:spPr>
          <a:xfrm>
            <a:off x="11440854" y="49171"/>
            <a:ext cx="540499" cy="590671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3623020" y="110944"/>
            <a:ext cx="4824548" cy="102298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Key Question</a:t>
            </a:r>
          </a:p>
          <a:p>
            <a:pPr algn="ctr"/>
            <a:r>
              <a:rPr lang="en-US" sz="22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Why did the Rwandan people fight against each other?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592205" y="221525"/>
            <a:ext cx="3335951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Application of concepts to explain question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41157" y="1219620"/>
            <a:ext cx="1988274" cy="4866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chemeClr val="tx1"/>
                </a:solidFill>
              </a:rPr>
              <a:t>Key study to refer to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894553" y="3900046"/>
            <a:ext cx="2456015" cy="40091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    </a:t>
            </a:r>
            <a:r>
              <a:rPr lang="en-US" sz="1200" b="1" dirty="0" smtClean="0">
                <a:solidFill>
                  <a:schemeClr val="tx1"/>
                </a:solidFill>
              </a:rPr>
              <a:t>Other studies to use 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23020" y="1706223"/>
            <a:ext cx="4824548" cy="21081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23020" y="4386649"/>
            <a:ext cx="4824548" cy="199525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592205" y="652881"/>
            <a:ext cx="3389148" cy="572902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22314" y="110944"/>
            <a:ext cx="3335951" cy="105244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</a:rPr>
              <a:t>List the theories to cover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22314" y="1287465"/>
            <a:ext cx="3209465" cy="509444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 smtClean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US" sz="16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9583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7702</TotalTime>
  <Words>218</Words>
  <Application>Microsoft Office PowerPoint</Application>
  <PresentationFormat>Widescreen</PresentationFormat>
  <Paragraphs>287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Aldar Academies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Lakin</dc:creator>
  <cp:lastModifiedBy>Corner Priya</cp:lastModifiedBy>
  <cp:revision>40</cp:revision>
  <cp:lastPrinted>2019-05-06T07:15:34Z</cp:lastPrinted>
  <dcterms:created xsi:type="dcterms:W3CDTF">2019-04-28T06:41:59Z</dcterms:created>
  <dcterms:modified xsi:type="dcterms:W3CDTF">2019-07-04T09:14:48Z</dcterms:modified>
</cp:coreProperties>
</file>