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8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5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110B1-0642-4956-B7CE-6145A8CA88FE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03DA5-FB70-4AA2-B196-FC249E60E8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05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E2347-9A55-4029-90AF-E3DA2CD4E5A4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3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EC8-D234-438E-910A-2DE6A31A0930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6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AE8C-FB17-47CD-BCED-D7B9AAD0897C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9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93FD4-B213-4591-895D-2803DE21D916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7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8308-7309-4E8D-8213-46BD29EE8261}" type="datetime1">
              <a:rPr lang="en-US" smtClean="0"/>
              <a:t>7/19/2020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64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3088C-977B-419E-A1B6-A0F0C1F46C06}" type="datetime1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50E79-DDC4-4FFE-92C7-3C4E595B7305}" type="datetime1">
              <a:rPr lang="en-US" smtClean="0"/>
              <a:t>7/19/2020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5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8ED7-29B0-4CBF-9346-EE23F8678857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2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65BC-A1F5-4A43-A812-735A0C7F2AE0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7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59222-D4ED-4309-9726-440EFAE18408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8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E91BE-C3BC-47A3-B3B7-CE0010F127E9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1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ADDB2-D195-4458-8B8F-C807F902E0FE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8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645243" y="-25683"/>
            <a:ext cx="4238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u="sng" dirty="0"/>
              <a:t>Finance Education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759381"/>
              </p:ext>
            </p:extLst>
          </p:nvPr>
        </p:nvGraphicFramePr>
        <p:xfrm>
          <a:off x="3478427" y="2776828"/>
          <a:ext cx="3384461" cy="3937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0564">
                  <a:extLst>
                    <a:ext uri="{9D8B030D-6E8A-4147-A177-3AD203B41FA5}">
                      <a16:colId xmlns:a16="http://schemas.microsoft.com/office/drawing/2014/main" val="425618070"/>
                    </a:ext>
                  </a:extLst>
                </a:gridCol>
                <a:gridCol w="2343897">
                  <a:extLst>
                    <a:ext uri="{9D8B030D-6E8A-4147-A177-3AD203B41FA5}">
                      <a16:colId xmlns:a16="http://schemas.microsoft.com/office/drawing/2014/main" val="3810866473"/>
                    </a:ext>
                  </a:extLst>
                </a:gridCol>
              </a:tblGrid>
              <a:tr h="160765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Credit card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A card that allows you to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 Borrow money against a line of credit, otherwise known as the card’s credit limit.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9231677"/>
                  </a:ext>
                </a:extLst>
              </a:tr>
              <a:tr h="2330213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Debit Card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A payment card that deducts money directly from a consumer’s checking account to pay for a purchase. Debit cards mean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you don’t have to carry cash around.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40862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1931" y="17527"/>
            <a:ext cx="993638" cy="631683"/>
          </a:xfrm>
          <a:prstGeom prst="rect">
            <a:avLst/>
          </a:prstGeom>
        </p:spPr>
      </p:pic>
      <p:graphicFrame>
        <p:nvGraphicFramePr>
          <p:cNvPr id="31" name="Table 31">
            <a:extLst>
              <a:ext uri="{FF2B5EF4-FFF2-40B4-BE49-F238E27FC236}">
                <a16:creationId xmlns:a16="http://schemas.microsoft.com/office/drawing/2014/main" id="{E693BE1A-662E-4E94-899D-828B8C9B32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935382"/>
              </p:ext>
            </p:extLst>
          </p:nvPr>
        </p:nvGraphicFramePr>
        <p:xfrm>
          <a:off x="27296" y="150128"/>
          <a:ext cx="3384460" cy="6564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537">
                  <a:extLst>
                    <a:ext uri="{9D8B030D-6E8A-4147-A177-3AD203B41FA5}">
                      <a16:colId xmlns:a16="http://schemas.microsoft.com/office/drawing/2014/main" val="2666054503"/>
                    </a:ext>
                  </a:extLst>
                </a:gridCol>
                <a:gridCol w="2087923">
                  <a:extLst>
                    <a:ext uri="{9D8B030D-6E8A-4147-A177-3AD203B41FA5}">
                      <a16:colId xmlns:a16="http://schemas.microsoft.com/office/drawing/2014/main" val="4117350512"/>
                    </a:ext>
                  </a:extLst>
                </a:gridCol>
              </a:tblGrid>
              <a:tr h="11812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Finance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The system of making, using and managing money.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7391040"/>
                  </a:ext>
                </a:extLst>
              </a:tr>
              <a:tr h="1518748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Poverty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Not having enough money for basic needs, such as food, shelter, clothes.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8258725"/>
                  </a:ext>
                </a:extLst>
              </a:tr>
              <a:tr h="894442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Income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Money that you receive (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</a:rPr>
                        <a:t>e.g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: from work)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7622643"/>
                  </a:ext>
                </a:extLst>
              </a:tr>
              <a:tr h="894442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Expenses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Money that you spend (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</a:rPr>
                        <a:t>e.g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: on bills, food, etc)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9706136"/>
                  </a:ext>
                </a:extLst>
              </a:tr>
              <a:tr h="894442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Budget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A plan for using money over a period of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509112"/>
                  </a:ext>
                </a:extLst>
              </a:tr>
              <a:tr h="11812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Consumer Rights Act 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A law that protects consumers when purchasing items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379790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A126C77B-EFDD-4D80-9B31-DDEB3A58EE74}"/>
              </a:ext>
            </a:extLst>
          </p:cNvPr>
          <p:cNvSpPr txBox="1"/>
          <p:nvPr/>
        </p:nvSpPr>
        <p:spPr>
          <a:xfrm>
            <a:off x="9305137" y="286030"/>
            <a:ext cx="27846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Fraud:</a:t>
            </a:r>
            <a:r>
              <a:rPr lang="en-GB" sz="1400" dirty="0"/>
              <a:t> When a person dishonestly and deliberately deceives a victim for personal gain of property or money.</a:t>
            </a:r>
          </a:p>
          <a:p>
            <a:r>
              <a:rPr lang="en-GB" sz="1400" b="1" u="sng" dirty="0"/>
              <a:t>Scam:</a:t>
            </a:r>
            <a:r>
              <a:rPr lang="en-GB" sz="1400" dirty="0"/>
              <a:t> A type of fraud where a person dishonestly tricks a victim into giving away their money. </a:t>
            </a:r>
          </a:p>
          <a:p>
            <a:r>
              <a:rPr lang="en-GB" sz="1400" b="1" u="sng" dirty="0"/>
              <a:t>Phishing:</a:t>
            </a:r>
            <a:r>
              <a:rPr lang="en-GB" sz="1400" dirty="0"/>
              <a:t> Fake emails with intention to gain personal details of a victim and scam them.</a:t>
            </a:r>
            <a:endParaRPr lang="en-GB" sz="1400" b="1" u="sng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A85B9D8-2751-4D03-BA59-60932002C3FF}"/>
              </a:ext>
            </a:extLst>
          </p:cNvPr>
          <p:cNvSpPr/>
          <p:nvPr/>
        </p:nvSpPr>
        <p:spPr>
          <a:xfrm>
            <a:off x="3478427" y="759038"/>
            <a:ext cx="5733535" cy="3830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Consumer Rights:</a:t>
            </a:r>
          </a:p>
        </p:txBody>
      </p:sp>
      <p:graphicFrame>
        <p:nvGraphicFramePr>
          <p:cNvPr id="38" name="Table 38">
            <a:extLst>
              <a:ext uri="{FF2B5EF4-FFF2-40B4-BE49-F238E27FC236}">
                <a16:creationId xmlns:a16="http://schemas.microsoft.com/office/drawing/2014/main" id="{3DC7298F-D723-4BCE-968E-363CC02DE3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67624"/>
              </p:ext>
            </p:extLst>
          </p:nvPr>
        </p:nvGraphicFramePr>
        <p:xfrm>
          <a:off x="3478426" y="1215484"/>
          <a:ext cx="5733536" cy="1487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6513">
                  <a:extLst>
                    <a:ext uri="{9D8B030D-6E8A-4147-A177-3AD203B41FA5}">
                      <a16:colId xmlns:a16="http://schemas.microsoft.com/office/drawing/2014/main" val="3217834651"/>
                    </a:ext>
                  </a:extLst>
                </a:gridCol>
                <a:gridCol w="3487023">
                  <a:extLst>
                    <a:ext uri="{9D8B030D-6E8A-4147-A177-3AD203B41FA5}">
                      <a16:colId xmlns:a16="http://schemas.microsoft.com/office/drawing/2014/main" val="3349309275"/>
                    </a:ext>
                  </a:extLst>
                </a:gridCol>
              </a:tblGrid>
              <a:tr h="537466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What is a consumer?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Someone who has bought anything in a shop or online.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8355929"/>
                  </a:ext>
                </a:extLst>
              </a:tr>
              <a:tr h="950493">
                <a:tc>
                  <a:txBody>
                    <a:bodyPr/>
                    <a:lstStyle/>
                    <a:p>
                      <a:r>
                        <a:rPr lang="en-GB" sz="1400" b="1" dirty="0"/>
                        <a:t>Consumer Rights Act 2015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i="0" dirty="0"/>
                        <a:t>This is the law that provides consumers with legal rights when purchasing goods or services. For example, the right to a refund if a product is sold faulty.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3792589"/>
                  </a:ext>
                </a:extLst>
              </a:tr>
            </a:tbl>
          </a:graphicData>
        </a:graphic>
      </p:graphicFrame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070D5503-1252-4D99-B783-59016ACE65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294176"/>
              </p:ext>
            </p:extLst>
          </p:nvPr>
        </p:nvGraphicFramePr>
        <p:xfrm>
          <a:off x="6929560" y="2776828"/>
          <a:ext cx="5133771" cy="3937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7762">
                  <a:extLst>
                    <a:ext uri="{9D8B030D-6E8A-4147-A177-3AD203B41FA5}">
                      <a16:colId xmlns:a16="http://schemas.microsoft.com/office/drawing/2014/main" val="3411061733"/>
                    </a:ext>
                  </a:extLst>
                </a:gridCol>
                <a:gridCol w="4006009">
                  <a:extLst>
                    <a:ext uri="{9D8B030D-6E8A-4147-A177-3AD203B41FA5}">
                      <a16:colId xmlns:a16="http://schemas.microsoft.com/office/drawing/2014/main" val="2775200518"/>
                    </a:ext>
                  </a:extLst>
                </a:gridCol>
              </a:tblGrid>
              <a:tr h="403591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Homework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to do…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3736306"/>
                  </a:ext>
                </a:extLst>
              </a:tr>
              <a:tr h="157424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</a:t>
                      </a:r>
                    </a:p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Spending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Create 2 of your own scenarios that display: </a:t>
                      </a:r>
                      <a:endParaRPr lang="en-GB" sz="12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base"/>
                      <a:r>
                        <a:rPr lang="en-GB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Good spending habits</a:t>
                      </a:r>
                    </a:p>
                    <a:p>
                      <a:pPr rtl="0" fontAlgn="base"/>
                      <a:r>
                        <a:rPr lang="en-GB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Bad spending habits</a:t>
                      </a:r>
                      <a:br>
                        <a:rPr lang="en-GB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Then explain who would be affected by good/bad spending habits in both of your scenarios and how - </a:t>
                      </a:r>
                      <a:r>
                        <a:rPr lang="en-GB" sz="1200" b="0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e,g</a:t>
                      </a:r>
                      <a:r>
                        <a:rPr lang="en-GB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Would spouses, partners, children be affected? </a:t>
                      </a:r>
                      <a:endParaRPr lang="en-GB" sz="12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1166531"/>
                  </a:ext>
                </a:extLst>
              </a:tr>
              <a:tr h="1280225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</a:t>
                      </a:r>
                    </a:p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Budgeting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Create 2 more examples of budget plans including the timescale of each plan - 1 that displays a bad budget plan, and 1 that displays a good budget plan. </a:t>
                      </a:r>
                      <a:endParaRPr lang="en-GB" sz="12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/>
                      <a:r>
                        <a:rPr lang="en-GB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Then write a few sentences explaining the benefits of budgeting and having a budget plan.</a:t>
                      </a:r>
                      <a:endParaRPr lang="en-GB" sz="12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7196033"/>
                  </a:ext>
                </a:extLst>
              </a:tr>
              <a:tr h="67980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</a:p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Fraud/Scams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Read the fact sheet about money mules and then fill out the activity sheet for homework. </a:t>
                      </a:r>
                      <a:endParaRPr lang="en-GB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96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593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321</Words>
  <Application>Microsoft Office PowerPoint</Application>
  <PresentationFormat>Widescreen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Hena</cp:lastModifiedBy>
  <cp:revision>19</cp:revision>
  <dcterms:created xsi:type="dcterms:W3CDTF">2019-11-21T11:10:10Z</dcterms:created>
  <dcterms:modified xsi:type="dcterms:W3CDTF">2020-07-19T20:03:56Z</dcterms:modified>
</cp:coreProperties>
</file>