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Define the following:</a:t>
            </a:r>
          </a:p>
          <a:p>
            <a:r>
              <a:rPr lang="en-GB" sz="1400" b="1" dirty="0" smtClean="0"/>
              <a:t>Nucleophiles</a:t>
            </a:r>
          </a:p>
          <a:p>
            <a:r>
              <a:rPr lang="en-GB" sz="1400" b="1" dirty="0" smtClean="0"/>
              <a:t>Electrophiles</a:t>
            </a:r>
          </a:p>
          <a:p>
            <a:r>
              <a:rPr lang="en-GB" sz="1400" b="1" dirty="0" smtClean="0"/>
              <a:t>Free radicals</a:t>
            </a:r>
          </a:p>
          <a:p>
            <a:r>
              <a:rPr lang="en-GB" sz="1400" b="1" dirty="0" smtClean="0"/>
              <a:t>Bases</a:t>
            </a:r>
            <a:r>
              <a:rPr lang="en-GB" sz="1400" dirty="0" smtClean="0"/>
              <a:t> </a:t>
            </a:r>
            <a:endParaRPr lang="en-GB" sz="1400" dirty="0"/>
          </a:p>
          <a:p>
            <a:r>
              <a:rPr lang="en-US" sz="1400" dirty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halogenoalkanes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Outline the mechanism for nucleophilic substitution reaction between </a:t>
            </a:r>
            <a:r>
              <a:rPr lang="en-GB" sz="1400" b="1" dirty="0" err="1" smtClean="0"/>
              <a:t>Bromoethane</a:t>
            </a:r>
            <a:r>
              <a:rPr lang="en-GB" sz="1400" b="1" dirty="0" smtClean="0"/>
              <a:t> and Ammonia? </a:t>
            </a:r>
            <a:endParaRPr lang="en-GB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Explain the carbon-halogen bond strength in terms of bond enthalpy and polarity.</a:t>
            </a:r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Describe the  elimination reaction of </a:t>
            </a:r>
            <a:r>
              <a:rPr lang="en-GB" sz="1400" b="1" dirty="0" err="1" smtClean="0"/>
              <a:t>haloalkanes</a:t>
            </a:r>
            <a:r>
              <a:rPr lang="en-GB" sz="1400" b="1" dirty="0" smtClean="0"/>
              <a:t>. </a:t>
            </a:r>
            <a:endParaRPr lang="en-GB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Describe two physical properties of halo alkanes.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s-ES" b="1" dirty="0" err="1" smtClean="0"/>
              <a:t>Draw</a:t>
            </a:r>
            <a:r>
              <a:rPr lang="es-ES" b="1" dirty="0" smtClean="0"/>
              <a:t> </a:t>
            </a:r>
            <a:r>
              <a:rPr lang="es-ES" b="1" dirty="0" err="1" smtClean="0"/>
              <a:t>the</a:t>
            </a:r>
            <a:r>
              <a:rPr lang="es-ES" b="1" dirty="0" smtClean="0"/>
              <a:t> </a:t>
            </a:r>
            <a:r>
              <a:rPr lang="es-ES" b="1" dirty="0" err="1" smtClean="0"/>
              <a:t>structure</a:t>
            </a:r>
            <a:r>
              <a:rPr lang="es-ES" b="1" dirty="0" smtClean="0"/>
              <a:t> of </a:t>
            </a:r>
            <a:r>
              <a:rPr lang="es-ES" b="1" dirty="0" err="1"/>
              <a:t>p</a:t>
            </a:r>
            <a:r>
              <a:rPr lang="es-ES" b="1" dirty="0" err="1" smtClean="0"/>
              <a:t>rimary,secondary</a:t>
            </a:r>
            <a:r>
              <a:rPr lang="es-ES" b="1" dirty="0" smtClean="0"/>
              <a:t> and </a:t>
            </a:r>
            <a:r>
              <a:rPr lang="es-ES" b="1" dirty="0" err="1" smtClean="0"/>
              <a:t>tertiary</a:t>
            </a:r>
            <a:r>
              <a:rPr lang="es-ES" b="1" dirty="0" smtClean="0"/>
              <a:t> </a:t>
            </a:r>
            <a:r>
              <a:rPr lang="es-ES" b="1" dirty="0" err="1" smtClean="0"/>
              <a:t>haloalkane</a:t>
            </a:r>
            <a:endParaRPr lang="es-E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</a:rPr>
              <a:t>Haloalkanes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are the reaction conditions for making nitriles from </a:t>
            </a:r>
            <a:r>
              <a:rPr lang="en-GB" sz="1400" b="1" dirty="0" err="1" smtClean="0"/>
              <a:t>haloalkanes</a:t>
            </a:r>
            <a:r>
              <a:rPr lang="en-GB" sz="1400" b="1" dirty="0" smtClean="0"/>
              <a:t>?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The carbon-Halogen bond in </a:t>
            </a:r>
            <a:r>
              <a:rPr lang="en-GB" sz="1400" b="1" dirty="0" err="1" smtClean="0"/>
              <a:t>haloalkane</a:t>
            </a:r>
            <a:r>
              <a:rPr lang="en-GB" sz="1400" b="1" dirty="0" smtClean="0"/>
              <a:t> is </a:t>
            </a:r>
            <a:r>
              <a:rPr lang="en-GB" sz="1400" b="1" dirty="0" err="1" smtClean="0"/>
              <a:t>polar,why</a:t>
            </a:r>
            <a:r>
              <a:rPr lang="en-GB" sz="1400" b="1" dirty="0" smtClean="0"/>
              <a:t>? </a:t>
            </a:r>
            <a:endParaRPr lang="en-GB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</a:t>
            </a:r>
            <a:endParaRPr lang="en-GB" sz="1400" b="1" dirty="0"/>
          </a:p>
          <a:p>
            <a:endParaRPr lang="en-GB" sz="1400" dirty="0"/>
          </a:p>
          <a:p>
            <a:r>
              <a:rPr lang="en-GB" sz="1400" b="1" dirty="0" smtClean="0"/>
              <a:t>Outline the mechanism of reaction between </a:t>
            </a:r>
            <a:r>
              <a:rPr lang="en-GB" sz="1400" b="1" dirty="0" err="1" smtClean="0"/>
              <a:t>haloalkanes</a:t>
            </a:r>
            <a:r>
              <a:rPr lang="en-GB" sz="1400" b="1" dirty="0" smtClean="0"/>
              <a:t> and hydroxides to form alcohols</a:t>
            </a:r>
            <a:endParaRPr lang="en-GB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Define electronegativity.</a:t>
            </a:r>
            <a:endParaRPr lang="en-GB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 smtClean="0"/>
              <a:t>.What is the advantage of making </a:t>
            </a:r>
            <a:r>
              <a:rPr lang="en-GB" sz="1400" dirty="0" err="1" smtClean="0"/>
              <a:t>nitries</a:t>
            </a:r>
            <a:r>
              <a:rPr lang="en-GB" sz="1400" dirty="0" smtClean="0"/>
              <a:t>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r>
              <a:rPr lang="en-GB" sz="1400" b="1" dirty="0" smtClean="0"/>
              <a:t>Which of the following statements about </a:t>
            </a:r>
            <a:r>
              <a:rPr lang="en-GB" sz="1400" b="1" dirty="0" err="1" smtClean="0"/>
              <a:t>bromoethane</a:t>
            </a:r>
            <a:r>
              <a:rPr lang="en-GB" sz="1400" b="1" dirty="0" smtClean="0"/>
              <a:t> is true?</a:t>
            </a:r>
          </a:p>
          <a:p>
            <a:endParaRPr lang="en-GB" sz="1400" b="1" dirty="0" smtClean="0"/>
          </a:p>
          <a:p>
            <a:r>
              <a:rPr lang="en-GB" sz="1400" b="1" dirty="0" smtClean="0"/>
              <a:t>A  The carbon attached to the Bromine atom has a partial negative charge.</a:t>
            </a:r>
          </a:p>
          <a:p>
            <a:r>
              <a:rPr lang="en-GB" sz="1400" b="1" dirty="0" smtClean="0"/>
              <a:t>B  It reacts with KCN dissolved in ethanol to form CH</a:t>
            </a:r>
            <a:r>
              <a:rPr lang="en-GB" sz="1400" b="1" baseline="-25000" dirty="0" smtClean="0"/>
              <a:t>3</a:t>
            </a:r>
            <a:r>
              <a:rPr lang="en-GB" sz="1400" b="1" dirty="0" smtClean="0"/>
              <a:t>CH</a:t>
            </a:r>
            <a:r>
              <a:rPr lang="en-GB" sz="1400" b="1" baseline="-25000" dirty="0" smtClean="0"/>
              <a:t>2</a:t>
            </a:r>
            <a:r>
              <a:rPr lang="en-GB" sz="1400" b="1" dirty="0" smtClean="0"/>
              <a:t>CN</a:t>
            </a:r>
          </a:p>
          <a:p>
            <a:r>
              <a:rPr lang="en-GB" sz="1400" b="1" dirty="0" smtClean="0"/>
              <a:t>C It reacts with KOH  in </a:t>
            </a:r>
            <a:r>
              <a:rPr lang="en-GB" sz="1400" b="1" dirty="0" err="1" smtClean="0"/>
              <a:t>aqeous</a:t>
            </a:r>
            <a:r>
              <a:rPr lang="en-GB" sz="1400" b="1" dirty="0" smtClean="0"/>
              <a:t> conditions to form CH</a:t>
            </a:r>
            <a:r>
              <a:rPr lang="en-GB" sz="1400" b="1" baseline="-25000" dirty="0" smtClean="0"/>
              <a:t>2</a:t>
            </a:r>
            <a:r>
              <a:rPr lang="en-GB" sz="1400" b="1" dirty="0" smtClean="0"/>
              <a:t>=CH</a:t>
            </a:r>
            <a:r>
              <a:rPr lang="en-GB" sz="1400" b="1" baseline="-25000" dirty="0" smtClean="0"/>
              <a:t>2</a:t>
            </a:r>
          </a:p>
          <a:p>
            <a:r>
              <a:rPr lang="en-GB" sz="1400" b="1" dirty="0" smtClean="0"/>
              <a:t>D It  reacts  with nucleophilic  at a slower  rate than </a:t>
            </a:r>
            <a:r>
              <a:rPr lang="en-GB" sz="1400" b="1" dirty="0" err="1" smtClean="0"/>
              <a:t>chloroethane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 smtClean="0"/>
              <a:t>.</a:t>
            </a:r>
            <a:endParaRPr lang="en-GB" sz="16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H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167</Words>
  <Application>Microsoft Office PowerPoint</Application>
  <PresentationFormat>Widescreen</PresentationFormat>
  <Paragraphs>40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Administrator</cp:lastModifiedBy>
  <cp:revision>98</cp:revision>
  <dcterms:created xsi:type="dcterms:W3CDTF">2016-03-19T16:01:33Z</dcterms:created>
  <dcterms:modified xsi:type="dcterms:W3CDTF">2020-02-13T09:47:06Z</dcterms:modified>
</cp:coreProperties>
</file>