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548" autoAdjust="0"/>
    <p:restoredTop sz="94660"/>
  </p:normalViewPr>
  <p:slideViewPr>
    <p:cSldViewPr snapToGrid="0">
      <p:cViewPr varScale="1">
        <p:scale>
          <a:sx n="71" d="100"/>
          <a:sy n="71" d="100"/>
        </p:scale>
        <p:origin x="54"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33657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259181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3590405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0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F07F2F-CC74-46E1-B4BF-3EC5186C6945}" type="datetimeFigureOut">
              <a:rPr lang="en-GB" smtClean="0"/>
              <a:t>14/07/2020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844607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AF07F2F-CC74-46E1-B4BF-3EC5186C6945}" type="datetimeFigureOut">
              <a:rPr lang="en-GB" smtClean="0"/>
              <a:t>14/07/2020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8351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F07F2F-CC74-46E1-B4BF-3EC5186C6945}" type="datetimeFigureOut">
              <a:rPr lang="en-GB" smtClean="0"/>
              <a:t>14/07/2020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907971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12990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50702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911030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064594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07F2F-CC74-46E1-B4BF-3EC5186C6945}" type="datetimeFigureOut">
              <a:rPr lang="en-GB" smtClean="0"/>
              <a:t>14/07/2020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3BDD87-6BF4-4E98-86FA-BA5D9F2632BE}" type="slidenum">
              <a:rPr lang="en-GB" smtClean="0"/>
              <a:t>‹#›</a:t>
            </a:fld>
            <a:endParaRPr lang="en-GB"/>
          </a:p>
        </p:txBody>
      </p:sp>
    </p:spTree>
    <p:extLst>
      <p:ext uri="{BB962C8B-B14F-4D97-AF65-F5344CB8AC3E}">
        <p14:creationId xmlns:p14="http://schemas.microsoft.com/office/powerpoint/2010/main" val="1407152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594109703"/>
              </p:ext>
            </p:extLst>
          </p:nvPr>
        </p:nvGraphicFramePr>
        <p:xfrm>
          <a:off x="287904" y="676666"/>
          <a:ext cx="5126376" cy="5867843"/>
        </p:xfrm>
        <a:graphic>
          <a:graphicData uri="http://schemas.openxmlformats.org/drawingml/2006/table">
            <a:tbl>
              <a:tblPr firstRow="1" firstCol="1" bandRow="1">
                <a:tableStyleId>{5C22544A-7EE6-4342-B048-85BDC9FD1C3A}</a:tableStyleId>
              </a:tblPr>
              <a:tblGrid>
                <a:gridCol w="1170254">
                  <a:extLst>
                    <a:ext uri="{9D8B030D-6E8A-4147-A177-3AD203B41FA5}">
                      <a16:colId xmlns:a16="http://schemas.microsoft.com/office/drawing/2014/main" val="4064929638"/>
                    </a:ext>
                  </a:extLst>
                </a:gridCol>
                <a:gridCol w="3956122">
                  <a:extLst>
                    <a:ext uri="{9D8B030D-6E8A-4147-A177-3AD203B41FA5}">
                      <a16:colId xmlns:a16="http://schemas.microsoft.com/office/drawing/2014/main" val="3943513820"/>
                    </a:ext>
                  </a:extLst>
                </a:gridCol>
              </a:tblGrid>
              <a:tr h="172584">
                <a:tc>
                  <a:txBody>
                    <a:bodyPr/>
                    <a:lstStyle/>
                    <a:p>
                      <a:pPr>
                        <a:lnSpc>
                          <a:spcPct val="107000"/>
                        </a:lnSpc>
                        <a:spcAft>
                          <a:spcPts val="0"/>
                        </a:spcAft>
                      </a:pPr>
                      <a:r>
                        <a:rPr lang="en-GB" sz="1000" dirty="0">
                          <a:effectLst/>
                          <a:latin typeface="Century Gothic" panose="020B0502020202020204" pitchFamily="34" charset="0"/>
                        </a:rPr>
                        <a:t>Cells</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a:effectLst/>
                          <a:latin typeface="Century Gothic" panose="020B0502020202020204" pitchFamily="34" charset="0"/>
                        </a:rPr>
                        <a:t>Building block that all living things are made up of.</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3055029873"/>
                  </a:ext>
                </a:extLst>
              </a:tr>
              <a:tr h="517751">
                <a:tc>
                  <a:txBody>
                    <a:bodyPr/>
                    <a:lstStyle/>
                    <a:p>
                      <a:pPr>
                        <a:lnSpc>
                          <a:spcPct val="107000"/>
                        </a:lnSpc>
                        <a:spcAft>
                          <a:spcPts val="0"/>
                        </a:spcAft>
                      </a:pPr>
                      <a:r>
                        <a:rPr lang="en-GB" sz="1000">
                          <a:effectLst/>
                          <a:latin typeface="Century Gothic" panose="020B0502020202020204" pitchFamily="34" charset="0"/>
                        </a:rPr>
                        <a:t>Chloroplasts</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a:effectLst/>
                          <a:latin typeface="Century Gothic" panose="020B0502020202020204" pitchFamily="34" charset="0"/>
                        </a:rPr>
                        <a:t>Found in plant cells and contain a chemical called chlorophyll.  The chloroplasts trap light to help the plant photosynthesise.</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3494454052"/>
                  </a:ext>
                </a:extLst>
              </a:tr>
              <a:tr h="172584">
                <a:tc>
                  <a:txBody>
                    <a:bodyPr/>
                    <a:lstStyle/>
                    <a:p>
                      <a:pPr>
                        <a:lnSpc>
                          <a:spcPct val="107000"/>
                        </a:lnSpc>
                        <a:spcAft>
                          <a:spcPts val="0"/>
                        </a:spcAft>
                      </a:pPr>
                      <a:r>
                        <a:rPr lang="en-GB" sz="1000">
                          <a:effectLst/>
                          <a:latin typeface="Century Gothic" panose="020B0502020202020204" pitchFamily="34" charset="0"/>
                        </a:rPr>
                        <a:t>Concentration</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How many particles there are in a certain amount of space.  </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113902780"/>
                  </a:ext>
                </a:extLst>
              </a:tr>
              <a:tr h="345167">
                <a:tc>
                  <a:txBody>
                    <a:bodyPr/>
                    <a:lstStyle/>
                    <a:p>
                      <a:pPr>
                        <a:lnSpc>
                          <a:spcPct val="107000"/>
                        </a:lnSpc>
                        <a:spcAft>
                          <a:spcPts val="0"/>
                        </a:spcAft>
                      </a:pPr>
                      <a:r>
                        <a:rPr lang="en-GB" sz="1000">
                          <a:effectLst/>
                          <a:latin typeface="Century Gothic" panose="020B0502020202020204" pitchFamily="34" charset="0"/>
                        </a:rPr>
                        <a:t>Cytoplasm</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Is a jelly-like substance found in cells where chemical reactions take place.</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3770061889"/>
                  </a:ext>
                </a:extLst>
              </a:tr>
              <a:tr h="690334">
                <a:tc>
                  <a:txBody>
                    <a:bodyPr/>
                    <a:lstStyle/>
                    <a:p>
                      <a:pPr>
                        <a:lnSpc>
                          <a:spcPct val="107000"/>
                        </a:lnSpc>
                        <a:spcAft>
                          <a:spcPts val="0"/>
                        </a:spcAft>
                      </a:pPr>
                      <a:r>
                        <a:rPr lang="en-GB" sz="1000">
                          <a:effectLst/>
                          <a:latin typeface="Century Gothic" panose="020B0502020202020204" pitchFamily="34" charset="0"/>
                        </a:rPr>
                        <a:t>Diffusion</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The spreading out of particles in a liquid or gas.  The particles move from where there is a lot of them to where there is less. They move from an area of high concentration to an area of low concentration.</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2048297957"/>
                  </a:ext>
                </a:extLst>
              </a:tr>
              <a:tr h="172584">
                <a:tc>
                  <a:txBody>
                    <a:bodyPr/>
                    <a:lstStyle/>
                    <a:p>
                      <a:pPr>
                        <a:lnSpc>
                          <a:spcPct val="107000"/>
                        </a:lnSpc>
                        <a:spcAft>
                          <a:spcPts val="0"/>
                        </a:spcAft>
                      </a:pPr>
                      <a:r>
                        <a:rPr lang="en-GB" sz="1000">
                          <a:effectLst/>
                          <a:latin typeface="Century Gothic" panose="020B0502020202020204" pitchFamily="34" charset="0"/>
                        </a:rPr>
                        <a:t>Euglena</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a:effectLst/>
                          <a:latin typeface="Century Gothic" panose="020B0502020202020204" pitchFamily="34" charset="0"/>
                        </a:rPr>
                        <a:t>Unicellular organism that can photosynthesise</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1889189178"/>
                  </a:ext>
                </a:extLst>
              </a:tr>
              <a:tr h="345167">
                <a:tc>
                  <a:txBody>
                    <a:bodyPr/>
                    <a:lstStyle/>
                    <a:p>
                      <a:pPr>
                        <a:lnSpc>
                          <a:spcPct val="107000"/>
                        </a:lnSpc>
                        <a:spcAft>
                          <a:spcPts val="0"/>
                        </a:spcAft>
                      </a:pPr>
                      <a:r>
                        <a:rPr lang="en-GB" sz="1000">
                          <a:effectLst/>
                          <a:latin typeface="Century Gothic" panose="020B0502020202020204" pitchFamily="34" charset="0"/>
                        </a:rPr>
                        <a:t>Flagellum</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Looks a tail and allows the unicellular organism to move around.</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3326209765"/>
                  </a:ext>
                </a:extLst>
              </a:tr>
              <a:tr h="345167">
                <a:tc>
                  <a:txBody>
                    <a:bodyPr/>
                    <a:lstStyle/>
                    <a:p>
                      <a:pPr>
                        <a:lnSpc>
                          <a:spcPct val="107000"/>
                        </a:lnSpc>
                        <a:spcAft>
                          <a:spcPts val="0"/>
                        </a:spcAft>
                      </a:pPr>
                      <a:r>
                        <a:rPr lang="en-GB" sz="1000">
                          <a:effectLst/>
                          <a:latin typeface="Century Gothic" panose="020B0502020202020204" pitchFamily="34" charset="0"/>
                        </a:rPr>
                        <a:t>Leaf cells</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Cells in plants that have chloroplasts and can photosynthesise.</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1158107988"/>
                  </a:ext>
                </a:extLst>
              </a:tr>
              <a:tr h="345167">
                <a:tc>
                  <a:txBody>
                    <a:bodyPr/>
                    <a:lstStyle/>
                    <a:p>
                      <a:pPr>
                        <a:lnSpc>
                          <a:spcPct val="107000"/>
                        </a:lnSpc>
                        <a:spcAft>
                          <a:spcPts val="0"/>
                        </a:spcAft>
                      </a:pPr>
                      <a:r>
                        <a:rPr lang="en-GB" sz="1000">
                          <a:effectLst/>
                          <a:latin typeface="Century Gothic" panose="020B0502020202020204" pitchFamily="34" charset="0"/>
                        </a:rPr>
                        <a:t>Mitochondria</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The part of the cell where respiration happens and energy is released.</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1335346579"/>
                  </a:ext>
                </a:extLst>
              </a:tr>
              <a:tr h="172584">
                <a:tc>
                  <a:txBody>
                    <a:bodyPr/>
                    <a:lstStyle/>
                    <a:p>
                      <a:pPr>
                        <a:lnSpc>
                          <a:spcPct val="107000"/>
                        </a:lnSpc>
                        <a:spcAft>
                          <a:spcPts val="0"/>
                        </a:spcAft>
                      </a:pPr>
                      <a:r>
                        <a:rPr lang="en-GB" sz="1000">
                          <a:effectLst/>
                          <a:latin typeface="Century Gothic" panose="020B0502020202020204" pitchFamily="34" charset="0"/>
                        </a:rPr>
                        <a:t>Multicellular</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An organism made up of more than one cell.</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118934804"/>
                  </a:ext>
                </a:extLst>
              </a:tr>
              <a:tr h="345167">
                <a:tc>
                  <a:txBody>
                    <a:bodyPr/>
                    <a:lstStyle/>
                    <a:p>
                      <a:pPr>
                        <a:lnSpc>
                          <a:spcPct val="107000"/>
                        </a:lnSpc>
                        <a:spcAft>
                          <a:spcPts val="0"/>
                        </a:spcAft>
                      </a:pPr>
                      <a:r>
                        <a:rPr lang="en-GB" sz="1000">
                          <a:effectLst/>
                          <a:latin typeface="Century Gothic" panose="020B0502020202020204" pitchFamily="34" charset="0"/>
                        </a:rPr>
                        <a:t>Nerve cells</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A very long cell found in animals.  It carries messages to and from the brain from other parts of the body.</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400185342"/>
                  </a:ext>
                </a:extLst>
              </a:tr>
              <a:tr h="345167">
                <a:tc>
                  <a:txBody>
                    <a:bodyPr/>
                    <a:lstStyle/>
                    <a:p>
                      <a:pPr>
                        <a:lnSpc>
                          <a:spcPct val="107000"/>
                        </a:lnSpc>
                        <a:spcAft>
                          <a:spcPts val="0"/>
                        </a:spcAft>
                      </a:pPr>
                      <a:r>
                        <a:rPr lang="en-GB" sz="1000">
                          <a:effectLst/>
                          <a:latin typeface="Century Gothic" panose="020B0502020202020204" pitchFamily="34" charset="0"/>
                        </a:rPr>
                        <a:t>Nucleus</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a:effectLst/>
                          <a:latin typeface="Century Gothic" panose="020B0502020202020204" pitchFamily="34" charset="0"/>
                        </a:rPr>
                        <a:t>Part of a cell that controls the cell and is where the DNA is found.</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2679326087"/>
                  </a:ext>
                </a:extLst>
              </a:tr>
              <a:tr h="345167">
                <a:tc>
                  <a:txBody>
                    <a:bodyPr/>
                    <a:lstStyle/>
                    <a:p>
                      <a:pPr>
                        <a:lnSpc>
                          <a:spcPct val="107000"/>
                        </a:lnSpc>
                        <a:spcAft>
                          <a:spcPts val="0"/>
                        </a:spcAft>
                      </a:pPr>
                      <a:r>
                        <a:rPr lang="en-GB" sz="1000">
                          <a:effectLst/>
                          <a:latin typeface="Century Gothic" panose="020B0502020202020204" pitchFamily="34" charset="0"/>
                        </a:rPr>
                        <a:t>Digestion</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a:effectLst/>
                          <a:latin typeface="Century Gothic" panose="020B0502020202020204" pitchFamily="34" charset="0"/>
                        </a:rPr>
                        <a:t>The breaking down of large food molecules into smaller food molecules.</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2305656414"/>
                  </a:ext>
                </a:extLst>
              </a:tr>
              <a:tr h="172584">
                <a:tc>
                  <a:txBody>
                    <a:bodyPr/>
                    <a:lstStyle/>
                    <a:p>
                      <a:pPr>
                        <a:lnSpc>
                          <a:spcPct val="107000"/>
                        </a:lnSpc>
                        <a:spcAft>
                          <a:spcPts val="0"/>
                        </a:spcAft>
                      </a:pPr>
                      <a:r>
                        <a:rPr lang="en-GB" sz="1000">
                          <a:effectLst/>
                          <a:latin typeface="Century Gothic" panose="020B0502020202020204" pitchFamily="34" charset="0"/>
                        </a:rPr>
                        <a:t>Protease</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a:effectLst/>
                          <a:latin typeface="Century Gothic" panose="020B0502020202020204" pitchFamily="34" charset="0"/>
                        </a:rPr>
                        <a:t>Catalyses the digestion of proteins.</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3168936906"/>
                  </a:ext>
                </a:extLst>
              </a:tr>
              <a:tr h="172584">
                <a:tc>
                  <a:txBody>
                    <a:bodyPr/>
                    <a:lstStyle/>
                    <a:p>
                      <a:pPr>
                        <a:lnSpc>
                          <a:spcPct val="107000"/>
                        </a:lnSpc>
                        <a:spcAft>
                          <a:spcPts val="0"/>
                        </a:spcAft>
                      </a:pPr>
                      <a:r>
                        <a:rPr lang="en-GB" sz="1000">
                          <a:effectLst/>
                          <a:latin typeface="Century Gothic" panose="020B0502020202020204" pitchFamily="34" charset="0"/>
                        </a:rPr>
                        <a:t>Lipase</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a:effectLst/>
                          <a:latin typeface="Century Gothic" panose="020B0502020202020204" pitchFamily="34" charset="0"/>
                        </a:rPr>
                        <a:t>Catalyses the digestion of lipids.</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1778140632"/>
                  </a:ext>
                </a:extLst>
              </a:tr>
              <a:tr h="172584">
                <a:tc>
                  <a:txBody>
                    <a:bodyPr/>
                    <a:lstStyle/>
                    <a:p>
                      <a:pPr>
                        <a:lnSpc>
                          <a:spcPct val="107000"/>
                        </a:lnSpc>
                        <a:spcAft>
                          <a:spcPts val="0"/>
                        </a:spcAft>
                      </a:pPr>
                      <a:r>
                        <a:rPr lang="en-GB" sz="1000">
                          <a:effectLst/>
                          <a:latin typeface="Century Gothic" panose="020B0502020202020204" pitchFamily="34" charset="0"/>
                        </a:rPr>
                        <a:t>Carbohydrase</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a:effectLst/>
                          <a:latin typeface="Century Gothic" panose="020B0502020202020204" pitchFamily="34" charset="0"/>
                        </a:rPr>
                        <a:t>Catalyses the digestion of carbohydrates.</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1630068678"/>
                  </a:ext>
                </a:extLst>
              </a:tr>
              <a:tr h="345167">
                <a:tc>
                  <a:txBody>
                    <a:bodyPr/>
                    <a:lstStyle/>
                    <a:p>
                      <a:pPr>
                        <a:lnSpc>
                          <a:spcPct val="107000"/>
                        </a:lnSpc>
                        <a:spcAft>
                          <a:spcPts val="0"/>
                        </a:spcAft>
                      </a:pPr>
                      <a:r>
                        <a:rPr lang="en-GB" sz="1000">
                          <a:effectLst/>
                          <a:latin typeface="Century Gothic" panose="020B0502020202020204" pitchFamily="34" charset="0"/>
                        </a:rPr>
                        <a:t>Bile</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Breaks down lipids into smaller droplets that are easier for lipase to work on.</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3195789053"/>
                  </a:ext>
                </a:extLst>
              </a:tr>
              <a:tr h="345167">
                <a:tc>
                  <a:txBody>
                    <a:bodyPr/>
                    <a:lstStyle/>
                    <a:p>
                      <a:pPr>
                        <a:lnSpc>
                          <a:spcPct val="107000"/>
                        </a:lnSpc>
                        <a:spcAft>
                          <a:spcPts val="0"/>
                        </a:spcAft>
                      </a:pPr>
                      <a:r>
                        <a:rPr lang="en-GB" sz="1000">
                          <a:effectLst/>
                          <a:latin typeface="Century Gothic" panose="020B0502020202020204" pitchFamily="34" charset="0"/>
                        </a:rPr>
                        <a:t>Enzymes</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Enzymes speed up chemical reactions. Enzymes are catalysts.</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1734151660"/>
                  </a:ext>
                </a:extLst>
              </a:tr>
              <a:tr h="345167">
                <a:tc>
                  <a:txBody>
                    <a:bodyPr/>
                    <a:lstStyle/>
                    <a:p>
                      <a:pPr>
                        <a:lnSpc>
                          <a:spcPct val="107000"/>
                        </a:lnSpc>
                        <a:spcAft>
                          <a:spcPts val="0"/>
                        </a:spcAft>
                      </a:pPr>
                      <a:r>
                        <a:rPr lang="en-GB" sz="1000">
                          <a:effectLst/>
                          <a:latin typeface="Century Gothic" panose="020B0502020202020204" pitchFamily="34" charset="0"/>
                        </a:rPr>
                        <a:t>Villi</a:t>
                      </a:r>
                      <a:endParaRPr lang="en-GB" sz="100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tc>
                  <a:txBody>
                    <a:bodyPr/>
                    <a:lstStyle/>
                    <a:p>
                      <a:pPr>
                        <a:lnSpc>
                          <a:spcPct val="107000"/>
                        </a:lnSpc>
                        <a:spcAft>
                          <a:spcPts val="0"/>
                        </a:spcAft>
                      </a:pPr>
                      <a:r>
                        <a:rPr lang="en-GB" sz="1000" dirty="0">
                          <a:effectLst/>
                          <a:latin typeface="Century Gothic" panose="020B0502020202020204" pitchFamily="34" charset="0"/>
                        </a:rPr>
                        <a:t>These are tiny structures that cover the inner part of the small intestine.</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51268" marR="51268" marT="0" marB="0"/>
                </a:tc>
                <a:extLst>
                  <a:ext uri="{0D108BD9-81ED-4DB2-BD59-A6C34878D82A}">
                    <a16:rowId xmlns:a16="http://schemas.microsoft.com/office/drawing/2014/main" val="2877247986"/>
                  </a:ext>
                </a:extLst>
              </a:tr>
            </a:tbl>
          </a:graphicData>
        </a:graphic>
      </p:graphicFrame>
      <p:pic>
        <p:nvPicPr>
          <p:cNvPr id="4100" name="Picture 12" descr="Image result for microscope labelled image ks3"/>
          <p:cNvPicPr>
            <a:picLocks noChangeAspect="1" noChangeArrowheads="1"/>
          </p:cNvPicPr>
          <p:nvPr/>
        </p:nvPicPr>
        <p:blipFill>
          <a:blip r:embed="rId2">
            <a:extLst>
              <a:ext uri="{28A0092B-C50C-407E-A947-70E740481C1C}">
                <a14:useLocalDpi xmlns:a14="http://schemas.microsoft.com/office/drawing/2010/main" val="0"/>
              </a:ext>
            </a:extLst>
          </a:blip>
          <a:srcRect t="363" r="20763" b="-363"/>
          <a:stretch>
            <a:fillRect/>
          </a:stretch>
        </p:blipFill>
        <p:spPr bwMode="auto">
          <a:xfrm>
            <a:off x="8441276" y="1094500"/>
            <a:ext cx="3076575" cy="2182813"/>
          </a:xfrm>
          <a:prstGeom prst="rect">
            <a:avLst/>
          </a:prstGeom>
          <a:noFill/>
          <a:extLst>
            <a:ext uri="{909E8E84-426E-40DD-AFC4-6F175D3DCCD1}">
              <a14:hiddenFill xmlns:a14="http://schemas.microsoft.com/office/drawing/2010/main">
                <a:solidFill>
                  <a:srgbClr val="FFFFFF"/>
                </a:solidFill>
              </a14:hiddenFill>
            </a:ext>
          </a:extLst>
        </p:spPr>
      </p:pic>
      <p:sp>
        <p:nvSpPr>
          <p:cNvPr id="4" name="Text Box 13"/>
          <p:cNvSpPr txBox="1"/>
          <p:nvPr/>
        </p:nvSpPr>
        <p:spPr>
          <a:xfrm>
            <a:off x="10254524" y="7914499"/>
            <a:ext cx="3695700" cy="266700"/>
          </a:xfrm>
          <a:prstGeom prst="rect">
            <a:avLst/>
          </a:prstGeom>
          <a:solidFill>
            <a:prstClr val="white"/>
          </a:solidFill>
          <a:ln>
            <a:noFill/>
          </a:ln>
          <a:effectLst/>
        </p:spPr>
        <p:txBody>
          <a:bodyPr rot="0" spcFirstLastPara="0" vert="horz" wrap="square" lIns="0" tIns="0" rIns="0" bIns="0" numCol="1" spcCol="0" rtlCol="0" fromWordArt="0" anchor="t" anchorCtr="0" forceAA="0" compatLnSpc="1">
            <a:prstTxWarp prst="textNoShape">
              <a:avLst/>
            </a:prstTxWarp>
            <a:spAutoFit/>
          </a:bodyPr>
          <a:lstStyle/>
          <a:p>
            <a:pPr>
              <a:spcAft>
                <a:spcPts val="1000"/>
              </a:spcAft>
            </a:pPr>
            <a:r>
              <a:rPr lang="en-GB" sz="900" i="1">
                <a:solidFill>
                  <a:srgbClr val="44546A"/>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3" name="TextBox 1"/>
          <p:cNvSpPr txBox="1">
            <a:spLocks noChangeArrowheads="1"/>
          </p:cNvSpPr>
          <p:nvPr/>
        </p:nvSpPr>
        <p:spPr bwMode="auto">
          <a:xfrm>
            <a:off x="5690919" y="5115276"/>
            <a:ext cx="4630097" cy="138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Homework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1 Read, cover write 1-7</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2 Read, cover write 8-15</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3 Describe how </a:t>
            </a:r>
            <a:r>
              <a:rPr lang="en-US" altLang="en-US" sz="1000" dirty="0" smtClean="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cells can be observed under the microscope</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4 Compare light microscope to the electron microscope</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5 Write about the</a:t>
            </a:r>
            <a:r>
              <a:rPr kumimoji="0" lang="en-US" altLang="en-US" sz="1000" b="0" i="0" u="none" strike="noStrike" cap="none" normalizeH="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 history and life of Robert Hooke.</a:t>
            </a:r>
            <a:endParaRPr kumimoji="0" lang="en-US" altLang="en-US" sz="1800" b="0" i="0" u="none" strike="noStrike" cap="none" normalizeH="0" baseline="0" dirty="0" smtClean="0">
              <a:ln>
                <a:noFill/>
              </a:ln>
              <a:solidFill>
                <a:schemeClr val="tx1"/>
              </a:solidFill>
              <a:effectLst/>
              <a:latin typeface="Century Gothic" panose="020B0502020202020204" pitchFamily="34" charset="0"/>
            </a:endParaRPr>
          </a:p>
        </p:txBody>
      </p:sp>
      <p:sp>
        <p:nvSpPr>
          <p:cNvPr id="6" name="Rectangle 5"/>
          <p:cNvSpPr>
            <a:spLocks noChangeArrowheads="1"/>
          </p:cNvSpPr>
          <p:nvPr/>
        </p:nvSpPr>
        <p:spPr bwMode="auto">
          <a:xfrm>
            <a:off x="5862178" y="819429"/>
            <a:ext cx="5958983" cy="372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sng"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rPr>
              <a:t>Observing Cells</a:t>
            </a:r>
            <a:endParaRPr kumimoji="0" lang="en-GB"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smtClean="0">
                <a:ln>
                  <a:noFill/>
                </a:ln>
                <a:solidFill>
                  <a:schemeClr val="tx1"/>
                </a:solidFill>
                <a:effectLst/>
                <a:latin typeface="Century Gothic" panose="020B0502020202020204" pitchFamily="34" charset="0"/>
              </a:rPr>
              <a:t>1 Cut open an onion cell</a:t>
            </a:r>
          </a:p>
          <a:p>
            <a:pPr lvl="0"/>
            <a:r>
              <a:rPr lang="en-GB" sz="1000" dirty="0" smtClean="0">
                <a:latin typeface="Century Gothic" panose="020B0502020202020204" pitchFamily="34" charset="0"/>
              </a:rPr>
              <a:t>2. Use </a:t>
            </a:r>
            <a:r>
              <a:rPr lang="en-GB" sz="1000" dirty="0">
                <a:latin typeface="Century Gothic" panose="020B0502020202020204" pitchFamily="34" charset="0"/>
              </a:rPr>
              <a:t>forceps to peel a thin layer of skin from the inside</a:t>
            </a:r>
          </a:p>
          <a:p>
            <a:pPr lvl="0"/>
            <a:r>
              <a:rPr lang="en-GB" sz="1000" dirty="0" smtClean="0">
                <a:latin typeface="Century Gothic" panose="020B0502020202020204" pitchFamily="34" charset="0"/>
              </a:rPr>
              <a:t>3.  Lay </a:t>
            </a:r>
            <a:r>
              <a:rPr lang="en-GB" sz="1000" dirty="0">
                <a:latin typeface="Century Gothic" panose="020B0502020202020204" pitchFamily="34" charset="0"/>
              </a:rPr>
              <a:t>the layer of epidermis on a microscope slide</a:t>
            </a:r>
          </a:p>
          <a:p>
            <a:pPr lvl="0"/>
            <a:r>
              <a:rPr lang="en-GB" sz="1000" dirty="0" smtClean="0">
                <a:latin typeface="Century Gothic" panose="020B0502020202020204" pitchFamily="34" charset="0"/>
              </a:rPr>
              <a:t>4.  Add </a:t>
            </a:r>
            <a:r>
              <a:rPr lang="en-GB" sz="1000" dirty="0">
                <a:latin typeface="Century Gothic" panose="020B0502020202020204" pitchFamily="34" charset="0"/>
              </a:rPr>
              <a:t>a drop of iodine solution to the layer</a:t>
            </a:r>
          </a:p>
          <a:p>
            <a:pPr lvl="0"/>
            <a:r>
              <a:rPr lang="en-GB" sz="1000" dirty="0" smtClean="0">
                <a:latin typeface="Century Gothic" panose="020B0502020202020204" pitchFamily="34" charset="0"/>
              </a:rPr>
              <a:t>5.  Carefully </a:t>
            </a:r>
            <a:r>
              <a:rPr lang="en-GB" sz="1000" dirty="0">
                <a:latin typeface="Century Gothic" panose="020B0502020202020204" pitchFamily="34" charset="0"/>
              </a:rPr>
              <a:t>place a cover slip over the layer.</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7" name="Rectangle 7"/>
          <p:cNvSpPr>
            <a:spLocks noChangeArrowheads="1"/>
          </p:cNvSpPr>
          <p:nvPr/>
        </p:nvSpPr>
        <p:spPr bwMode="auto">
          <a:xfrm>
            <a:off x="3715294" y="3610588"/>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8" name="Rectangle 9"/>
          <p:cNvSpPr>
            <a:spLocks noChangeArrowheads="1"/>
          </p:cNvSpPr>
          <p:nvPr/>
        </p:nvSpPr>
        <p:spPr bwMode="auto">
          <a:xfrm>
            <a:off x="3448594" y="3795254"/>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panose="020B0604020202020204" pitchFamily="34" charset="0"/>
              </a:rPr>
              <a:t/>
            </a:r>
            <a:br>
              <a:rPr kumimoji="0" lang="en-GB" altLang="en-US" sz="1800" b="0" i="0" u="none" strike="noStrike" cap="none" normalizeH="0" baseline="0" smtClean="0">
                <a:ln>
                  <a:noFill/>
                </a:ln>
                <a:solidFill>
                  <a:schemeClr val="tx1"/>
                </a:solidFill>
                <a:effectLst/>
                <a:latin typeface="Arial" panose="020B0604020202020204" pitchFamily="34" charset="0"/>
              </a:rPr>
            </a:br>
            <a:endParaRPr kumimoji="0" lang="en-GB" altLang="en-US"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11" name="Text Box 14"/>
          <p:cNvSpPr txBox="1"/>
          <p:nvPr/>
        </p:nvSpPr>
        <p:spPr>
          <a:xfrm>
            <a:off x="5690919" y="3277313"/>
            <a:ext cx="4638675" cy="1800225"/>
          </a:xfrm>
          <a:prstGeom prst="rect">
            <a:avLst/>
          </a:prstGeom>
          <a:solidFill>
            <a:srgbClr val="FFC000">
              <a:lumMod val="20000"/>
              <a:lumOff val="80000"/>
            </a:srgbClr>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000" b="1" u="sng" dirty="0">
                <a:effectLst/>
                <a:latin typeface="Calibri" panose="020F0502020204030204" pitchFamily="34" charset="0"/>
                <a:ea typeface="Calibri" panose="020F0502020204030204" pitchFamily="34" charset="0"/>
                <a:cs typeface="Times New Roman" panose="02020603050405020304" pitchFamily="18" charset="0"/>
              </a:rPr>
              <a:t>Magnification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To work out the total magnification of specimen you would need to find the eyepiece lens magnification (usually 10) and then the objective lens that you have selected (usually 4, 10 or 40 times magnified).  Here is an example of how to set out the calculation:-</a:t>
            </a: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Total magnification = eyepiece lens magnification x Objective lens magnification</a:t>
            </a: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                                     = 10  x </a:t>
            </a: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20                                     </a:t>
            </a:r>
            <a:r>
              <a:rPr lang="en-GB" sz="1000" dirty="0">
                <a:effectLst/>
                <a:latin typeface="Calibri" panose="020F0502020204030204" pitchFamily="34" charset="0"/>
                <a:ea typeface="Calibri" panose="020F0502020204030204" pitchFamily="34" charset="0"/>
                <a:cs typeface="Times New Roman" panose="02020603050405020304" pitchFamily="18" charset="0"/>
              </a:rPr>
              <a:t>= 200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
          <p:cNvSpPr txBox="1">
            <a:spLocks noChangeArrowheads="1"/>
          </p:cNvSpPr>
          <p:nvPr/>
        </p:nvSpPr>
        <p:spPr bwMode="auto">
          <a:xfrm>
            <a:off x="1317072" y="175644"/>
            <a:ext cx="5682344" cy="484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latin typeface="Arial" panose="020B0604020202020204" pitchFamily="34" charset="0"/>
              </a:rPr>
              <a:t> </a:t>
            </a:r>
            <a:r>
              <a:rPr lang="en-US" altLang="en-US" b="1" u="sng" dirty="0" smtClean="0">
                <a:latin typeface="Century Gothic" panose="020B0502020202020204" pitchFamily="34" charset="0"/>
              </a:rPr>
              <a:t>Cells and digestion knowledge </a:t>
            </a:r>
            <a:r>
              <a:rPr lang="en-US" altLang="en-US" b="1" u="sng" dirty="0" err="1" smtClean="0">
                <a:latin typeface="Century Gothic" panose="020B0502020202020204" pitchFamily="34" charset="0"/>
              </a:rPr>
              <a:t>organiser</a:t>
            </a:r>
            <a:endParaRPr kumimoji="0" lang="en-US" altLang="en-US" sz="1800" b="1" i="0" u="sng" strike="noStrike" cap="none" normalizeH="0" baseline="0" dirty="0" smtClean="0">
              <a:ln>
                <a:noFill/>
              </a:ln>
              <a:solidFill>
                <a:schemeClr val="tx1"/>
              </a:solidFill>
              <a:effectLst/>
              <a:latin typeface="Century Gothic" panose="020B0502020202020204" pitchFamily="34" charset="0"/>
            </a:endParaRP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2260" y="106456"/>
            <a:ext cx="750114" cy="908061"/>
          </a:xfrm>
          <a:prstGeom prst="rect">
            <a:avLst/>
          </a:prstGeom>
          <a:effectLst>
            <a:glow rad="101600">
              <a:schemeClr val="accent5">
                <a:satMod val="175000"/>
                <a:alpha val="40000"/>
              </a:schemeClr>
            </a:glow>
          </a:effectLst>
          <a:scene3d>
            <a:camera prst="orthographicFront"/>
            <a:lightRig rig="threePt" dir="t"/>
          </a:scene3d>
          <a:sp3d>
            <a:bevelT prst="relaxedInset"/>
          </a:sp3d>
        </p:spPr>
      </p:pic>
    </p:spTree>
    <p:extLst>
      <p:ext uri="{BB962C8B-B14F-4D97-AF65-F5344CB8AC3E}">
        <p14:creationId xmlns:p14="http://schemas.microsoft.com/office/powerpoint/2010/main" val="2526755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5143" y="159658"/>
            <a:ext cx="3454400" cy="325119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smtClean="0">
                <a:latin typeface="Century Gothic" panose="020B0502020202020204" pitchFamily="34" charset="0"/>
                <a:ea typeface="Tahoma" panose="020B0604030504040204" pitchFamily="34" charset="0"/>
                <a:cs typeface="Tahoma" panose="020B0604030504040204" pitchFamily="34" charset="0"/>
              </a:rPr>
              <a:t>Robert Hooke</a:t>
            </a:r>
          </a:p>
          <a:p>
            <a:endParaRPr lang="en-GB" sz="1000" b="1" u="sng" dirty="0">
              <a:latin typeface="Century Gothic" panose="020B0502020202020204" pitchFamily="34" charset="0"/>
              <a:ea typeface="Tahoma" panose="020B0604030504040204" pitchFamily="34" charset="0"/>
              <a:cs typeface="Tahoma" panose="020B0604030504040204" pitchFamily="34" charset="0"/>
            </a:endParaRPr>
          </a:p>
          <a:p>
            <a:r>
              <a:rPr lang="en-GB" sz="1000" b="1" dirty="0" smtClean="0">
                <a:latin typeface="Century Gothic" pitchFamily="34" charset="0"/>
                <a:ea typeface="Tahoma" panose="020B0604030504040204" pitchFamily="34" charset="0"/>
                <a:cs typeface="Tahoma" panose="020B0604030504040204" pitchFamily="34" charset="0"/>
              </a:rPr>
              <a:t>Occupation</a:t>
            </a:r>
            <a:r>
              <a:rPr lang="en-GB" sz="1000" b="1" dirty="0">
                <a:latin typeface="Century Gothic" panose="020B0502020202020204" pitchFamily="34" charset="0"/>
                <a:ea typeface="Tahoma" panose="020B0604030504040204" pitchFamily="34" charset="0"/>
                <a:cs typeface="Tahoma" panose="020B0604030504040204" pitchFamily="34" charset="0"/>
              </a:rPr>
              <a:t>:</a:t>
            </a:r>
            <a:r>
              <a:rPr lang="en-GB" sz="1000" dirty="0">
                <a:latin typeface="Century Gothic" panose="020B0502020202020204" pitchFamily="34" charset="0"/>
                <a:ea typeface="Tahoma" panose="020B0604030504040204" pitchFamily="34" charset="0"/>
                <a:cs typeface="Tahoma" panose="020B0604030504040204" pitchFamily="34" charset="0"/>
              </a:rPr>
              <a:t> </a:t>
            </a:r>
            <a:r>
              <a:rPr lang="en-GB" sz="1000" dirty="0" smtClean="0">
                <a:latin typeface="Century Gothic" panose="020B0502020202020204" pitchFamily="34" charset="0"/>
                <a:ea typeface="Tahoma" panose="020B0604030504040204" pitchFamily="34" charset="0"/>
                <a:cs typeface="Tahoma" panose="020B0604030504040204" pitchFamily="34" charset="0"/>
              </a:rPr>
              <a:t>Scientist</a:t>
            </a:r>
            <a:r>
              <a:rPr lang="en-GB" sz="1000" dirty="0">
                <a:latin typeface="Century Gothic" panose="020B0502020202020204" pitchFamily="34" charset="0"/>
                <a:ea typeface="Tahoma" panose="020B0604030504040204" pitchFamily="34" charset="0"/>
                <a:cs typeface="Tahoma" panose="020B0604030504040204" pitchFamily="34" charset="0"/>
              </a:rPr>
              <a:t>, mathematician, and astronomer</a:t>
            </a:r>
          </a:p>
          <a:p>
            <a:r>
              <a:rPr lang="en-GB" sz="1000" b="1" dirty="0">
                <a:latin typeface="Century Gothic" panose="020B0502020202020204" pitchFamily="34" charset="0"/>
                <a:ea typeface="Tahoma" panose="020B0604030504040204" pitchFamily="34" charset="0"/>
                <a:cs typeface="Tahoma" panose="020B0604030504040204" pitchFamily="34" charset="0"/>
              </a:rPr>
              <a:t>Born:</a:t>
            </a:r>
            <a:r>
              <a:rPr lang="en-GB" sz="1000" dirty="0">
                <a:latin typeface="Century Gothic" panose="020B0502020202020204" pitchFamily="34" charset="0"/>
                <a:ea typeface="Tahoma" panose="020B0604030504040204" pitchFamily="34" charset="0"/>
                <a:cs typeface="Tahoma" panose="020B0604030504040204" pitchFamily="34" charset="0"/>
              </a:rPr>
              <a:t> </a:t>
            </a:r>
            <a:r>
              <a:rPr lang="en-GB" sz="1000" dirty="0">
                <a:latin typeface="Century Gothic" pitchFamily="34" charset="0"/>
              </a:rPr>
              <a:t>July 18, </a:t>
            </a:r>
            <a:r>
              <a:rPr lang="en-GB" sz="1000" dirty="0" smtClean="0">
                <a:latin typeface="Century Gothic" pitchFamily="34" charset="0"/>
              </a:rPr>
              <a:t>1635 </a:t>
            </a:r>
            <a:r>
              <a:rPr lang="en-GB" sz="1000" dirty="0" smtClean="0">
                <a:latin typeface="Century Gothic" panose="020B0502020202020204" pitchFamily="34" charset="0"/>
                <a:ea typeface="Tahoma" panose="020B0604030504040204" pitchFamily="34" charset="0"/>
                <a:cs typeface="Tahoma" panose="020B0604030504040204" pitchFamily="34" charset="0"/>
              </a:rPr>
              <a:t>in </a:t>
            </a:r>
            <a:r>
              <a:rPr lang="en-GB" sz="1000" dirty="0">
                <a:latin typeface="Century Gothic" pitchFamily="34" charset="0"/>
              </a:rPr>
              <a:t>Freshwater, the Isle of </a:t>
            </a:r>
            <a:r>
              <a:rPr lang="en-GB" sz="1000" dirty="0" smtClean="0">
                <a:latin typeface="Century Gothic" pitchFamily="34" charset="0"/>
              </a:rPr>
              <a:t>Wight,</a:t>
            </a:r>
          </a:p>
          <a:p>
            <a:r>
              <a:rPr lang="en-GB" sz="1000" b="1" dirty="0" smtClean="0">
                <a:latin typeface="Century Gothic" panose="020B0502020202020204" pitchFamily="34" charset="0"/>
                <a:ea typeface="Tahoma" panose="020B0604030504040204" pitchFamily="34" charset="0"/>
                <a:cs typeface="Tahoma" panose="020B0604030504040204" pitchFamily="34" charset="0"/>
              </a:rPr>
              <a:t>Died</a:t>
            </a:r>
            <a:r>
              <a:rPr lang="en-GB" sz="1000" b="1" dirty="0">
                <a:latin typeface="Century Gothic" panose="020B0502020202020204" pitchFamily="34" charset="0"/>
                <a:ea typeface="Tahoma" panose="020B0604030504040204" pitchFamily="34" charset="0"/>
                <a:cs typeface="Tahoma" panose="020B0604030504040204" pitchFamily="34" charset="0"/>
              </a:rPr>
              <a:t>: </a:t>
            </a:r>
            <a:r>
              <a:rPr lang="en-GB" sz="1000" dirty="0">
                <a:latin typeface="Century Gothic" pitchFamily="34" charset="0"/>
              </a:rPr>
              <a:t>March 3, </a:t>
            </a:r>
            <a:r>
              <a:rPr lang="en-GB" sz="1000" dirty="0" smtClean="0">
                <a:latin typeface="Century Gothic" pitchFamily="34" charset="0"/>
              </a:rPr>
              <a:t>1703 </a:t>
            </a:r>
            <a:r>
              <a:rPr lang="en-GB" sz="1000" dirty="0" smtClean="0">
                <a:latin typeface="Century Gothic" panose="020B0502020202020204" pitchFamily="34" charset="0"/>
                <a:ea typeface="Tahoma" panose="020B0604030504040204" pitchFamily="34" charset="0"/>
                <a:cs typeface="Tahoma" panose="020B0604030504040204" pitchFamily="34" charset="0"/>
              </a:rPr>
              <a:t>in </a:t>
            </a:r>
            <a:r>
              <a:rPr lang="en-GB" sz="1000" dirty="0">
                <a:latin typeface="Century Gothic" panose="020B0502020202020204" pitchFamily="34" charset="0"/>
                <a:ea typeface="Tahoma" panose="020B0604030504040204" pitchFamily="34" charset="0"/>
                <a:cs typeface="Tahoma" panose="020B0604030504040204" pitchFamily="34" charset="0"/>
              </a:rPr>
              <a:t>London, England </a:t>
            </a:r>
          </a:p>
          <a:p>
            <a:r>
              <a:rPr lang="en-GB" sz="1000" b="1" dirty="0">
                <a:latin typeface="Century Gothic" panose="020B0502020202020204" pitchFamily="34" charset="0"/>
                <a:ea typeface="Tahoma" panose="020B0604030504040204" pitchFamily="34" charset="0"/>
                <a:cs typeface="Tahoma" panose="020B0604030504040204" pitchFamily="34" charset="0"/>
              </a:rPr>
              <a:t>Best known for</a:t>
            </a:r>
            <a:r>
              <a:rPr lang="en-GB" sz="1000" b="1" dirty="0" smtClean="0">
                <a:latin typeface="Century Gothic" panose="020B0502020202020204" pitchFamily="34" charset="0"/>
                <a:ea typeface="Tahoma" panose="020B0604030504040204" pitchFamily="34" charset="0"/>
                <a:cs typeface="Tahoma" panose="020B0604030504040204" pitchFamily="34" charset="0"/>
              </a:rPr>
              <a:t>:  </a:t>
            </a:r>
            <a:r>
              <a:rPr lang="en-GB" sz="1000" dirty="0" smtClean="0">
                <a:latin typeface="Century Gothic" panose="020B0502020202020204" pitchFamily="34" charset="0"/>
                <a:ea typeface="Tahoma" panose="020B0604030504040204" pitchFamily="34" charset="0"/>
                <a:cs typeface="Tahoma" panose="020B0604030504040204" pitchFamily="34" charset="0"/>
              </a:rPr>
              <a:t>being the first use microscope to view  cells. </a:t>
            </a:r>
          </a:p>
          <a:p>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r>
              <a:rPr lang="en-GB" sz="1000" dirty="0" smtClean="0">
                <a:latin typeface="Century Gothic" pitchFamily="34" charset="0"/>
              </a:rPr>
              <a:t>He is known for identifying the </a:t>
            </a:r>
            <a:r>
              <a:rPr lang="en-GB" sz="1000" dirty="0">
                <a:latin typeface="Century Gothic" pitchFamily="34" charset="0"/>
              </a:rPr>
              <a:t>cellular structure of plants. When he looked at a sliver of cork through his microscope, he noticed some "pores" or "cells" in it. </a:t>
            </a:r>
            <a:endParaRPr lang="en-GB" sz="1000" dirty="0" smtClean="0">
              <a:latin typeface="Century Gothic" pitchFamily="34" charset="0"/>
            </a:endParaRPr>
          </a:p>
          <a:p>
            <a:endParaRPr lang="en-GB" sz="1000" dirty="0">
              <a:latin typeface="Century Gothic" pitchFamily="34" charset="0"/>
            </a:endParaRPr>
          </a:p>
          <a:p>
            <a:r>
              <a:rPr lang="en-GB" sz="1000" dirty="0" smtClean="0">
                <a:latin typeface="Century Gothic" pitchFamily="34" charset="0"/>
              </a:rPr>
              <a:t>Hooke </a:t>
            </a:r>
            <a:r>
              <a:rPr lang="en-GB" sz="1000" dirty="0">
                <a:latin typeface="Century Gothic" pitchFamily="34" charset="0"/>
              </a:rPr>
              <a:t>believed the cells had served as containers for the "noble juices" or "fibrous threads" of the once-living cork tree.</a:t>
            </a:r>
            <a:endParaRPr lang="en-GB" sz="1000" b="1"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endParaRPr>
          </a:p>
          <a:p>
            <a:endParaRPr lang="en-GB" sz="10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endParaRPr>
          </a:p>
        </p:txBody>
      </p:sp>
      <p:sp>
        <p:nvSpPr>
          <p:cNvPr id="6" name="Rectangle 5"/>
          <p:cNvSpPr/>
          <p:nvPr/>
        </p:nvSpPr>
        <p:spPr>
          <a:xfrm>
            <a:off x="4252685" y="188686"/>
            <a:ext cx="3410858" cy="239485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000" b="1" u="sng" dirty="0" smtClean="0">
                <a:latin typeface="Century Gothic" panose="020B0502020202020204" pitchFamily="34" charset="0"/>
              </a:rPr>
              <a:t>Skills</a:t>
            </a:r>
          </a:p>
          <a:p>
            <a:pPr algn="ctr"/>
            <a:endParaRPr lang="en-GB" sz="1000" b="1" u="sng" dirty="0">
              <a:latin typeface="Century Gothic" panose="020B0502020202020204" pitchFamily="34" charset="0"/>
            </a:endParaRPr>
          </a:p>
          <a:p>
            <a:pPr algn="ctr"/>
            <a:r>
              <a:rPr lang="en-GB" sz="1000" b="1" u="sng" dirty="0" smtClean="0">
                <a:latin typeface="Century Gothic" panose="020B0502020202020204" pitchFamily="34" charset="0"/>
              </a:rPr>
              <a:t>Method-</a:t>
            </a:r>
            <a:r>
              <a:rPr lang="en-GB" sz="1000" dirty="0" smtClean="0">
                <a:latin typeface="Century Gothic" panose="020B0502020202020204" pitchFamily="34" charset="0"/>
              </a:rPr>
              <a:t> </a:t>
            </a:r>
            <a:r>
              <a:rPr lang="en-GB" sz="1000" dirty="0">
                <a:latin typeface="Century Gothic" panose="020B0502020202020204" pitchFamily="34" charset="0"/>
              </a:rPr>
              <a:t>plan written as a set of instructions- Firstly, secondly, subsequently, </a:t>
            </a:r>
            <a:r>
              <a:rPr lang="en-GB" sz="1000" dirty="0" smtClean="0">
                <a:latin typeface="Century Gothic" panose="020B0502020202020204" pitchFamily="34" charset="0"/>
              </a:rPr>
              <a:t>finally</a:t>
            </a:r>
          </a:p>
          <a:p>
            <a:pPr algn="ctr"/>
            <a:endParaRPr lang="en-GB" sz="1000" dirty="0" smtClean="0">
              <a:latin typeface="Century Gothic" panose="020B0502020202020204" pitchFamily="34" charset="0"/>
            </a:endParaRPr>
          </a:p>
          <a:p>
            <a:pPr algn="ctr"/>
            <a:r>
              <a:rPr lang="en-GB" sz="1000" b="1" u="sng" dirty="0" smtClean="0">
                <a:latin typeface="Century Gothic" panose="020B0502020202020204" pitchFamily="34" charset="0"/>
              </a:rPr>
              <a:t>Numeracy</a:t>
            </a:r>
            <a:r>
              <a:rPr lang="en-GB" sz="1000" dirty="0" smtClean="0">
                <a:latin typeface="Century Gothic" panose="020B0502020202020204" pitchFamily="34" charset="0"/>
              </a:rPr>
              <a:t> -</a:t>
            </a:r>
            <a:r>
              <a:rPr lang="en-GB" sz="1000" dirty="0">
                <a:latin typeface="Century Gothic" panose="020B0502020202020204" pitchFamily="34" charset="0"/>
              </a:rPr>
              <a:t>Calculating mean, mode median.  Calculating percentage (percentage change)</a:t>
            </a:r>
            <a:r>
              <a:rPr lang="en-GB" sz="1000" dirty="0" smtClean="0">
                <a:latin typeface="Century Gothic" panose="020B0502020202020204" pitchFamily="34" charset="0"/>
              </a:rPr>
              <a:t> </a:t>
            </a:r>
          </a:p>
          <a:p>
            <a:pPr algn="ctr"/>
            <a:endParaRPr lang="en-GB" sz="1000" dirty="0">
              <a:latin typeface="Century Gothic" panose="020B0502020202020204" pitchFamily="34" charset="0"/>
            </a:endParaRPr>
          </a:p>
          <a:p>
            <a:pPr algn="ctr"/>
            <a:r>
              <a:rPr lang="en-GB" sz="1000" b="1" u="sng" dirty="0">
                <a:latin typeface="Century Gothic" panose="020B0502020202020204" pitchFamily="34" charset="0"/>
              </a:rPr>
              <a:t>Results table-</a:t>
            </a:r>
            <a:r>
              <a:rPr lang="en-GB" sz="1000" dirty="0">
                <a:latin typeface="Century Gothic" panose="020B0502020202020204" pitchFamily="34" charset="0"/>
              </a:rPr>
              <a:t> headed table with units in heading and not next to each result, highlight anomalies and repeat as necessary, calculate mean to appropriate number of significant </a:t>
            </a:r>
            <a:r>
              <a:rPr lang="en-GB" sz="1000" dirty="0" smtClean="0">
                <a:latin typeface="Century Gothic" panose="020B0502020202020204" pitchFamily="34" charset="0"/>
              </a:rPr>
              <a:t>figures.</a:t>
            </a:r>
            <a:endParaRPr lang="en-GB" sz="1000" dirty="0">
              <a:latin typeface="Century Gothic" panose="020B0502020202020204" pitchFamily="34" charset="0"/>
            </a:endParaRPr>
          </a:p>
        </p:txBody>
      </p:sp>
      <p:sp>
        <p:nvSpPr>
          <p:cNvPr id="7" name="Rectangle 6"/>
          <p:cNvSpPr/>
          <p:nvPr/>
        </p:nvSpPr>
        <p:spPr>
          <a:xfrm>
            <a:off x="8316685" y="87085"/>
            <a:ext cx="3657600" cy="332377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smtClean="0">
                <a:latin typeface="Century Gothic" panose="020B0502020202020204" pitchFamily="34" charset="0"/>
                <a:ea typeface="Tahoma" panose="020B0604030504040204" pitchFamily="34" charset="0"/>
                <a:cs typeface="Tahoma" panose="020B0604030504040204" pitchFamily="34" charset="0"/>
              </a:rPr>
              <a:t>Energy in food  </a:t>
            </a:r>
            <a:r>
              <a:rPr lang="en-GB" sz="1000" b="1" u="sng" dirty="0">
                <a:latin typeface="Century Gothic" panose="020B0502020202020204" pitchFamily="34" charset="0"/>
                <a:ea typeface="Tahoma" panose="020B0604030504040204" pitchFamily="34" charset="0"/>
                <a:cs typeface="Tahoma" panose="020B0604030504040204" pitchFamily="34" charset="0"/>
              </a:rPr>
              <a:t>Experiment</a:t>
            </a:r>
          </a:p>
          <a:p>
            <a:r>
              <a:rPr lang="en-GB" sz="1000" b="1" dirty="0">
                <a:latin typeface="Century Gothic" panose="020B0502020202020204" pitchFamily="34" charset="0"/>
                <a:ea typeface="Tahoma" panose="020B0604030504040204" pitchFamily="34" charset="0"/>
                <a:cs typeface="Tahoma" panose="020B0604030504040204" pitchFamily="34" charset="0"/>
              </a:rPr>
              <a:t>Method</a:t>
            </a:r>
            <a:endParaRPr lang="en-GB" sz="1000" dirty="0">
              <a:latin typeface="Century Gothic" panose="020B0502020202020204" pitchFamily="34" charset="0"/>
              <a:ea typeface="Tahoma" panose="020B0604030504040204" pitchFamily="34" charset="0"/>
              <a:cs typeface="Tahoma" panose="020B0604030504040204" pitchFamily="34" charset="0"/>
            </a:endParaRPr>
          </a:p>
          <a:p>
            <a:r>
              <a:rPr lang="en-GB" sz="1000" dirty="0">
                <a:latin typeface="Century Gothic" panose="020B0502020202020204" pitchFamily="34" charset="0"/>
                <a:ea typeface="Tahoma" panose="020B0604030504040204" pitchFamily="34" charset="0"/>
                <a:cs typeface="Tahoma" panose="020B0604030504040204" pitchFamily="34" charset="0"/>
              </a:rPr>
              <a:t> </a:t>
            </a:r>
          </a:p>
          <a:p>
            <a:pPr marL="342900" indent="-342900">
              <a:buAutoNum type="arabicParenR"/>
            </a:pPr>
            <a:r>
              <a:rPr lang="en-GB" sz="1000" dirty="0" smtClean="0">
                <a:latin typeface="Century Gothic" pitchFamily="34" charset="0"/>
              </a:rPr>
              <a:t>Half-fill </a:t>
            </a:r>
            <a:r>
              <a:rPr lang="en-GB" sz="1000" dirty="0">
                <a:latin typeface="Century Gothic" pitchFamily="34" charset="0"/>
              </a:rPr>
              <a:t>the test tube with water and measure its temperature (write this down in your table – temp. before)</a:t>
            </a:r>
          </a:p>
          <a:p>
            <a:pPr marL="342900" indent="-342900">
              <a:buAutoNum type="arabicParenR"/>
            </a:pPr>
            <a:endParaRPr lang="en-GB" sz="1000" dirty="0">
              <a:latin typeface="Century Gothic" pitchFamily="34" charset="0"/>
            </a:endParaRPr>
          </a:p>
          <a:p>
            <a:pPr marL="342900" indent="-342900">
              <a:buAutoNum type="arabicParenR"/>
            </a:pPr>
            <a:r>
              <a:rPr lang="en-GB" sz="1000" dirty="0">
                <a:latin typeface="Century Gothic" pitchFamily="34" charset="0"/>
              </a:rPr>
              <a:t>Place the test tube in a clamp at an angle. Keep the thermometer in.</a:t>
            </a:r>
          </a:p>
          <a:p>
            <a:pPr marL="342900" indent="-342900">
              <a:buAutoNum type="arabicParenR"/>
            </a:pPr>
            <a:endParaRPr lang="en-GB" sz="1000" dirty="0">
              <a:latin typeface="Century Gothic" pitchFamily="34" charset="0"/>
            </a:endParaRPr>
          </a:p>
          <a:p>
            <a:pPr marL="342900" indent="-342900">
              <a:buAutoNum type="arabicParenR"/>
            </a:pPr>
            <a:r>
              <a:rPr lang="en-GB" sz="1000" dirty="0">
                <a:latin typeface="Century Gothic" pitchFamily="34" charset="0"/>
              </a:rPr>
              <a:t>Use the needle to securely pierce through a food sample</a:t>
            </a:r>
          </a:p>
          <a:p>
            <a:pPr marL="342900" indent="-342900">
              <a:buAutoNum type="arabicParenR"/>
            </a:pPr>
            <a:endParaRPr lang="en-GB" sz="1000" dirty="0">
              <a:latin typeface="Century Gothic" pitchFamily="34" charset="0"/>
            </a:endParaRPr>
          </a:p>
          <a:p>
            <a:pPr marL="342900" indent="-342900">
              <a:buAutoNum type="arabicParenR"/>
            </a:pPr>
            <a:r>
              <a:rPr lang="en-GB" sz="1000" dirty="0">
                <a:latin typeface="Century Gothic" pitchFamily="34" charset="0"/>
              </a:rPr>
              <a:t>Hold your sample over the blue flame of Bunsen burner until set alight</a:t>
            </a:r>
          </a:p>
          <a:p>
            <a:pPr marL="342900" indent="-342900">
              <a:buAutoNum type="arabicParenR"/>
            </a:pPr>
            <a:endParaRPr lang="en-GB" sz="1000" dirty="0">
              <a:latin typeface="Century Gothic" pitchFamily="34" charset="0"/>
            </a:endParaRPr>
          </a:p>
          <a:p>
            <a:pPr marL="342900" indent="-342900">
              <a:buAutoNum type="arabicParenR"/>
            </a:pPr>
            <a:r>
              <a:rPr lang="en-GB" sz="1000" dirty="0">
                <a:latin typeface="Century Gothic" pitchFamily="34" charset="0"/>
              </a:rPr>
              <a:t>Place burning sample under the tube and hold there until it burns out</a:t>
            </a:r>
          </a:p>
          <a:p>
            <a:pPr marL="342900" indent="-342900">
              <a:buAutoNum type="arabicParenR"/>
            </a:pPr>
            <a:endParaRPr lang="en-GB" sz="1000" dirty="0">
              <a:latin typeface="Century Gothic" pitchFamily="34" charset="0"/>
            </a:endParaRPr>
          </a:p>
          <a:p>
            <a:pPr marL="342900" indent="-342900">
              <a:buAutoNum type="arabicParenR"/>
            </a:pPr>
            <a:r>
              <a:rPr lang="en-GB" sz="1000" dirty="0">
                <a:latin typeface="Century Gothic" pitchFamily="34" charset="0"/>
              </a:rPr>
              <a:t>Measure the temperature again</a:t>
            </a:r>
          </a:p>
        </p:txBody>
      </p:sp>
      <p:sp>
        <p:nvSpPr>
          <p:cNvPr id="8" name="Rectangle 7"/>
          <p:cNvSpPr/>
          <p:nvPr/>
        </p:nvSpPr>
        <p:spPr>
          <a:xfrm>
            <a:off x="145142" y="3648110"/>
            <a:ext cx="3802743" cy="315127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000" b="1" dirty="0">
              <a:latin typeface="Century Gothic" panose="020B0502020202020204" pitchFamily="34" charset="0"/>
              <a:ea typeface="Tahoma" panose="020B0604030504040204" pitchFamily="34" charset="0"/>
              <a:cs typeface="Tahoma" panose="020B0604030504040204" pitchFamily="34" charset="0"/>
            </a:endParaRPr>
          </a:p>
          <a:p>
            <a:endParaRPr lang="en-GB" sz="1000" b="1" u="sng" dirty="0">
              <a:latin typeface="Century Gothic" panose="020B0502020202020204" pitchFamily="34" charset="0"/>
              <a:ea typeface="Tahoma" panose="020B0604030504040204" pitchFamily="34" charset="0"/>
              <a:cs typeface="Tahoma" panose="020B0604030504040204" pitchFamily="34" charset="0"/>
            </a:endParaRPr>
          </a:p>
        </p:txBody>
      </p:sp>
      <p:sp>
        <p:nvSpPr>
          <p:cNvPr id="10" name="Rectangle 9"/>
          <p:cNvSpPr/>
          <p:nvPr/>
        </p:nvSpPr>
        <p:spPr>
          <a:xfrm>
            <a:off x="8171544" y="3577772"/>
            <a:ext cx="3817256" cy="315127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smtClean="0">
                <a:latin typeface="Century Gothic" panose="020B0502020202020204" pitchFamily="34" charset="0"/>
              </a:rPr>
              <a:t>Some applications of force in everyday life</a:t>
            </a:r>
          </a:p>
          <a:p>
            <a:r>
              <a:rPr lang="en-GB" sz="1000" dirty="0" smtClean="0">
                <a:latin typeface="Century Gothic" panose="020B0502020202020204" pitchFamily="34" charset="0"/>
              </a:rPr>
              <a:t/>
            </a:r>
            <a:br>
              <a:rPr lang="en-GB" sz="1000" dirty="0" smtClean="0">
                <a:latin typeface="Century Gothic" panose="020B0502020202020204" pitchFamily="34" charset="0"/>
              </a:rPr>
            </a:br>
            <a:r>
              <a:rPr lang="en-GB" sz="1000" dirty="0">
                <a:latin typeface="Century Gothic" panose="020B0502020202020204" pitchFamily="34" charset="0"/>
              </a:rPr>
              <a:t>At a cellular level, Stem Cell Research is changing the possibilities of biological engineering. Research in Britain has been at the cutting edge of developing stem cell research as demonstrated by Dr Stephen Minger at King’s college London. </a:t>
            </a:r>
            <a:endParaRPr lang="en-GB" sz="1000" dirty="0" smtClean="0">
              <a:latin typeface="Century Gothic" panose="020B0502020202020204" pitchFamily="34" charset="0"/>
            </a:endParaRPr>
          </a:p>
          <a:p>
            <a:endParaRPr lang="en-GB" sz="1000" dirty="0">
              <a:latin typeface="Century Gothic" panose="020B0502020202020204" pitchFamily="34" charset="0"/>
            </a:endParaRPr>
          </a:p>
          <a:p>
            <a:r>
              <a:rPr lang="en-GB" sz="1000" dirty="0" smtClean="0">
                <a:latin typeface="Century Gothic" panose="020B0502020202020204" pitchFamily="34" charset="0"/>
              </a:rPr>
              <a:t>The possibility </a:t>
            </a:r>
            <a:r>
              <a:rPr lang="en-GB" sz="1000" dirty="0">
                <a:latin typeface="Century Gothic" panose="020B0502020202020204" pitchFamily="34" charset="0"/>
              </a:rPr>
              <a:t>of understanding human health and disease at the </a:t>
            </a:r>
            <a:r>
              <a:rPr lang="en-GB" sz="1000" dirty="0" smtClean="0">
                <a:latin typeface="Century Gothic" panose="020B0502020202020204" pitchFamily="34" charset="0"/>
              </a:rPr>
              <a:t>cellular level </a:t>
            </a:r>
            <a:r>
              <a:rPr lang="en-GB" sz="1000" dirty="0">
                <a:latin typeface="Century Gothic" panose="020B0502020202020204" pitchFamily="34" charset="0"/>
              </a:rPr>
              <a:t>of the </a:t>
            </a:r>
            <a:r>
              <a:rPr lang="en-GB" sz="1000" dirty="0" smtClean="0">
                <a:latin typeface="Century Gothic" panose="020B0502020202020204" pitchFamily="34" charset="0"/>
              </a:rPr>
              <a:t>organism is important.</a:t>
            </a:r>
            <a:endParaRPr lang="en-GB" dirty="0"/>
          </a:p>
          <a:p>
            <a:endParaRPr lang="en-GB" sz="1000" dirty="0">
              <a:effectLst/>
              <a:latin typeface="Century Gothic" panose="020B0502020202020204" pitchFamily="34" charset="0"/>
            </a:endParaRPr>
          </a:p>
        </p:txBody>
      </p:sp>
      <p:sp>
        <p:nvSpPr>
          <p:cNvPr id="2" name="AutoShape 2" descr="Image result for the electron microscope"/>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8"/>
          <p:cNvPicPr>
            <a:picLocks noChangeAspect="1" noChangeArrowheads="1"/>
          </p:cNvPicPr>
          <p:nvPr/>
        </p:nvPicPr>
        <p:blipFill>
          <a:blip r:embed="rId2">
            <a:lum bright="-24000" contrast="48000"/>
            <a:extLst>
              <a:ext uri="{28A0092B-C50C-407E-A947-70E740481C1C}">
                <a14:useLocalDpi xmlns:a14="http://schemas.microsoft.com/office/drawing/2010/main" val="0"/>
              </a:ext>
            </a:extLst>
          </a:blip>
          <a:srcRect/>
          <a:stretch>
            <a:fillRect/>
          </a:stretch>
        </p:blipFill>
        <p:spPr bwMode="auto">
          <a:xfrm>
            <a:off x="4340451" y="2860431"/>
            <a:ext cx="3235325" cy="386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2998660938"/>
              </p:ext>
            </p:extLst>
          </p:nvPr>
        </p:nvGraphicFramePr>
        <p:xfrm>
          <a:off x="256720" y="3850007"/>
          <a:ext cx="3579586" cy="2747477"/>
        </p:xfrm>
        <a:graphic>
          <a:graphicData uri="http://schemas.openxmlformats.org/drawingml/2006/table">
            <a:tbl>
              <a:tblPr/>
              <a:tblGrid>
                <a:gridCol w="1789793">
                  <a:extLst>
                    <a:ext uri="{9D8B030D-6E8A-4147-A177-3AD203B41FA5}">
                      <a16:colId xmlns:a16="http://schemas.microsoft.com/office/drawing/2014/main" val="20000"/>
                    </a:ext>
                  </a:extLst>
                </a:gridCol>
                <a:gridCol w="1789793">
                  <a:extLst>
                    <a:ext uri="{9D8B030D-6E8A-4147-A177-3AD203B41FA5}">
                      <a16:colId xmlns:a16="http://schemas.microsoft.com/office/drawing/2014/main" val="20001"/>
                    </a:ext>
                  </a:extLst>
                </a:gridCol>
              </a:tblGrid>
              <a:tr h="0">
                <a:tc>
                  <a:txBody>
                    <a:bodyPr/>
                    <a:lstStyle/>
                    <a:p>
                      <a:pPr algn="ctr"/>
                      <a:r>
                        <a:rPr lang="en-GB" b="1" dirty="0">
                          <a:solidFill>
                            <a:srgbClr val="3A3A3A"/>
                          </a:solidFill>
                          <a:effectLst/>
                        </a:rPr>
                        <a:t>Light Microscope</a:t>
                      </a:r>
                    </a:p>
                  </a:txBody>
                  <a:tcPr marL="38100" marR="38100" marT="38100" marB="38100" anchor="ctr">
                    <a:lnL>
                      <a:noFill/>
                    </a:lnL>
                    <a:lnR>
                      <a:noFill/>
                    </a:lnR>
                    <a:lnT>
                      <a:noFill/>
                    </a:lnT>
                    <a:lnB>
                      <a:noFill/>
                    </a:lnB>
                  </a:tcPr>
                </a:tc>
                <a:tc>
                  <a:txBody>
                    <a:bodyPr/>
                    <a:lstStyle/>
                    <a:p>
                      <a:pPr algn="ctr"/>
                      <a:r>
                        <a:rPr lang="en-GB" b="1" dirty="0">
                          <a:solidFill>
                            <a:srgbClr val="3A3A3A"/>
                          </a:solidFill>
                          <a:effectLst/>
                        </a:rPr>
                        <a:t>Electron Microscope</a:t>
                      </a:r>
                    </a:p>
                  </a:txBody>
                  <a:tcPr marL="38100" marR="38100" marT="38100" marB="38100" anchor="ctr">
                    <a:lnL>
                      <a:noFill/>
                    </a:lnL>
                    <a:lnR>
                      <a:noFill/>
                    </a:lnR>
                    <a:lnT>
                      <a:noFill/>
                    </a:lnT>
                    <a:lnB>
                      <a:noFill/>
                    </a:lnB>
                  </a:tcPr>
                </a:tc>
                <a:extLst>
                  <a:ext uri="{0D108BD9-81ED-4DB2-BD59-A6C34878D82A}">
                    <a16:rowId xmlns:a16="http://schemas.microsoft.com/office/drawing/2014/main" val="10000"/>
                  </a:ext>
                </a:extLst>
              </a:tr>
              <a:tr h="767338">
                <a:tc>
                  <a:txBody>
                    <a:bodyPr/>
                    <a:lstStyle/>
                    <a:p>
                      <a:pPr algn="ctr"/>
                      <a:r>
                        <a:rPr lang="en-GB" sz="1000" dirty="0">
                          <a:solidFill>
                            <a:srgbClr val="3A3A3A"/>
                          </a:solidFill>
                          <a:effectLst/>
                          <a:latin typeface="Century Gothic" pitchFamily="34" charset="0"/>
                        </a:rPr>
                        <a:t>Illuminating source is the Light.</a:t>
                      </a:r>
                    </a:p>
                  </a:txBody>
                  <a:tcPr marL="38100" marR="38100" marT="38100" marB="38100" anchor="ctr">
                    <a:lnL>
                      <a:noFill/>
                    </a:lnL>
                    <a:lnR>
                      <a:noFill/>
                    </a:lnR>
                    <a:lnT>
                      <a:noFill/>
                    </a:lnT>
                    <a:lnB>
                      <a:noFill/>
                    </a:lnB>
                  </a:tcPr>
                </a:tc>
                <a:tc>
                  <a:txBody>
                    <a:bodyPr/>
                    <a:lstStyle/>
                    <a:p>
                      <a:pPr algn="ctr"/>
                      <a:r>
                        <a:rPr lang="en-GB" sz="1000" dirty="0">
                          <a:solidFill>
                            <a:srgbClr val="3A3A3A"/>
                          </a:solidFill>
                          <a:effectLst/>
                          <a:latin typeface="Century Gothic" pitchFamily="34" charset="0"/>
                        </a:rPr>
                        <a:t>Illuminating source is the beam of electrons.</a:t>
                      </a:r>
                    </a:p>
                  </a:txBody>
                  <a:tcPr marL="38100" marR="38100" marT="38100" marB="38100" anchor="ctr">
                    <a:lnL>
                      <a:noFill/>
                    </a:lnL>
                    <a:lnR>
                      <a:noFill/>
                    </a:lnR>
                    <a:lnT>
                      <a:noFill/>
                    </a:lnT>
                    <a:lnB>
                      <a:noFill/>
                    </a:lnB>
                  </a:tcPr>
                </a:tc>
                <a:extLst>
                  <a:ext uri="{0D108BD9-81ED-4DB2-BD59-A6C34878D82A}">
                    <a16:rowId xmlns:a16="http://schemas.microsoft.com/office/drawing/2014/main" val="10001"/>
                  </a:ext>
                </a:extLst>
              </a:tr>
              <a:tr h="767338">
                <a:tc>
                  <a:txBody>
                    <a:bodyPr/>
                    <a:lstStyle/>
                    <a:p>
                      <a:pPr algn="ctr"/>
                      <a:r>
                        <a:rPr lang="en-GB" sz="1000" dirty="0">
                          <a:solidFill>
                            <a:srgbClr val="3A3A3A"/>
                          </a:solidFill>
                          <a:effectLst/>
                          <a:latin typeface="Century Gothic" pitchFamily="34" charset="0"/>
                        </a:rPr>
                        <a:t>Specimen preparation takes usually few minutes to hours.</a:t>
                      </a:r>
                    </a:p>
                  </a:txBody>
                  <a:tcPr marL="38100" marR="38100" marT="38100" marB="38100" anchor="ctr">
                    <a:lnL>
                      <a:noFill/>
                    </a:lnL>
                    <a:lnR>
                      <a:noFill/>
                    </a:lnR>
                    <a:lnT>
                      <a:noFill/>
                    </a:lnT>
                    <a:lnB>
                      <a:noFill/>
                    </a:lnB>
                  </a:tcPr>
                </a:tc>
                <a:tc>
                  <a:txBody>
                    <a:bodyPr/>
                    <a:lstStyle/>
                    <a:p>
                      <a:pPr algn="ctr"/>
                      <a:r>
                        <a:rPr lang="en-GB" sz="1000" dirty="0">
                          <a:solidFill>
                            <a:srgbClr val="3A3A3A"/>
                          </a:solidFill>
                          <a:effectLst/>
                          <a:latin typeface="Century Gothic" pitchFamily="34" charset="0"/>
                        </a:rPr>
                        <a:t>Specimen preparation takes usually takes few days.</a:t>
                      </a:r>
                    </a:p>
                  </a:txBody>
                  <a:tcPr marL="38100" marR="38100" marT="38100" marB="38100" anchor="ctr">
                    <a:lnL>
                      <a:noFill/>
                    </a:lnL>
                    <a:lnR>
                      <a:noFill/>
                    </a:lnR>
                    <a:lnT>
                      <a:noFill/>
                    </a:lnT>
                    <a:lnB>
                      <a:noFill/>
                    </a:lnB>
                  </a:tcPr>
                </a:tc>
                <a:extLst>
                  <a:ext uri="{0D108BD9-81ED-4DB2-BD59-A6C34878D82A}">
                    <a16:rowId xmlns:a16="http://schemas.microsoft.com/office/drawing/2014/main" val="10002"/>
                  </a:ext>
                </a:extLst>
              </a:tr>
              <a:tr h="587961">
                <a:tc>
                  <a:txBody>
                    <a:bodyPr/>
                    <a:lstStyle/>
                    <a:p>
                      <a:pPr algn="ctr"/>
                      <a:r>
                        <a:rPr lang="en-GB" sz="1000">
                          <a:solidFill>
                            <a:srgbClr val="3A3A3A"/>
                          </a:solidFill>
                          <a:effectLst/>
                          <a:latin typeface="Century Gothic" pitchFamily="34" charset="0"/>
                        </a:rPr>
                        <a:t>Live or Dead specimen may be seen.</a:t>
                      </a:r>
                    </a:p>
                  </a:txBody>
                  <a:tcPr marL="38100" marR="38100" marT="38100" marB="38100" anchor="ctr">
                    <a:lnL>
                      <a:noFill/>
                    </a:lnL>
                    <a:lnR>
                      <a:noFill/>
                    </a:lnR>
                    <a:lnT>
                      <a:noFill/>
                    </a:lnT>
                    <a:lnB>
                      <a:noFill/>
                    </a:lnB>
                  </a:tcPr>
                </a:tc>
                <a:tc>
                  <a:txBody>
                    <a:bodyPr/>
                    <a:lstStyle/>
                    <a:p>
                      <a:pPr algn="ctr"/>
                      <a:r>
                        <a:rPr lang="en-GB" sz="1000" dirty="0">
                          <a:solidFill>
                            <a:srgbClr val="3A3A3A"/>
                          </a:solidFill>
                          <a:effectLst/>
                          <a:latin typeface="Century Gothic" pitchFamily="34" charset="0"/>
                        </a:rPr>
                        <a:t>Only Dead or Dried specimens are seen.</a:t>
                      </a:r>
                    </a:p>
                  </a:txBody>
                  <a:tcPr marL="38100" marR="38100" marT="38100" marB="38100" anchor="ctr">
                    <a:lnL>
                      <a:noFill/>
                    </a:lnL>
                    <a:lnR>
                      <a:noFill/>
                    </a:lnR>
                    <a:lnT>
                      <a:noFill/>
                    </a:lnT>
                    <a:lnB>
                      <a:noFill/>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8841380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204</TotalTime>
  <Words>827</Words>
  <Application>Microsoft Office PowerPoint</Application>
  <PresentationFormat>Widescreen</PresentationFormat>
  <Paragraphs>110</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MS PGothic</vt:lpstr>
      <vt:lpstr>Arial</vt:lpstr>
      <vt:lpstr>Calibri</vt:lpstr>
      <vt:lpstr>Calibri Light</vt:lpstr>
      <vt:lpstr>Century Gothic</vt:lpstr>
      <vt:lpstr>Tahoma</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30</cp:revision>
  <dcterms:created xsi:type="dcterms:W3CDTF">2019-10-03T12:30:24Z</dcterms:created>
  <dcterms:modified xsi:type="dcterms:W3CDTF">2020-07-14T12:22:49Z</dcterms:modified>
</cp:coreProperties>
</file>