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81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110B1-0642-4956-B7CE-6145A8CA88FE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03DA5-FB70-4AA2-B196-FC249E60E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05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E2347-9A55-4029-90AF-E3DA2CD4E5A4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EC8-D234-438E-910A-2DE6A31A0930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AE8C-FB17-47CD-BCED-D7B9AAD0897C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93FD4-B213-4591-895D-2803DE21D916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7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8308-7309-4E8D-8213-46BD29EE8261}" type="datetime1">
              <a:rPr lang="en-US" smtClean="0"/>
              <a:t>7/19/2020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64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3088C-977B-419E-A1B6-A0F0C1F46C06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50E79-DDC4-4FFE-92C7-3C4E595B7305}" type="datetime1">
              <a:rPr lang="en-US" smtClean="0"/>
              <a:t>7/19/2020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5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8ED7-29B0-4CBF-9346-EE23F8678857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2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65BC-A1F5-4A43-A812-735A0C7F2AE0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7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59222-D4ED-4309-9726-440EFAE18408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8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91BE-C3BC-47A3-B3B7-CE0010F127E9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1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DDB2-D195-4458-8B8F-C807F902E0FE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521316" y="0"/>
            <a:ext cx="42383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Relationships &amp; Sex </a:t>
            </a:r>
            <a:r>
              <a:rPr lang="en-US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Education </a:t>
            </a:r>
            <a:r>
              <a:rPr lang="en-US" sz="32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72EF9DB-058A-4A34-AC9A-4284475CEE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785655"/>
              </p:ext>
            </p:extLst>
          </p:nvPr>
        </p:nvGraphicFramePr>
        <p:xfrm>
          <a:off x="66259" y="91879"/>
          <a:ext cx="4439480" cy="69027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04732">
                  <a:extLst>
                    <a:ext uri="{9D8B030D-6E8A-4147-A177-3AD203B41FA5}">
                      <a16:colId xmlns:a16="http://schemas.microsoft.com/office/drawing/2014/main" val="3454506261"/>
                    </a:ext>
                  </a:extLst>
                </a:gridCol>
                <a:gridCol w="3034748">
                  <a:extLst>
                    <a:ext uri="{9D8B030D-6E8A-4147-A177-3AD203B41FA5}">
                      <a16:colId xmlns:a16="http://schemas.microsoft.com/office/drawing/2014/main" val="3276997016"/>
                    </a:ext>
                  </a:extLst>
                </a:gridCol>
              </a:tblGrid>
              <a:tr h="746134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Age of consent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age when a person can consent to sex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6455131"/>
                  </a:ext>
                </a:extLst>
              </a:tr>
              <a:tr h="449449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Rights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Things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you are entitled to, for example the right to education.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330035"/>
                  </a:ext>
                </a:extLst>
              </a:tr>
              <a:tr h="799481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Responsibilities </a:t>
                      </a:r>
                    </a:p>
                    <a:p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Things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which are expected of you, for example you have a responsibility to ensure you have correct equipment when attending school.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232011"/>
                  </a:ext>
                </a:extLst>
              </a:tr>
              <a:tr h="746134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Harmful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Content </a:t>
                      </a:r>
                    </a:p>
                    <a:p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Content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which may cause you harm, this could include emotional harm. This is in reference to the internet such as seeing disturbing content,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093012"/>
                  </a:ext>
                </a:extLst>
              </a:tr>
              <a:tr h="629228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Pornography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Visual material showing sexual images.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79665"/>
                  </a:ext>
                </a:extLst>
              </a:tr>
              <a:tr h="621818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FGM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Female Genital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Mutilation – it is illegal in the UK.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5734592"/>
                  </a:ext>
                </a:extLst>
              </a:tr>
              <a:tr h="449449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Grooming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Trying to gain the trust of a young person with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the aim of harming the young person.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355591"/>
                  </a:ext>
                </a:extLst>
              </a:tr>
              <a:tr h="621818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Sexting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Texting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naked pictures to another.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2172586"/>
                  </a:ext>
                </a:extLst>
              </a:tr>
              <a:tr h="809007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Forced Marriage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Forcing a person to marry someone they do not want to marry. This is illegal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94527"/>
                  </a:ext>
                </a:extLst>
              </a:tr>
              <a:tr h="444156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Domestic Violence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Violence within the home.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5210476"/>
                  </a:ext>
                </a:extLst>
              </a:tr>
              <a:tr h="449449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Extremism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holding of extreme political or religious views; fanaticism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53889"/>
                  </a:ext>
                </a:extLst>
              </a:tr>
            </a:tbl>
          </a:graphicData>
        </a:graphic>
      </p:graphicFrame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B90F3A8A-D74C-4EA4-A762-C695F372EB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173211"/>
              </p:ext>
            </p:extLst>
          </p:nvPr>
        </p:nvGraphicFramePr>
        <p:xfrm>
          <a:off x="4646057" y="1092492"/>
          <a:ext cx="4094921" cy="1310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94921">
                  <a:extLst>
                    <a:ext uri="{9D8B030D-6E8A-4147-A177-3AD203B41FA5}">
                      <a16:colId xmlns:a16="http://schemas.microsoft.com/office/drawing/2014/main" val="210525434"/>
                    </a:ext>
                  </a:extLst>
                </a:gridCol>
              </a:tblGrid>
              <a:tr h="1077218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1" u="sng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Healthy relationships require: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Mutual respect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Trust                      - Fairness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Honesty                 - Equality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Communication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902081"/>
                  </a:ext>
                </a:extLst>
              </a:tr>
            </a:tbl>
          </a:graphicData>
        </a:graphic>
      </p:graphicFrame>
      <p:pic>
        <p:nvPicPr>
          <p:cNvPr id="13" name="Picture 2" descr="Equality, diversity and inclusion – protected characteristics ...">
            <a:extLst>
              <a:ext uri="{FF2B5EF4-FFF2-40B4-BE49-F238E27FC236}">
                <a16:creationId xmlns:a16="http://schemas.microsoft.com/office/drawing/2014/main" id="{EA817837-71BD-4E92-9D88-DAD1AF38B6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t="2176" r="13857"/>
          <a:stretch/>
        </p:blipFill>
        <p:spPr bwMode="auto">
          <a:xfrm>
            <a:off x="8807238" y="0"/>
            <a:ext cx="3338382" cy="335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" name="Table 20">
            <a:extLst>
              <a:ext uri="{FF2B5EF4-FFF2-40B4-BE49-F238E27FC236}">
                <a16:creationId xmlns:a16="http://schemas.microsoft.com/office/drawing/2014/main" id="{CC2682D9-EEF4-41A7-9012-3E176E254E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974959"/>
              </p:ext>
            </p:extLst>
          </p:nvPr>
        </p:nvGraphicFramePr>
        <p:xfrm>
          <a:off x="7792278" y="3503621"/>
          <a:ext cx="4333463" cy="312912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26462">
                  <a:extLst>
                    <a:ext uri="{9D8B030D-6E8A-4147-A177-3AD203B41FA5}">
                      <a16:colId xmlns:a16="http://schemas.microsoft.com/office/drawing/2014/main" val="3816627742"/>
                    </a:ext>
                  </a:extLst>
                </a:gridCol>
                <a:gridCol w="3107001">
                  <a:extLst>
                    <a:ext uri="{9D8B030D-6E8A-4147-A177-3AD203B41FA5}">
                      <a16:colId xmlns:a16="http://schemas.microsoft.com/office/drawing/2014/main" val="1208073466"/>
                    </a:ext>
                  </a:extLst>
                </a:gridCol>
              </a:tblGrid>
              <a:tr h="596147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Homework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381461"/>
                  </a:ext>
                </a:extLst>
              </a:tr>
              <a:tr h="86196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Footprint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Research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what is meant by your digital footprint – write a paragraph explaining the dangers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838315"/>
                  </a:ext>
                </a:extLst>
              </a:tr>
              <a:tr h="809056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Cookies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Research what is meant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by cookies and explain how you can manage your cookies.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949974"/>
                  </a:ext>
                </a:extLst>
              </a:tr>
              <a:tr h="86196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Domestic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Violence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Produce a leaflet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explaining what domestic violence is, where people can report and the 4 different types.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734134"/>
                  </a:ext>
                </a:extLst>
              </a:tr>
            </a:tbl>
          </a:graphicData>
        </a:graphic>
      </p:graphicFrame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5C04E7D3-BF2E-448D-AB5C-EC1D5A0448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394059"/>
              </p:ext>
            </p:extLst>
          </p:nvPr>
        </p:nvGraphicFramePr>
        <p:xfrm>
          <a:off x="4579797" y="2506241"/>
          <a:ext cx="3106466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6466">
                  <a:extLst>
                    <a:ext uri="{9D8B030D-6E8A-4147-A177-3AD203B41FA5}">
                      <a16:colId xmlns:a16="http://schemas.microsoft.com/office/drawing/2014/main" val="3683238987"/>
                    </a:ext>
                  </a:extLst>
                </a:gridCol>
              </a:tblGrid>
              <a:tr h="1088729">
                <a:tc>
                  <a:txBody>
                    <a:bodyPr/>
                    <a:lstStyle/>
                    <a:p>
                      <a:pPr algn="ctr"/>
                      <a:r>
                        <a:rPr lang="en-GB" sz="1400" b="0" i="1" u="sng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is </a:t>
                      </a:r>
                      <a:r>
                        <a:rPr lang="en-GB" sz="1400" b="0" i="1" u="sng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Esafety</a:t>
                      </a:r>
                      <a:r>
                        <a:rPr lang="en-GB" sz="1400" b="0" i="1" u="sng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</a:t>
                      </a:r>
                      <a:endParaRPr lang="en-US" sz="1400" b="0" i="1" u="sng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1400" b="0" i="0" u="non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E-safety is often defined as the safe and responsible use of technology. This includes the use of the internet and also other means of communication using electronic media (</a:t>
                      </a:r>
                      <a:r>
                        <a:rPr lang="en-GB" sz="1400" b="0" i="0" u="none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400" b="0" i="0" u="non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text messages, gaming devices, email </a:t>
                      </a:r>
                      <a:r>
                        <a:rPr lang="en-GB" sz="1400" b="0" i="0" u="none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etc</a:t>
                      </a:r>
                      <a:r>
                        <a:rPr lang="en-GB" sz="1400" b="0" i="0" u="non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 </a:t>
                      </a:r>
                      <a:endParaRPr lang="en-GB" sz="1400" b="0" i="0" u="none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400" b="0" i="1" u="sng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747985"/>
                  </a:ext>
                </a:extLst>
              </a:tr>
            </a:tbl>
          </a:graphicData>
        </a:graphic>
      </p:graphicFrame>
      <p:graphicFrame>
        <p:nvGraphicFramePr>
          <p:cNvPr id="24" name="Table 24">
            <a:extLst>
              <a:ext uri="{FF2B5EF4-FFF2-40B4-BE49-F238E27FC236}">
                <a16:creationId xmlns:a16="http://schemas.microsoft.com/office/drawing/2014/main" id="{D08D984F-24C9-4C27-9517-0D7B3E0CFA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876400"/>
              </p:ext>
            </p:extLst>
          </p:nvPr>
        </p:nvGraphicFramePr>
        <p:xfrm>
          <a:off x="4579796" y="4407704"/>
          <a:ext cx="3106467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6467">
                  <a:extLst>
                    <a:ext uri="{9D8B030D-6E8A-4147-A177-3AD203B41FA5}">
                      <a16:colId xmlns:a16="http://schemas.microsoft.com/office/drawing/2014/main" val="1051088220"/>
                    </a:ext>
                  </a:extLst>
                </a:gridCol>
              </a:tblGrid>
              <a:tr h="2117701">
                <a:tc>
                  <a:txBody>
                    <a:bodyPr/>
                    <a:lstStyle/>
                    <a:p>
                      <a:pPr algn="ctr"/>
                      <a:r>
                        <a:rPr lang="en-US" sz="1400" b="0" i="1" u="sng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is meant by age of criminal responsibility?</a:t>
                      </a:r>
                    </a:p>
                    <a:p>
                      <a:pPr algn="ctr"/>
                      <a:r>
                        <a:rPr lang="en-US" sz="1400" b="0" i="0" u="none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GB" sz="1400" b="0" i="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i="1" u="non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400" b="0" i="1" u="none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b="0" i="1" u="non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age at which we are legally considered to be responsible for committing a crime. In the UK the age of criminal responsibility</a:t>
                      </a:r>
                      <a:r>
                        <a:rPr lang="en-GB" sz="1400" b="0" i="1" u="none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is 10. This means you can be arrested and taken to a police station if you commit and offence. </a:t>
                      </a:r>
                      <a:endParaRPr lang="en-GB" sz="1400" b="0" i="1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30049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593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1614</TotalTime>
  <Words>332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39</cp:revision>
  <dcterms:created xsi:type="dcterms:W3CDTF">2019-11-21T11:10:10Z</dcterms:created>
  <dcterms:modified xsi:type="dcterms:W3CDTF">2020-07-19T13:00:23Z</dcterms:modified>
</cp:coreProperties>
</file>