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5" r:id="rId3"/>
    <p:sldId id="267" r:id="rId4"/>
    <p:sldId id="266" r:id="rId5"/>
    <p:sldId id="257" r:id="rId6"/>
    <p:sldId id="258" r:id="rId7"/>
    <p:sldId id="259" r:id="rId8"/>
    <p:sldId id="261" r:id="rId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0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073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406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63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746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793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959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448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572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815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89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71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E1945-D930-4D8D-B027-A4CD33651B75}" type="datetimeFigureOut">
              <a:rPr lang="en-GB" smtClean="0"/>
              <a:pPr/>
              <a:t>18/07/2019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3604F-34D5-4E2B-B21F-10F497FF90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038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564793"/>
            <a:ext cx="4572000" cy="31854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/>
              <a:t> [3] By calculating several more intermediate points, plot a graph showing the variation of the tension in a single rope (T) with the angle (θ), for values of θ from 0-90◦</a:t>
            </a:r>
            <a:r>
              <a:rPr lang="en-GB" sz="1050" dirty="0" smtClean="0"/>
              <a:t>.</a:t>
            </a:r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2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0" y="2"/>
            <a:ext cx="4572000" cy="31239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Leo</a:t>
            </a:r>
            <a:r>
              <a:rPr lang="en-GB" sz="1050" dirty="0"/>
              <a:t>, an 80 Kg climber, is attached to a cliﬀ by two 1.5 m lengths of rope. To stabilise him, these are attached to the rock such that Leo and the two pieces of rope lie in a vertical plane. One piece of rope is on Leo’s left and one is on his right; both are at an angle θ to the horizontal</a:t>
            </a:r>
            <a:r>
              <a:rPr lang="en-GB" sz="1050" dirty="0" smtClean="0"/>
              <a:t>.</a:t>
            </a:r>
          </a:p>
          <a:p>
            <a:r>
              <a:rPr lang="en-GB" sz="1050" dirty="0" smtClean="0"/>
              <a:t>(a) </a:t>
            </a:r>
            <a:r>
              <a:rPr lang="en-GB" sz="1050" dirty="0"/>
              <a:t>Draw a free-body diagram for the climber. Mark on your diagram the tension in the ropes (T), the climber’s weight (W) and the angle between each rope and the horizontal (θ</a:t>
            </a:r>
            <a:r>
              <a:rPr lang="en-GB" sz="1050" dirty="0" smtClean="0"/>
              <a:t>).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39585" y="3564791"/>
            <a:ext cx="4499992" cy="31624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Leo </a:t>
            </a:r>
            <a:r>
              <a:rPr lang="en-GB" sz="1050" dirty="0"/>
              <a:t>thinks that it would be sensible to avoid exerting a force greater than his own weight onto each strand of rope. Using your graph, approximately what value of θ should he not exceed?</a:t>
            </a:r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0"/>
            <a:ext cx="4499992" cy="31624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/>
              <a:t>For each of the following values of </a:t>
            </a:r>
            <a:r>
              <a:rPr lang="en-GB" sz="1050" dirty="0" smtClean="0"/>
              <a:t>θ (90</a:t>
            </a:r>
            <a:r>
              <a:rPr lang="en-GB" sz="1050" baseline="30000" dirty="0" smtClean="0"/>
              <a:t>o</a:t>
            </a:r>
            <a:r>
              <a:rPr lang="en-GB" sz="1050" dirty="0" smtClean="0"/>
              <a:t>, 60</a:t>
            </a:r>
            <a:r>
              <a:rPr lang="en-GB" sz="1050" baseline="30000" dirty="0" smtClean="0"/>
              <a:t>o</a:t>
            </a:r>
            <a:r>
              <a:rPr lang="en-GB" sz="1050" dirty="0" smtClean="0"/>
              <a:t> and 30</a:t>
            </a:r>
            <a:r>
              <a:rPr lang="en-GB" sz="1050" baseline="30000" dirty="0" smtClean="0"/>
              <a:t>o</a:t>
            </a:r>
            <a:r>
              <a:rPr lang="en-GB" sz="1050" dirty="0" smtClean="0"/>
              <a:t>), </a:t>
            </a:r>
            <a:r>
              <a:rPr lang="en-GB" sz="1050" dirty="0"/>
              <a:t>calculate the tension that the rope must be able to withstand if Joe is not to fall</a:t>
            </a:r>
            <a:r>
              <a:rPr lang="en-GB" sz="1050" dirty="0" smtClean="0"/>
              <a:t>.</a:t>
            </a:r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713" y="3997556"/>
            <a:ext cx="2603270" cy="26032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187365"/>
            <a:ext cx="2005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6</a:t>
            </a:r>
            <a:r>
              <a:rPr lang="en-GB" dirty="0" smtClean="0"/>
              <a:t>.2 Balanced forces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568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564793"/>
            <a:ext cx="4572000" cy="31854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A </a:t>
            </a:r>
            <a:r>
              <a:rPr lang="en-GB" sz="1050" dirty="0"/>
              <a:t>child is stood on a ladder placed against the smooth wall of the house. </a:t>
            </a:r>
            <a:r>
              <a:rPr lang="en-GB" sz="1050" dirty="0" smtClean="0"/>
              <a:t>Draw a free-body diagram for the ladder.</a:t>
            </a:r>
            <a:endParaRPr lang="en-GB" sz="1050" dirty="0"/>
          </a:p>
          <a:p>
            <a:r>
              <a:rPr lang="en-GB" sz="1050" dirty="0" smtClean="0"/>
              <a:t> </a:t>
            </a:r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2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0" y="2"/>
            <a:ext cx="4572000" cy="32316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/>
              <a:t>Olivia is using a 90◦ crowbar to extract a large nail from a piece of wood, as is shown schematically below. The nail is embedded such that a vertically resolved force of x N, or more, is required to remove it. </a:t>
            </a:r>
            <a:r>
              <a:rPr lang="en-GB" sz="1200" dirty="0" smtClean="0"/>
              <a:t>By </a:t>
            </a:r>
            <a:r>
              <a:rPr lang="en-GB" sz="1200" dirty="0"/>
              <a:t>considering the moments abut the pivot point, express x in terms of the force applied (F), the lengths of the crowbar arms (L1 and L2) and the angles (θ and α).</a:t>
            </a:r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39585" y="3564791"/>
            <a:ext cx="4499992" cy="31624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Could </a:t>
            </a:r>
            <a:r>
              <a:rPr lang="en-GB" sz="1050" dirty="0"/>
              <a:t>this equilibrium persist if the ﬂoor were to lose its rough surface? If not, why not? Explain in the context of the balance/imbalance of the forces.</a:t>
            </a:r>
          </a:p>
          <a:p>
            <a:endParaRPr lang="en-GB" sz="105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0"/>
            <a:ext cx="4499992" cy="31624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To </a:t>
            </a:r>
            <a:r>
              <a:rPr lang="en-GB" sz="1050" dirty="0"/>
              <a:t>reduce the eﬀort required, should Olivia try to minimise the angle θ or not? If not, what should she do?</a:t>
            </a:r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3187365"/>
            <a:ext cx="2939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6.3 The principle of moments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48" y="1726543"/>
            <a:ext cx="1327265" cy="129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10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564793"/>
            <a:ext cx="4572000" cy="31854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2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0" y="2"/>
            <a:ext cx="4572000" cy="32316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39585" y="3564791"/>
            <a:ext cx="4499992" cy="31624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050" dirty="0" smtClean="0"/>
          </a:p>
          <a:p>
            <a:endParaRPr lang="en-GB" sz="1050" dirty="0"/>
          </a:p>
          <a:p>
            <a:endParaRPr lang="en-GB" sz="105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0"/>
            <a:ext cx="4499992" cy="31624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3187365"/>
            <a:ext cx="2282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6.4 More on moments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86" y="168059"/>
            <a:ext cx="4387180" cy="28955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7743" y="58836"/>
            <a:ext cx="4378574" cy="25224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93" y="3712117"/>
            <a:ext cx="4311273" cy="28908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0124" y="3736184"/>
            <a:ext cx="4283679" cy="253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8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564793"/>
            <a:ext cx="4572000" cy="31624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/>
              <a:t>Draw free-body diagrams for the dinghy from each of the following directions: </a:t>
            </a:r>
          </a:p>
          <a:p>
            <a:endParaRPr lang="en-GB" sz="1050" dirty="0"/>
          </a:p>
          <a:p>
            <a:r>
              <a:rPr lang="en-GB" sz="1050" dirty="0"/>
              <a:t>In a vertical plane showing the boat’s weight (W), the normal reaction (R) and the combined tug of both people (F) </a:t>
            </a:r>
            <a:r>
              <a:rPr lang="en-GB" sz="1050" dirty="0" smtClean="0"/>
              <a:t>and…</a:t>
            </a:r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"/>
            <a:ext cx="4572000" cy="30469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 err="1" smtClean="0"/>
              <a:t>Mirja</a:t>
            </a:r>
            <a:r>
              <a:rPr lang="en-GB" sz="1200" dirty="0" smtClean="0"/>
              <a:t> </a:t>
            </a:r>
            <a:r>
              <a:rPr lang="en-GB" sz="1200" dirty="0"/>
              <a:t>is pulling her 50 kg dinghy up a smooth, sloped beach with the help of her father, </a:t>
            </a:r>
            <a:r>
              <a:rPr lang="en-GB" sz="1200" dirty="0" err="1"/>
              <a:t>Niila</a:t>
            </a:r>
            <a:r>
              <a:rPr lang="en-GB" sz="1200" dirty="0"/>
              <a:t>. </a:t>
            </a:r>
            <a:r>
              <a:rPr lang="en-GB" sz="1200" dirty="0" err="1"/>
              <a:t>Mirja</a:t>
            </a:r>
            <a:r>
              <a:rPr lang="en-GB" sz="1200" dirty="0"/>
              <a:t> pulls on her rope with a force of </a:t>
            </a:r>
            <a:r>
              <a:rPr lang="en-GB" sz="1200" dirty="0" err="1"/>
              <a:t>Fm</a:t>
            </a:r>
            <a:r>
              <a:rPr lang="en-GB" sz="1200" dirty="0"/>
              <a:t> N at an angle </a:t>
            </a:r>
            <a:r>
              <a:rPr lang="en-GB" sz="1200" dirty="0" err="1"/>
              <a:t>θm</a:t>
            </a:r>
            <a:r>
              <a:rPr lang="en-GB" sz="1200" dirty="0"/>
              <a:t> away from the line of greatest slope whilst </a:t>
            </a:r>
            <a:r>
              <a:rPr lang="en-GB" sz="1200" dirty="0" err="1"/>
              <a:t>Niila</a:t>
            </a:r>
            <a:r>
              <a:rPr lang="en-GB" sz="1200" dirty="0"/>
              <a:t> pulls on his with a force of </a:t>
            </a:r>
            <a:r>
              <a:rPr lang="en-GB" sz="1200" dirty="0" err="1"/>
              <a:t>Fn</a:t>
            </a:r>
            <a:r>
              <a:rPr lang="en-GB" sz="1200" dirty="0"/>
              <a:t> N at an angle </a:t>
            </a:r>
            <a:r>
              <a:rPr lang="en-GB" sz="1200" dirty="0" err="1"/>
              <a:t>θn</a:t>
            </a:r>
            <a:r>
              <a:rPr lang="en-GB" sz="1200" dirty="0"/>
              <a:t> on the other side of the line. The slope of the beach is 10◦. </a:t>
            </a:r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39585" y="3564791"/>
            <a:ext cx="4499992" cy="31393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 smtClean="0"/>
              <a:t>…..</a:t>
            </a:r>
            <a:r>
              <a:rPr lang="en-GB" sz="1050" dirty="0"/>
              <a:t>in the plane of the slope, showing the component of the weight acting downslope (</a:t>
            </a:r>
            <a:r>
              <a:rPr lang="en-GB" sz="1050" dirty="0" err="1"/>
              <a:t>Wslope</a:t>
            </a:r>
            <a:r>
              <a:rPr lang="en-GB" sz="1050" dirty="0"/>
              <a:t>), and the pulls from </a:t>
            </a:r>
            <a:r>
              <a:rPr lang="en-GB" sz="1050" dirty="0" err="1"/>
              <a:t>Niila</a:t>
            </a:r>
            <a:r>
              <a:rPr lang="en-GB" sz="1050" dirty="0"/>
              <a:t> and </a:t>
            </a:r>
            <a:r>
              <a:rPr lang="en-GB" sz="1050" dirty="0" err="1"/>
              <a:t>Mirja</a:t>
            </a:r>
            <a:r>
              <a:rPr lang="en-GB" sz="1050" dirty="0"/>
              <a:t> (</a:t>
            </a:r>
            <a:r>
              <a:rPr lang="en-GB" sz="1050" dirty="0" err="1"/>
              <a:t>Fn</a:t>
            </a:r>
            <a:r>
              <a:rPr lang="en-GB" sz="1050" dirty="0"/>
              <a:t> and </a:t>
            </a:r>
            <a:r>
              <a:rPr lang="en-GB" sz="1050" dirty="0" err="1"/>
              <a:t>Fm</a:t>
            </a:r>
            <a:r>
              <a:rPr lang="en-GB" sz="1050" dirty="0"/>
              <a:t>, respectively).</a:t>
            </a:r>
          </a:p>
          <a:p>
            <a:endParaRPr lang="en-GB" sz="1050" dirty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0"/>
            <a:ext cx="4499992" cy="30008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/>
              <a:t> </a:t>
            </a:r>
            <a:r>
              <a:rPr lang="en-GB" sz="1050" dirty="0" smtClean="0"/>
              <a:t>Calculate </a:t>
            </a:r>
            <a:r>
              <a:rPr lang="en-GB" sz="1050" dirty="0"/>
              <a:t>the minimum force </a:t>
            </a:r>
            <a:r>
              <a:rPr lang="en-GB" sz="1050" dirty="0" err="1"/>
              <a:t>Mirja</a:t>
            </a:r>
            <a:r>
              <a:rPr lang="en-GB" sz="1050" dirty="0"/>
              <a:t> and </a:t>
            </a:r>
            <a:r>
              <a:rPr lang="en-GB" sz="1050" dirty="0" err="1"/>
              <a:t>Niila</a:t>
            </a:r>
            <a:r>
              <a:rPr lang="en-GB" sz="1050" dirty="0"/>
              <a:t> must each exert to make upward progress. To do this you will need to balance forces in two perpendicular directions in the plane of the slope</a:t>
            </a:r>
            <a:r>
              <a:rPr lang="en-GB" sz="1050" dirty="0" smtClean="0"/>
              <a:t>.</a:t>
            </a:r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  <a:p>
            <a:endParaRPr lang="en-GB" sz="1050" dirty="0" smtClean="0"/>
          </a:p>
          <a:p>
            <a:endParaRPr lang="en-GB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3187365"/>
            <a:ext cx="1281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6.5 Stability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54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ttp://4.bp.blogspot.com/-OkPHpG7f8z8/T6_siTg7ojI/AAAAAAAAAEU/NFOuksAYGXo/s1600/Hook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4122" y="3924366"/>
            <a:ext cx="955441" cy="1571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3327047"/>
            <a:ext cx="4572000" cy="3477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Elasticity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is the different between an elastic deformation and a plastic deformation?  (Give examples)</a:t>
            </a:r>
            <a:endParaRPr lang="en-GB" sz="1200" dirty="0"/>
          </a:p>
          <a:p>
            <a:endParaRPr lang="en-GB" sz="1200" dirty="0" smtClean="0"/>
          </a:p>
          <a:p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Define </a:t>
            </a:r>
            <a:r>
              <a:rPr lang="en-GB" sz="1200" i="1" dirty="0" smtClean="0"/>
              <a:t>elastic limit </a:t>
            </a:r>
            <a:r>
              <a:rPr lang="en-GB" sz="1200" dirty="0" smtClean="0"/>
              <a:t>and </a:t>
            </a:r>
            <a:r>
              <a:rPr lang="en-GB" sz="1200" i="1" dirty="0" smtClean="0"/>
              <a:t>limit of proportionality</a:t>
            </a:r>
          </a:p>
          <a:p>
            <a:pPr>
              <a:buFont typeface="Arial" pitchFamily="34" charset="0"/>
              <a:buChar char="•"/>
            </a:pPr>
            <a:endParaRPr lang="en-GB" sz="1200" i="1" dirty="0"/>
          </a:p>
          <a:p>
            <a:pPr>
              <a:buFont typeface="Arial" pitchFamily="34" charset="0"/>
              <a:buChar char="•"/>
            </a:pPr>
            <a:endParaRPr lang="en-GB" sz="1200" i="1" dirty="0" smtClean="0"/>
          </a:p>
          <a:p>
            <a:pPr>
              <a:buFont typeface="Arial" pitchFamily="34" charset="0"/>
              <a:buChar char="•"/>
            </a:pPr>
            <a:endParaRPr lang="en-GB" sz="1200" i="1" dirty="0"/>
          </a:p>
          <a:p>
            <a:pPr>
              <a:buFont typeface="Arial" pitchFamily="34" charset="0"/>
              <a:buChar char="•"/>
            </a:pPr>
            <a:endParaRPr lang="en-GB" sz="1200" i="1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can you tell this material has been </a:t>
            </a:r>
          </a:p>
          <a:p>
            <a:r>
              <a:rPr lang="en-GB" sz="1200" dirty="0"/>
              <a:t> </a:t>
            </a:r>
            <a:r>
              <a:rPr lang="en-GB" sz="1200" dirty="0" smtClean="0"/>
              <a:t> deformed elastically?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0" y="2"/>
            <a:ext cx="4572000" cy="32932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Density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is mass?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Write down the formula for density and define all terms.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are the usual units for density?</a:t>
            </a:r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Describe the conditions under which an object can float in water.</a:t>
            </a:r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r>
              <a:rPr lang="en-GB" sz="1200" dirty="0" smtClean="0"/>
              <a:t>Stretch: How could you work out the mass of water displaced?</a:t>
            </a:r>
          </a:p>
          <a:p>
            <a:endParaRPr lang="en-GB" sz="1200" dirty="0"/>
          </a:p>
          <a:p>
            <a:endParaRPr lang="en-GB" sz="1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44008" y="3316986"/>
            <a:ext cx="4499992" cy="3477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 smtClean="0"/>
              <a:t>Hooke’s Law - practical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Describe the equipment and measurements you would take to measure the </a:t>
            </a:r>
            <a:r>
              <a:rPr lang="en-GB" sz="1200" i="1" dirty="0" smtClean="0"/>
              <a:t>spring constant </a:t>
            </a:r>
            <a:r>
              <a:rPr lang="en-GB" sz="1200" dirty="0" smtClean="0"/>
              <a:t> of a spring.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endParaRPr lang="en-GB" sz="1200" dirty="0" smtClean="0"/>
          </a:p>
          <a:p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does the gradient of the F-e graph show?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does the area under the graph represent?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can you use a formula to work out the energy stored in a graph?</a:t>
            </a: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0"/>
            <a:ext cx="4499992" cy="33393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Hooke’s Law - basics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two forces act on a stretching wire?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Write down Hooke’s Law and define all terms (and units):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does ‘tensile force’ mean?</a:t>
            </a: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/>
              <a:t>What does anti-phase mean?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can you tell if a material obeys Hooke’s Law?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Stretch: What would this graph look like with </a:t>
            </a:r>
          </a:p>
          <a:p>
            <a:pPr lvl="2">
              <a:buFont typeface="Arial" pitchFamily="34" charset="0"/>
              <a:buChar char="•"/>
            </a:pPr>
            <a:r>
              <a:rPr lang="en-GB" sz="1100" dirty="0"/>
              <a:t> </a:t>
            </a:r>
            <a:r>
              <a:rPr lang="en-GB" sz="1100" dirty="0" smtClean="0"/>
              <a:t> a stiffer spring?</a:t>
            </a:r>
            <a:endParaRPr lang="en-GB" sz="1100" dirty="0"/>
          </a:p>
          <a:p>
            <a:endParaRPr lang="en-GB" sz="1600" dirty="0"/>
          </a:p>
        </p:txBody>
      </p:sp>
      <p:pic>
        <p:nvPicPr>
          <p:cNvPr id="12" name="Picture 2" descr="http://www.btinternet.com/~n.j.f/Y7science/matterweb/img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1152" y="-217089"/>
            <a:ext cx="2306320" cy="1158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www.pa.msu.edu/courses/1998spring/ISP209/homework/hmwk3/Hw03gr.gif"/>
          <p:cNvPicPr>
            <a:picLocks noChangeAspect="1" noChangeArrowheads="1"/>
          </p:cNvPicPr>
          <p:nvPr/>
        </p:nvPicPr>
        <p:blipFill>
          <a:blip r:embed="rId4" cstate="print"/>
          <a:srcRect t="14482" r="16364" b="6212"/>
          <a:stretch>
            <a:fillRect/>
          </a:stretch>
        </p:blipFill>
        <p:spPr bwMode="auto">
          <a:xfrm>
            <a:off x="7629256" y="2379080"/>
            <a:ext cx="1309733" cy="939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http://chubbyrevision.weebly.com/uploads/1/0/5/8/10584247/159673961_ori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064" y="5495632"/>
            <a:ext cx="1464035" cy="122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338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327049"/>
            <a:ext cx="4572000" cy="3477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Stress and strain - graphs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Label the axes and describe what is happening at each part of the graph?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r>
              <a:rPr lang="en-GB" sz="1200" dirty="0" smtClean="0"/>
              <a:t>What is ultimate tensile stress?</a:t>
            </a:r>
          </a:p>
          <a:p>
            <a:endParaRPr lang="en-GB" sz="12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0" y="2"/>
            <a:ext cx="4572000" cy="32932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Stress and Strain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is tensile stress? (words, formula, and units)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is tensile strain? (words, formula, and units</a:t>
            </a: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Combine these two formula to derive a formula for Young’s Modulus (= stress / strain)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44008" y="3345335"/>
            <a:ext cx="4499992" cy="3477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 smtClean="0"/>
              <a:t>Stretching materials – extra notes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Describe the energy changes a material goes through as it is stretched 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does this affect transport design?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does brittle mean? How would its stress-strain graph look? (Give some examples)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Explain how something is brittle or ductile with reference to its atomic structure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0"/>
            <a:ext cx="4499992" cy="31700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Young’s Modulus - practical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Write down the quantities needed to find the Young’s Modulus of a wire.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would you find the Young’s Modulus</a:t>
            </a:r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will you ensure the error in the experiment is reduced to a minimum?</a:t>
            </a:r>
            <a:endParaRPr lang="en-GB" sz="1100" dirty="0"/>
          </a:p>
          <a:p>
            <a:endParaRPr lang="en-GB" sz="1600" dirty="0"/>
          </a:p>
        </p:txBody>
      </p:sp>
      <p:pic>
        <p:nvPicPr>
          <p:cNvPr id="1026" name="Picture 2" descr="http://www.mspc.eng.br/matr/im01/rmat104.gi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649"/>
          <a:stretch/>
        </p:blipFill>
        <p:spPr bwMode="auto">
          <a:xfrm>
            <a:off x="1081015" y="4412633"/>
            <a:ext cx="2281097" cy="148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334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564793"/>
            <a:ext cx="4572000" cy="32932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Stress and strain - graphs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Label the axes and describe what is happening at each part of the graph?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r>
              <a:rPr lang="en-GB" sz="1200" dirty="0" smtClean="0"/>
              <a:t>What is ultimate tensile stress?</a:t>
            </a:r>
          </a:p>
          <a:p>
            <a:endParaRPr lang="en-GB" sz="12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0" y="2"/>
            <a:ext cx="4572000" cy="32932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Stress and Strain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is tensile stress? (words, formula, and units)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is tensile strain? (words, formula, and units</a:t>
            </a: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Combine these two formula to derive a formula for Young’s Modulus (= stress / strain)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endParaRPr lang="en-GB" sz="1200" dirty="0" smtClean="0"/>
          </a:p>
          <a:p>
            <a:endParaRPr lang="en-GB" sz="1200" dirty="0"/>
          </a:p>
          <a:p>
            <a:endParaRPr lang="en-GB" sz="1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4639585" y="3564791"/>
            <a:ext cx="4499992" cy="32932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Stretching materials – extra notes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Describe the energy changes a material goes through as it is stretched 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does this affect transport design?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What does brittle mean? How would its stress-strain graph look? (Give some examples)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Explain how something is brittle or ductile with reference to its atomic structure</a:t>
            </a:r>
            <a:endParaRPr lang="en-GB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0"/>
            <a:ext cx="4499992" cy="31700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/>
              <a:t>Young’s Modulus - practical</a:t>
            </a:r>
            <a:endParaRPr lang="en-GB" sz="1600" u="sng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Write down the quantities needed to find the Young’s Modulus of a wire.</a:t>
            </a:r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would you find the Young’s Modulus</a:t>
            </a:r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endParaRPr lang="en-GB" sz="1200" dirty="0" smtClean="0"/>
          </a:p>
          <a:p>
            <a:pPr>
              <a:buFont typeface="Arial" pitchFamily="34" charset="0"/>
              <a:buChar char="•"/>
            </a:pPr>
            <a:endParaRPr lang="en-GB" sz="1200" dirty="0"/>
          </a:p>
          <a:p>
            <a:pPr>
              <a:buFont typeface="Arial" pitchFamily="34" charset="0"/>
              <a:buChar char="•"/>
            </a:pPr>
            <a:r>
              <a:rPr lang="en-GB" sz="1200" dirty="0" smtClean="0"/>
              <a:t>How will you ensure the error in the experiment is reduced to a minimum?</a:t>
            </a:r>
            <a:endParaRPr lang="en-GB" sz="1100" dirty="0"/>
          </a:p>
          <a:p>
            <a:endParaRPr lang="en-GB" sz="1600" dirty="0"/>
          </a:p>
        </p:txBody>
      </p:sp>
      <p:pic>
        <p:nvPicPr>
          <p:cNvPr id="1026" name="Picture 2" descr="http://www.mspc.eng.br/matr/im01/rmat104.gi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649"/>
          <a:stretch/>
        </p:blipFill>
        <p:spPr bwMode="auto">
          <a:xfrm>
            <a:off x="1044439" y="4558937"/>
            <a:ext cx="2281097" cy="148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93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Glossary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Density</a:t>
            </a:r>
          </a:p>
          <a:p>
            <a:r>
              <a:rPr lang="en-GB" dirty="0" smtClean="0"/>
              <a:t>Hooke’s Law</a:t>
            </a:r>
          </a:p>
          <a:p>
            <a:r>
              <a:rPr lang="en-GB" dirty="0" smtClean="0"/>
              <a:t>Spring constant</a:t>
            </a:r>
          </a:p>
          <a:p>
            <a:r>
              <a:rPr lang="en-GB" dirty="0" smtClean="0"/>
              <a:t>Tensile stress</a:t>
            </a:r>
          </a:p>
          <a:p>
            <a:r>
              <a:rPr lang="en-GB" dirty="0" smtClean="0"/>
              <a:t>Tensile strain</a:t>
            </a:r>
          </a:p>
          <a:p>
            <a:r>
              <a:rPr lang="en-GB" dirty="0" smtClean="0"/>
              <a:t>Young’s Modulus</a:t>
            </a:r>
          </a:p>
          <a:p>
            <a:r>
              <a:rPr lang="en-GB" dirty="0" smtClean="0"/>
              <a:t>Elastic deformation</a:t>
            </a:r>
          </a:p>
          <a:p>
            <a:r>
              <a:rPr lang="en-GB" dirty="0" smtClean="0"/>
              <a:t>Plastic deformation</a:t>
            </a:r>
          </a:p>
          <a:p>
            <a:r>
              <a:rPr lang="en-GB" dirty="0" smtClean="0"/>
              <a:t>Ultimate tensile stress</a:t>
            </a:r>
          </a:p>
          <a:p>
            <a:r>
              <a:rPr lang="en-GB" dirty="0" smtClean="0"/>
              <a:t>Breaking stress</a:t>
            </a:r>
          </a:p>
          <a:p>
            <a:r>
              <a:rPr lang="en-GB" dirty="0" smtClean="0"/>
              <a:t>Brittle</a:t>
            </a:r>
          </a:p>
          <a:p>
            <a:r>
              <a:rPr lang="en-GB" smtClean="0"/>
              <a:t>Ductile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386</TotalTime>
  <Words>1146</Words>
  <Application>Microsoft Office PowerPoint</Application>
  <PresentationFormat>On-screen Show (4:3)</PresentationFormat>
  <Paragraphs>418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Glossary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Katbamna Pinakin</dc:creator>
  <cp:lastModifiedBy>Katbamna Pinakin</cp:lastModifiedBy>
  <cp:revision>24</cp:revision>
  <dcterms:created xsi:type="dcterms:W3CDTF">2016-03-06T22:05:48Z</dcterms:created>
  <dcterms:modified xsi:type="dcterms:W3CDTF">2019-07-18T13:34:20Z</dcterms:modified>
</cp:coreProperties>
</file>