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48" autoAdjust="0"/>
    <p:restoredTop sz="94660"/>
  </p:normalViewPr>
  <p:slideViewPr>
    <p:cSldViewPr snapToGrid="0">
      <p:cViewPr varScale="1">
        <p:scale>
          <a:sx n="73" d="100"/>
          <a:sy n="73" d="100"/>
        </p:scale>
        <p:origin x="43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3365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25918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F07F2F-CC74-46E1-B4BF-3EC5186C6945}"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35904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F07F2F-CC74-46E1-B4BF-3EC5186C6945}"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0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F07F2F-CC74-46E1-B4BF-3EC5186C6945}" type="datetimeFigureOut">
              <a:rPr lang="en-GB" smtClean="0"/>
              <a:t>12/12/2019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84460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F07F2F-CC74-46E1-B4BF-3EC5186C6945}" type="datetimeFigureOut">
              <a:rPr lang="en-GB" smtClean="0"/>
              <a:t>12/12/2019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8351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07F2F-CC74-46E1-B4BF-3EC5186C6945}" type="datetimeFigureOut">
              <a:rPr lang="en-GB" smtClean="0"/>
              <a:t>12/12/2019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907971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12990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50702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91103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06459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07F2F-CC74-46E1-B4BF-3EC5186C6945}" type="datetimeFigureOut">
              <a:rPr lang="en-GB" smtClean="0"/>
              <a:t>12/12/2019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DD87-6BF4-4E98-86FA-BA5D9F2632BE}" type="slidenum">
              <a:rPr lang="en-GB" smtClean="0"/>
              <a:t>‹#›</a:t>
            </a:fld>
            <a:endParaRPr lang="en-GB"/>
          </a:p>
        </p:txBody>
      </p:sp>
    </p:spTree>
    <p:extLst>
      <p:ext uri="{BB962C8B-B14F-4D97-AF65-F5344CB8AC3E}">
        <p14:creationId xmlns:p14="http://schemas.microsoft.com/office/powerpoint/2010/main" val="1407152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ing.com/videos/search?q=brainiac+alkali+metals&amp;&amp;view=detail&amp;mid=5C17187F1F7E22492C835C17187F1F7E22492C83&amp;&amp;FORM=VRDGAR"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762920079"/>
              </p:ext>
            </p:extLst>
          </p:nvPr>
        </p:nvGraphicFramePr>
        <p:xfrm>
          <a:off x="114062" y="423396"/>
          <a:ext cx="3807943" cy="6107191"/>
        </p:xfrm>
        <a:graphic>
          <a:graphicData uri="http://schemas.openxmlformats.org/drawingml/2006/table">
            <a:tbl>
              <a:tblPr firstRow="1" bandRow="1">
                <a:tableStyleId>{5940675A-B579-460E-94D1-54222C63F5DA}</a:tableStyleId>
              </a:tblPr>
              <a:tblGrid>
                <a:gridCol w="1017791">
                  <a:extLst>
                    <a:ext uri="{9D8B030D-6E8A-4147-A177-3AD203B41FA5}">
                      <a16:colId xmlns:a16="http://schemas.microsoft.com/office/drawing/2014/main" val="3100192469"/>
                    </a:ext>
                  </a:extLst>
                </a:gridCol>
                <a:gridCol w="2790152">
                  <a:extLst>
                    <a:ext uri="{9D8B030D-6E8A-4147-A177-3AD203B41FA5}">
                      <a16:colId xmlns:a16="http://schemas.microsoft.com/office/drawing/2014/main" val="1638522988"/>
                    </a:ext>
                  </a:extLst>
                </a:gridCol>
              </a:tblGrid>
              <a:tr h="833167">
                <a:tc>
                  <a:txBody>
                    <a:bodyPr/>
                    <a:lstStyle/>
                    <a:p>
                      <a:r>
                        <a:rPr lang="en-GB" sz="1000" b="1" dirty="0" smtClean="0">
                          <a:latin typeface="Century Gothic" panose="020B0502020202020204" pitchFamily="34" charset="0"/>
                        </a:rPr>
                        <a:t>Periods</a:t>
                      </a:r>
                      <a:endParaRPr lang="en-GB" sz="1000" b="1" dirty="0">
                        <a:latin typeface="Century Gothic" panose="020B0502020202020204" pitchFamily="34" charset="0"/>
                      </a:endParaRPr>
                    </a:p>
                  </a:txBody>
                  <a:tcPr/>
                </a:tc>
                <a:tc>
                  <a:txBody>
                    <a:bodyPr/>
                    <a:lstStyle/>
                    <a:p>
                      <a:r>
                        <a:rPr lang="en-GB" sz="1000" b="0" i="0" u="none" strike="noStrike" kern="1200" dirty="0" smtClean="0">
                          <a:solidFill>
                            <a:schemeClr val="tx1"/>
                          </a:solidFill>
                          <a:effectLst/>
                          <a:latin typeface="Century Gothic" panose="020B0502020202020204" pitchFamily="34" charset="0"/>
                          <a:ea typeface="+mn-ea"/>
                          <a:cs typeface="+mn-cs"/>
                        </a:rPr>
                        <a:t>Elements are arranged in rows, called </a:t>
                      </a:r>
                      <a:r>
                        <a:rPr lang="en-GB" sz="1000" b="1" i="0" u="sng" strike="noStrike" kern="1200" dirty="0" smtClean="0">
                          <a:solidFill>
                            <a:schemeClr val="tx1"/>
                          </a:solidFill>
                          <a:effectLst/>
                          <a:latin typeface="Century Gothic" panose="020B0502020202020204" pitchFamily="34" charset="0"/>
                          <a:ea typeface="+mn-ea"/>
                          <a:cs typeface="+mn-cs"/>
                        </a:rPr>
                        <a:t>periods</a:t>
                      </a:r>
                      <a:r>
                        <a:rPr lang="en-GB" sz="1000" b="0" i="0" u="none" strike="noStrike" kern="1200" dirty="0" smtClean="0">
                          <a:solidFill>
                            <a:schemeClr val="tx1"/>
                          </a:solidFill>
                          <a:effectLst/>
                          <a:latin typeface="Century Gothic" panose="020B0502020202020204" pitchFamily="34" charset="0"/>
                          <a:ea typeface="+mn-ea"/>
                          <a:cs typeface="+mn-cs"/>
                        </a:rPr>
                        <a:t>, in order of increasing </a:t>
                      </a:r>
                      <a:r>
                        <a:rPr lang="en-GB" sz="1000" b="1" i="0" u="sng" strike="noStrike" kern="1200" dirty="0" smtClean="0">
                          <a:solidFill>
                            <a:schemeClr val="tx1"/>
                          </a:solidFill>
                          <a:effectLst/>
                          <a:latin typeface="Century Gothic" panose="020B0502020202020204" pitchFamily="34" charset="0"/>
                          <a:ea typeface="+mn-ea"/>
                          <a:cs typeface="+mn-cs"/>
                        </a:rPr>
                        <a:t>atomic number.</a:t>
                      </a:r>
                      <a:r>
                        <a:rPr lang="en-GB" sz="1000" dirty="0" smtClean="0">
                          <a:latin typeface="Century Gothic" panose="020B0502020202020204" pitchFamily="34" charset="0"/>
                        </a:rPr>
                        <a:t>	</a:t>
                      </a:r>
                      <a:endParaRPr lang="en-GB" sz="1000" dirty="0">
                        <a:latin typeface="Century Gothic" panose="020B0502020202020204" pitchFamily="34" charset="0"/>
                      </a:endParaRPr>
                    </a:p>
                  </a:txBody>
                  <a:tcPr/>
                </a:tc>
                <a:extLst>
                  <a:ext uri="{0D108BD9-81ED-4DB2-BD59-A6C34878D82A}">
                    <a16:rowId xmlns:a16="http://schemas.microsoft.com/office/drawing/2014/main" val="2706751697"/>
                  </a:ext>
                </a:extLst>
              </a:tr>
              <a:tr h="645032">
                <a:tc>
                  <a:txBody>
                    <a:bodyPr/>
                    <a:lstStyle/>
                    <a:p>
                      <a:r>
                        <a:rPr lang="en-GB" sz="1000" b="1" dirty="0" smtClean="0">
                          <a:latin typeface="Century Gothic" panose="020B0502020202020204" pitchFamily="34" charset="0"/>
                        </a:rPr>
                        <a:t>Groups</a:t>
                      </a:r>
                      <a:r>
                        <a:rPr lang="en-GB" sz="1000" b="1" baseline="0" dirty="0" smtClean="0">
                          <a:latin typeface="Century Gothic" panose="020B0502020202020204" pitchFamily="34" charset="0"/>
                        </a:rPr>
                        <a:t> </a:t>
                      </a:r>
                      <a:endParaRPr lang="en-GB" sz="1000" b="1" dirty="0">
                        <a:latin typeface="Century Gothic" panose="020B0502020202020204" pitchFamily="34" charset="0"/>
                      </a:endParaRPr>
                    </a:p>
                  </a:txBody>
                  <a:tcPr/>
                </a:tc>
                <a:tc>
                  <a:txBody>
                    <a:bodyPr/>
                    <a:lstStyle/>
                    <a:p>
                      <a:r>
                        <a:rPr lang="en-GB" sz="1000" b="0" i="0" u="none" strike="noStrike" kern="1200" dirty="0" smtClean="0">
                          <a:solidFill>
                            <a:schemeClr val="tx1"/>
                          </a:solidFill>
                          <a:effectLst/>
                          <a:latin typeface="Century Gothic" panose="020B0502020202020204" pitchFamily="34" charset="0"/>
                          <a:ea typeface="+mn-ea"/>
                          <a:cs typeface="+mn-cs"/>
                        </a:rPr>
                        <a:t>Elements with similar properties are placed in vertical columns, called </a:t>
                      </a:r>
                      <a:r>
                        <a:rPr lang="en-GB" sz="1000" b="1" i="0" u="sng" strike="noStrike" kern="1200" dirty="0" smtClean="0">
                          <a:solidFill>
                            <a:schemeClr val="tx1"/>
                          </a:solidFill>
                          <a:effectLst/>
                          <a:latin typeface="Century Gothic" panose="020B0502020202020204" pitchFamily="34" charset="0"/>
                          <a:ea typeface="+mn-ea"/>
                          <a:cs typeface="+mn-cs"/>
                        </a:rPr>
                        <a:t>groups.</a:t>
                      </a:r>
                      <a:endParaRPr lang="en-GB" sz="1000" dirty="0">
                        <a:latin typeface="Century Gothic" panose="020B0502020202020204" pitchFamily="34" charset="0"/>
                      </a:endParaRPr>
                    </a:p>
                  </a:txBody>
                  <a:tcPr/>
                </a:tc>
                <a:extLst>
                  <a:ext uri="{0D108BD9-81ED-4DB2-BD59-A6C34878D82A}">
                    <a16:rowId xmlns:a16="http://schemas.microsoft.com/office/drawing/2014/main" val="2236033125"/>
                  </a:ext>
                </a:extLst>
              </a:tr>
              <a:tr h="669891">
                <a:tc>
                  <a:txBody>
                    <a:bodyPr/>
                    <a:lstStyle/>
                    <a:p>
                      <a:r>
                        <a:rPr lang="en-GB" sz="1000" b="1" dirty="0" smtClean="0">
                          <a:latin typeface="Century Gothic" panose="020B0502020202020204" pitchFamily="34" charset="0"/>
                        </a:rPr>
                        <a:t>Dmitri Mendeleev</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His periodic table:</a:t>
                      </a:r>
                    </a:p>
                    <a:p>
                      <a:r>
                        <a:rPr lang="en-GB" sz="1000" dirty="0" smtClean="0">
                          <a:latin typeface="Century Gothic" panose="020B0502020202020204" pitchFamily="34" charset="0"/>
                        </a:rPr>
                        <a:t>-had </a:t>
                      </a:r>
                      <a:r>
                        <a:rPr lang="en-GB" sz="1000" b="1" u="sng" dirty="0" smtClean="0">
                          <a:latin typeface="Century Gothic" panose="020B0502020202020204" pitchFamily="34" charset="0"/>
                        </a:rPr>
                        <a:t>gaps</a:t>
                      </a:r>
                      <a:r>
                        <a:rPr lang="en-GB" sz="1000" dirty="0" smtClean="0">
                          <a:latin typeface="Century Gothic" panose="020B0502020202020204" pitchFamily="34" charset="0"/>
                        </a:rPr>
                        <a:t> in it</a:t>
                      </a:r>
                    </a:p>
                    <a:p>
                      <a:r>
                        <a:rPr lang="en-GB" sz="1000" dirty="0" smtClean="0">
                          <a:latin typeface="Century Gothic" panose="020B0502020202020204" pitchFamily="34" charset="0"/>
                        </a:rPr>
                        <a:t>-showed elements with </a:t>
                      </a:r>
                      <a:r>
                        <a:rPr lang="en-GB" sz="1000" b="1" u="sng" dirty="0" smtClean="0">
                          <a:latin typeface="Century Gothic" panose="020B0502020202020204" pitchFamily="34" charset="0"/>
                        </a:rPr>
                        <a:t>similar</a:t>
                      </a:r>
                      <a:r>
                        <a:rPr lang="en-GB" sz="1000" dirty="0" smtClean="0">
                          <a:latin typeface="Century Gothic" panose="020B0502020202020204" pitchFamily="34" charset="0"/>
                        </a:rPr>
                        <a:t> chemical properties lined up in groups</a:t>
                      </a:r>
                      <a:endParaRPr lang="en-GB" sz="1000" dirty="0">
                        <a:latin typeface="Century Gothic" panose="020B0502020202020204" pitchFamily="34" charset="0"/>
                      </a:endParaRPr>
                    </a:p>
                  </a:txBody>
                  <a:tcPr/>
                </a:tc>
                <a:extLst>
                  <a:ext uri="{0D108BD9-81ED-4DB2-BD59-A6C34878D82A}">
                    <a16:rowId xmlns:a16="http://schemas.microsoft.com/office/drawing/2014/main" val="919100679"/>
                  </a:ext>
                </a:extLst>
              </a:tr>
              <a:tr h="604600">
                <a:tc>
                  <a:txBody>
                    <a:bodyPr/>
                    <a:lstStyle/>
                    <a:p>
                      <a:r>
                        <a:rPr lang="en-GB" sz="1000" b="1" dirty="0" smtClean="0">
                          <a:latin typeface="Century Gothic" panose="020B0502020202020204" pitchFamily="34" charset="0"/>
                        </a:rPr>
                        <a:t>Alkali metals</a:t>
                      </a:r>
                      <a:endParaRPr lang="en-GB" sz="1000" b="1"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dirty="0" smtClean="0">
                          <a:solidFill>
                            <a:srgbClr val="231F20"/>
                          </a:solidFill>
                          <a:effectLst/>
                          <a:latin typeface="Century Gothic" panose="020B0502020202020204" pitchFamily="34" charset="0"/>
                        </a:rPr>
                        <a:t>The elements in group 1 are called the </a:t>
                      </a:r>
                      <a:r>
                        <a:rPr lang="en-GB" sz="1000" b="1" i="0" u="sng" strike="noStrike" dirty="0" smtClean="0">
                          <a:solidFill>
                            <a:srgbClr val="231F20"/>
                          </a:solidFill>
                          <a:effectLst/>
                          <a:latin typeface="Century Gothic" panose="020B0502020202020204" pitchFamily="34" charset="0"/>
                        </a:rPr>
                        <a:t>alkali metals</a:t>
                      </a:r>
                      <a:r>
                        <a:rPr lang="en-GB" sz="1000" b="0" i="0" u="none" strike="noStrike" dirty="0" smtClean="0">
                          <a:solidFill>
                            <a:srgbClr val="231F20"/>
                          </a:solidFill>
                          <a:effectLst/>
                          <a:latin typeface="Century Gothic" panose="020B0502020202020204" pitchFamily="34" charset="0"/>
                        </a:rPr>
                        <a:t>.</a:t>
                      </a:r>
                      <a:endParaRPr lang="en-GB" sz="1000" dirty="0" smtClean="0">
                        <a:effectLst/>
                        <a:latin typeface="Century Gothic" panose="020B0502020202020204" pitchFamily="34" charset="0"/>
                        <a:ea typeface="Calibri"/>
                        <a:cs typeface="Times New Roman"/>
                      </a:endParaRPr>
                    </a:p>
                  </a:txBody>
                  <a:tcPr/>
                </a:tc>
                <a:extLst>
                  <a:ext uri="{0D108BD9-81ED-4DB2-BD59-A6C34878D82A}">
                    <a16:rowId xmlns:a16="http://schemas.microsoft.com/office/drawing/2014/main" val="3634272603"/>
                  </a:ext>
                </a:extLst>
              </a:tr>
              <a:tr h="866490">
                <a:tc>
                  <a:txBody>
                    <a:bodyPr/>
                    <a:lstStyle/>
                    <a:p>
                      <a:pPr>
                        <a:lnSpc>
                          <a:spcPct val="107000"/>
                        </a:lnSpc>
                        <a:spcAft>
                          <a:spcPts val="0"/>
                        </a:spcAft>
                      </a:pPr>
                      <a:r>
                        <a:rPr lang="en-GB" sz="1000" b="1" dirty="0" smtClean="0">
                          <a:effectLst/>
                          <a:latin typeface="Century Gothic" panose="020B0502020202020204" pitchFamily="34" charset="0"/>
                          <a:ea typeface="Calibri"/>
                          <a:cs typeface="Times New Roman"/>
                        </a:rPr>
                        <a:t>Sodium</a:t>
                      </a:r>
                      <a:r>
                        <a:rPr lang="en-GB" sz="1000" b="1" baseline="0" dirty="0" smtClean="0">
                          <a:effectLst/>
                          <a:latin typeface="Century Gothic" panose="020B0502020202020204" pitchFamily="34" charset="0"/>
                          <a:ea typeface="Calibri"/>
                          <a:cs typeface="Times New Roman"/>
                        </a:rPr>
                        <a:t> hydroxide</a:t>
                      </a:r>
                      <a:endParaRPr lang="en-GB" sz="1000" b="1" dirty="0">
                        <a:effectLst/>
                        <a:latin typeface="Century Gothic" panose="020B0502020202020204" pitchFamily="34" charset="0"/>
                        <a:ea typeface="Calibri"/>
                        <a:cs typeface="Times New Roman"/>
                      </a:endParaRPr>
                    </a:p>
                  </a:txBody>
                  <a:tcPr/>
                </a:tc>
                <a:tc>
                  <a:txBody>
                    <a:bodyPr/>
                    <a:lstStyle/>
                    <a:p>
                      <a:pPr>
                        <a:lnSpc>
                          <a:spcPct val="107000"/>
                        </a:lnSpc>
                        <a:spcAft>
                          <a:spcPts val="0"/>
                        </a:spcAft>
                      </a:pPr>
                      <a:r>
                        <a:rPr lang="en-GB" sz="1000" dirty="0" smtClean="0">
                          <a:effectLst/>
                          <a:latin typeface="Century Gothic" panose="020B0502020202020204" pitchFamily="34" charset="0"/>
                          <a:ea typeface="Calibri"/>
                          <a:cs typeface="Times New Roman"/>
                        </a:rPr>
                        <a:t>The alkali metals react with water to produce a metal hydroxide and hydrogen. For example, sodium reacts with water:</a:t>
                      </a:r>
                    </a:p>
                    <a:p>
                      <a:pPr>
                        <a:lnSpc>
                          <a:spcPct val="107000"/>
                        </a:lnSpc>
                        <a:spcAft>
                          <a:spcPts val="0"/>
                        </a:spcAft>
                      </a:pPr>
                      <a:r>
                        <a:rPr lang="en-GB" sz="1000" dirty="0" smtClean="0">
                          <a:effectLst/>
                          <a:latin typeface="Century Gothic" panose="020B0502020202020204" pitchFamily="34" charset="0"/>
                          <a:ea typeface="Calibri"/>
                          <a:cs typeface="Times New Roman"/>
                        </a:rPr>
                        <a:t>sodium + water → sodium hydroxide + hydrogen</a:t>
                      </a:r>
                    </a:p>
                    <a:p>
                      <a:pPr>
                        <a:lnSpc>
                          <a:spcPct val="107000"/>
                        </a:lnSpc>
                        <a:spcAft>
                          <a:spcPts val="0"/>
                        </a:spcAft>
                      </a:pPr>
                      <a:r>
                        <a:rPr lang="en-GB" sz="1000" dirty="0" smtClean="0">
                          <a:effectLst/>
                          <a:latin typeface="Century Gothic" panose="020B0502020202020204" pitchFamily="34" charset="0"/>
                          <a:ea typeface="Calibri"/>
                          <a:cs typeface="Times New Roman"/>
                        </a:rPr>
                        <a:t>2Na(s) + 2H2O(l) → 2NaOH(</a:t>
                      </a:r>
                      <a:r>
                        <a:rPr lang="en-GB" sz="1000" dirty="0" err="1" smtClean="0">
                          <a:effectLst/>
                          <a:latin typeface="Century Gothic" panose="020B0502020202020204" pitchFamily="34" charset="0"/>
                          <a:ea typeface="Calibri"/>
                          <a:cs typeface="Times New Roman"/>
                        </a:rPr>
                        <a:t>aq</a:t>
                      </a:r>
                      <a:r>
                        <a:rPr lang="en-GB" sz="1000" dirty="0" smtClean="0">
                          <a:effectLst/>
                          <a:latin typeface="Century Gothic" panose="020B0502020202020204" pitchFamily="34" charset="0"/>
                          <a:ea typeface="Calibri"/>
                          <a:cs typeface="Times New Roman"/>
                        </a:rPr>
                        <a:t>) + H2(g)</a:t>
                      </a:r>
                      <a:endParaRPr lang="en-GB" sz="1000" dirty="0">
                        <a:effectLst/>
                        <a:latin typeface="Century Gothic" panose="020B0502020202020204" pitchFamily="34" charset="0"/>
                        <a:ea typeface="Calibri"/>
                        <a:cs typeface="Times New Roman"/>
                      </a:endParaRPr>
                    </a:p>
                  </a:txBody>
                  <a:tcPr/>
                </a:tc>
                <a:extLst>
                  <a:ext uri="{0D108BD9-81ED-4DB2-BD59-A6C34878D82A}">
                    <a16:rowId xmlns:a16="http://schemas.microsoft.com/office/drawing/2014/main" val="4035656448"/>
                  </a:ext>
                </a:extLst>
              </a:tr>
              <a:tr h="6046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1" i="0" dirty="0" smtClean="0">
                          <a:effectLst/>
                          <a:latin typeface="Century Gothic" panose="020B0502020202020204" pitchFamily="34" charset="0"/>
                          <a:ea typeface="Calibri"/>
                          <a:cs typeface="Times New Roman"/>
                        </a:rPr>
                        <a:t>Halogens</a:t>
                      </a:r>
                    </a:p>
                    <a:p>
                      <a:endParaRPr lang="en-GB" sz="1000" b="1" dirty="0">
                        <a:latin typeface="Century Gothic" panose="020B0502020202020204" pitchFamily="34" charset="0"/>
                      </a:endParaRPr>
                    </a:p>
                  </a:txBody>
                  <a:tcPr/>
                </a:tc>
                <a:tc>
                  <a:txBody>
                    <a:bodyPr/>
                    <a:lstStyle/>
                    <a:p>
                      <a:pPr>
                        <a:lnSpc>
                          <a:spcPct val="107000"/>
                        </a:lnSpc>
                        <a:spcAft>
                          <a:spcPts val="0"/>
                        </a:spcAft>
                      </a:pPr>
                      <a:r>
                        <a:rPr lang="en-GB" sz="1000" b="0" i="0" u="none" strike="noStrike" dirty="0" smtClean="0">
                          <a:solidFill>
                            <a:srgbClr val="231F20"/>
                          </a:solidFill>
                          <a:effectLst/>
                          <a:latin typeface="Century Gothic" panose="020B0502020202020204" pitchFamily="34" charset="0"/>
                        </a:rPr>
                        <a:t>The elements in group 7 are called the </a:t>
                      </a:r>
                      <a:r>
                        <a:rPr lang="en-GB" sz="1000" b="1" i="0" u="sng" strike="noStrike" dirty="0" smtClean="0">
                          <a:solidFill>
                            <a:srgbClr val="231F20"/>
                          </a:solidFill>
                          <a:effectLst/>
                          <a:latin typeface="Century Gothic" panose="020B0502020202020204" pitchFamily="34" charset="0"/>
                        </a:rPr>
                        <a:t>halogens</a:t>
                      </a:r>
                      <a:r>
                        <a:rPr lang="en-GB" sz="1000" b="0" i="0" u="none" strike="noStrike" dirty="0" smtClean="0">
                          <a:solidFill>
                            <a:srgbClr val="231F20"/>
                          </a:solidFill>
                          <a:effectLst/>
                          <a:latin typeface="Century Gothic" panose="020B0502020202020204" pitchFamily="34" charset="0"/>
                        </a:rPr>
                        <a:t>. </a:t>
                      </a:r>
                      <a:endParaRPr lang="en-GB" sz="1000" dirty="0">
                        <a:effectLst/>
                        <a:latin typeface="Century Gothic" panose="020B0502020202020204" pitchFamily="34" charset="0"/>
                        <a:ea typeface="Calibri"/>
                        <a:cs typeface="Times New Roman"/>
                      </a:endParaRPr>
                    </a:p>
                  </a:txBody>
                  <a:tcPr/>
                </a:tc>
                <a:extLst>
                  <a:ext uri="{0D108BD9-81ED-4DB2-BD59-A6C34878D82A}">
                    <a16:rowId xmlns:a16="http://schemas.microsoft.com/office/drawing/2014/main" val="3932388831"/>
                  </a:ext>
                </a:extLst>
              </a:tr>
              <a:tr h="833167">
                <a:tc>
                  <a:txBody>
                    <a:bodyPr/>
                    <a:lstStyle/>
                    <a:p>
                      <a:pPr>
                        <a:lnSpc>
                          <a:spcPct val="107000"/>
                        </a:lnSpc>
                        <a:spcAft>
                          <a:spcPts val="0"/>
                        </a:spcAft>
                      </a:pPr>
                      <a:r>
                        <a:rPr lang="en-GB" sz="1000" b="1" dirty="0" smtClean="0">
                          <a:effectLst/>
                          <a:latin typeface="Century Gothic" panose="020B0502020202020204" pitchFamily="34" charset="0"/>
                          <a:ea typeface="Calibri"/>
                          <a:cs typeface="Times New Roman"/>
                        </a:rPr>
                        <a:t>Salts </a:t>
                      </a:r>
                      <a:endParaRPr lang="en-GB" sz="1000" b="1" dirty="0">
                        <a:effectLst/>
                        <a:latin typeface="Century Gothic" panose="020B0502020202020204" pitchFamily="34" charset="0"/>
                        <a:ea typeface="Calibri"/>
                        <a:cs typeface="Times New Roman"/>
                      </a:endParaRPr>
                    </a:p>
                  </a:txBody>
                  <a:tcPr/>
                </a:tc>
                <a:tc>
                  <a:txBody>
                    <a:bodyPr/>
                    <a:lstStyle/>
                    <a:p>
                      <a:r>
                        <a:rPr lang="en-GB" sz="1000" b="0" i="0" u="none" strike="noStrike" dirty="0" smtClean="0">
                          <a:solidFill>
                            <a:srgbClr val="231F20"/>
                          </a:solidFill>
                          <a:effectLst/>
                          <a:latin typeface="Century Gothic" panose="020B0502020202020204" pitchFamily="34" charset="0"/>
                        </a:rPr>
                        <a:t>The halogens react with metals to produce </a:t>
                      </a:r>
                      <a:r>
                        <a:rPr lang="en-GB" sz="1000" b="1" i="0" u="sng" strike="noStrike" dirty="0" smtClean="0">
                          <a:solidFill>
                            <a:srgbClr val="231F20"/>
                          </a:solidFill>
                          <a:effectLst/>
                          <a:latin typeface="Century Gothic" panose="020B0502020202020204" pitchFamily="34" charset="0"/>
                        </a:rPr>
                        <a:t>salts.</a:t>
                      </a:r>
                    </a:p>
                    <a:p>
                      <a:pPr algn="l"/>
                      <a:r>
                        <a:rPr lang="en-GB" sz="1000" b="0" i="0" u="none" strike="noStrike" dirty="0" smtClean="0">
                          <a:solidFill>
                            <a:srgbClr val="231F20"/>
                          </a:solidFill>
                          <a:effectLst/>
                          <a:latin typeface="Century Gothic" panose="020B0502020202020204" pitchFamily="34" charset="0"/>
                        </a:rPr>
                        <a:t>sodium + chlorine → sodium chloride</a:t>
                      </a:r>
                    </a:p>
                    <a:p>
                      <a:pPr algn="l"/>
                      <a:r>
                        <a:rPr lang="en-GB" sz="1000" b="0" i="0" u="none" strike="noStrike" dirty="0" smtClean="0">
                          <a:solidFill>
                            <a:srgbClr val="231F20"/>
                          </a:solidFill>
                          <a:effectLst/>
                          <a:latin typeface="Century Gothic" panose="020B0502020202020204" pitchFamily="34" charset="0"/>
                        </a:rPr>
                        <a:t>2Na(s) + Cl</a:t>
                      </a:r>
                      <a:r>
                        <a:rPr lang="en-GB" sz="1000" b="0" i="0" u="none" strike="noStrike" baseline="-25000" dirty="0" smtClean="0">
                          <a:solidFill>
                            <a:srgbClr val="231F20"/>
                          </a:solidFill>
                          <a:effectLst/>
                          <a:latin typeface="Century Gothic" panose="020B0502020202020204" pitchFamily="34" charset="0"/>
                        </a:rPr>
                        <a:t>2</a:t>
                      </a:r>
                      <a:r>
                        <a:rPr lang="en-GB" sz="1000" b="0" i="0" u="none" strike="noStrike" dirty="0" smtClean="0">
                          <a:solidFill>
                            <a:srgbClr val="231F20"/>
                          </a:solidFill>
                          <a:effectLst/>
                          <a:latin typeface="Century Gothic" panose="020B0502020202020204" pitchFamily="34" charset="0"/>
                        </a:rPr>
                        <a:t>(g) → 2NaCl(s)</a:t>
                      </a:r>
                    </a:p>
                    <a:p>
                      <a:r>
                        <a:rPr lang="en-GB" sz="1000" dirty="0" smtClean="0">
                          <a:latin typeface="Century Gothic" panose="020B0502020202020204" pitchFamily="34" charset="0"/>
                        </a:rPr>
                        <a:t>	</a:t>
                      </a:r>
                      <a:endParaRPr lang="en-GB" sz="1000" dirty="0">
                        <a:latin typeface="Century Gothic" panose="020B0502020202020204" pitchFamily="34" charset="0"/>
                      </a:endParaRPr>
                    </a:p>
                  </a:txBody>
                  <a:tcPr/>
                </a:tc>
                <a:extLst>
                  <a:ext uri="{0D108BD9-81ED-4DB2-BD59-A6C34878D82A}">
                    <a16:rowId xmlns:a16="http://schemas.microsoft.com/office/drawing/2014/main" val="1636317384"/>
                  </a:ext>
                </a:extLst>
              </a:tr>
              <a:tr h="645032">
                <a:tc>
                  <a:txBody>
                    <a:bodyPr/>
                    <a:lstStyle/>
                    <a:p>
                      <a:r>
                        <a:rPr lang="en-GB" sz="1000" b="1" dirty="0" smtClean="0">
                          <a:latin typeface="Century Gothic" panose="020B0502020202020204" pitchFamily="34" charset="0"/>
                        </a:rPr>
                        <a:t>Noble</a:t>
                      </a:r>
                      <a:r>
                        <a:rPr lang="en-GB" sz="1000" b="1" baseline="0" dirty="0" smtClean="0">
                          <a:latin typeface="Century Gothic" panose="020B0502020202020204" pitchFamily="34" charset="0"/>
                        </a:rPr>
                        <a:t> Gases</a:t>
                      </a:r>
                      <a:endParaRPr lang="en-GB" sz="1000" b="1" dirty="0">
                        <a:latin typeface="Century Gothic" panose="020B0502020202020204" pitchFamily="34" charset="0"/>
                      </a:endParaRPr>
                    </a:p>
                  </a:txBody>
                  <a:tcPr/>
                </a:tc>
                <a:tc>
                  <a:txBody>
                    <a:bodyPr/>
                    <a:lstStyle/>
                    <a:p>
                      <a:r>
                        <a:rPr lang="en-GB" sz="1000" b="0" i="0" u="none" strike="noStrike" dirty="0" smtClean="0">
                          <a:solidFill>
                            <a:srgbClr val="231F20"/>
                          </a:solidFill>
                          <a:effectLst/>
                          <a:latin typeface="Century Gothic" panose="020B0502020202020204" pitchFamily="34" charset="0"/>
                        </a:rPr>
                        <a:t>The elements in group 0 are called the </a:t>
                      </a:r>
                      <a:r>
                        <a:rPr lang="en-GB" sz="1000" b="1" i="0" u="sng" strike="noStrike" dirty="0" smtClean="0">
                          <a:solidFill>
                            <a:srgbClr val="231F20"/>
                          </a:solidFill>
                          <a:effectLst/>
                          <a:latin typeface="Century Gothic" panose="020B0502020202020204" pitchFamily="34" charset="0"/>
                        </a:rPr>
                        <a:t>noble gases</a:t>
                      </a:r>
                      <a:r>
                        <a:rPr lang="en-GB" sz="1000" b="0" i="0" u="none" strike="noStrike" dirty="0" smtClean="0">
                          <a:solidFill>
                            <a:srgbClr val="231F20"/>
                          </a:solidFill>
                          <a:effectLst/>
                          <a:latin typeface="Century Gothic" panose="020B0502020202020204" pitchFamily="34" charset="0"/>
                        </a:rPr>
                        <a:t>.</a:t>
                      </a:r>
                      <a:endParaRPr lang="en-GB" sz="1000" dirty="0">
                        <a:latin typeface="Century Gothic" panose="020B0502020202020204" pitchFamily="34" charset="0"/>
                      </a:endParaRPr>
                    </a:p>
                  </a:txBody>
                  <a:tcPr/>
                </a:tc>
                <a:extLst>
                  <a:ext uri="{0D108BD9-81ED-4DB2-BD59-A6C34878D82A}">
                    <a16:rowId xmlns:a16="http://schemas.microsoft.com/office/drawing/2014/main" val="500684405"/>
                  </a:ext>
                </a:extLst>
              </a:tr>
            </a:tbl>
          </a:graphicData>
        </a:graphic>
      </p:graphicFrame>
      <p:sp>
        <p:nvSpPr>
          <p:cNvPr id="4" name="Rounded Rectangle 3"/>
          <p:cNvSpPr/>
          <p:nvPr/>
        </p:nvSpPr>
        <p:spPr>
          <a:xfrm>
            <a:off x="10045338" y="0"/>
            <a:ext cx="1920240" cy="679190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Homework</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Read, cover write the key definitions.</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Use the internet to find out how Group 1 metals react with water. </a:t>
            </a:r>
          </a:p>
          <a:p>
            <a:pPr marL="342900" indent="-342900">
              <a:buFontTx/>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watch: </a:t>
            </a: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hlinkClick r:id="rId2"/>
              </a:rPr>
              <a:t>https</a:t>
            </a:r>
            <a:r>
              <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hlinkClick r:id="rId2"/>
              </a:rPr>
              <a:t>://www.bing.com/videos/search?q=brainiac+alkali+metals&amp;&amp;view=detail&amp;mid=5C17187F1F7E22492C835C17187F1F7E22492C83&amp;&amp;FORM=VRDGAR</a:t>
            </a:r>
            <a:r>
              <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 </a:t>
            </a:r>
          </a:p>
          <a:p>
            <a:pPr marL="342900" indent="-342900">
              <a:buAutoNum type="arabicPeriod"/>
            </a:pPr>
            <a:endPar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Find three interesting facts about Dimitri Mendeleev</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Memorise the names of the first 20 elements of the periodic table – make up a song/rap/rhyme to help you.</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Design a neon lighting system to be used at home for children – think about the elements in group 0/8 and the colours they produce.</a:t>
            </a:r>
          </a:p>
          <a:p>
            <a:pPr marL="342900" indent="-342900">
              <a:buAutoNum type="arabicPeriod"/>
            </a:pPr>
            <a:endPar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a:p>
            <a:pPr marL="342900" indent="-342900">
              <a:buAutoNum type="arabicPeriod"/>
            </a:pPr>
            <a:endPar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p:txBody>
      </p:sp>
      <p:pic>
        <p:nvPicPr>
          <p:cNvPr id="6" name="Picture 5"/>
          <p:cNvPicPr>
            <a:picLocks noChangeAspect="1"/>
          </p:cNvPicPr>
          <p:nvPr/>
        </p:nvPicPr>
        <p:blipFill>
          <a:blip r:embed="rId3"/>
          <a:stretch>
            <a:fillRect/>
          </a:stretch>
        </p:blipFill>
        <p:spPr>
          <a:xfrm>
            <a:off x="4391053" y="0"/>
            <a:ext cx="4984301" cy="3099060"/>
          </a:xfrm>
          <a:prstGeom prst="rect">
            <a:avLst/>
          </a:prstGeom>
        </p:spPr>
      </p:pic>
      <p:pic>
        <p:nvPicPr>
          <p:cNvPr id="7" name="Picture 6"/>
          <p:cNvPicPr>
            <a:picLocks noChangeAspect="1"/>
          </p:cNvPicPr>
          <p:nvPr/>
        </p:nvPicPr>
        <p:blipFill>
          <a:blip r:embed="rId4"/>
          <a:stretch>
            <a:fillRect/>
          </a:stretch>
        </p:blipFill>
        <p:spPr>
          <a:xfrm>
            <a:off x="4410745" y="3099060"/>
            <a:ext cx="5145853" cy="3692849"/>
          </a:xfrm>
          <a:prstGeom prst="rect">
            <a:avLst/>
          </a:prstGeom>
        </p:spPr>
      </p:pic>
    </p:spTree>
    <p:extLst>
      <p:ext uri="{BB962C8B-B14F-4D97-AF65-F5344CB8AC3E}">
        <p14:creationId xmlns:p14="http://schemas.microsoft.com/office/powerpoint/2010/main" val="1172305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5143" y="159658"/>
            <a:ext cx="3454400" cy="325119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100" b="1" u="sng" dirty="0" smtClean="0">
                <a:latin typeface="Century Gothic" panose="020B0502020202020204" pitchFamily="34" charset="0"/>
                <a:ea typeface="Tahoma" panose="020B0604030504040204" pitchFamily="34" charset="0"/>
                <a:cs typeface="Tahoma" panose="020B0604030504040204" pitchFamily="34" charset="0"/>
              </a:rPr>
              <a:t>Dimitri Mendeleev</a:t>
            </a:r>
          </a:p>
          <a:p>
            <a:r>
              <a:rPr lang="en-GB" sz="1000" b="1" dirty="0" smtClean="0">
                <a:latin typeface="Century Gothic" pitchFamily="34" charset="0"/>
                <a:ea typeface="Tahoma" panose="020B0604030504040204" pitchFamily="34" charset="0"/>
                <a:cs typeface="Tahoma" panose="020B0604030504040204" pitchFamily="34" charset="0"/>
              </a:rPr>
              <a:t>Occupation</a:t>
            </a:r>
            <a:r>
              <a:rPr lang="en-GB" sz="1000" b="1" dirty="0">
                <a:latin typeface="Century Gothic" pitchFamily="34" charset="0"/>
                <a:ea typeface="Tahoma" panose="020B0604030504040204" pitchFamily="34" charset="0"/>
                <a:cs typeface="Tahoma" panose="020B0604030504040204" pitchFamily="34" charset="0"/>
              </a:rPr>
              <a:t>:</a:t>
            </a:r>
            <a:r>
              <a:rPr lang="en-GB" sz="1000" dirty="0">
                <a:latin typeface="Century Gothic" panose="020B0502020202020204" pitchFamily="34" charset="0"/>
                <a:ea typeface="Tahoma" panose="020B0604030504040204" pitchFamily="34" charset="0"/>
                <a:cs typeface="Tahoma" panose="020B0604030504040204" pitchFamily="34" charset="0"/>
              </a:rPr>
              <a:t> </a:t>
            </a:r>
            <a:r>
              <a:rPr lang="en-GB" sz="1000" dirty="0">
                <a:solidFill>
                  <a:srgbClr val="000000"/>
                </a:solidFill>
                <a:latin typeface="Century Gothic" panose="020B0502020202020204" pitchFamily="34" charset="0"/>
              </a:rPr>
              <a:t>Russian chemist who developed the periodic classification of the elements.</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b="1" dirty="0" smtClean="0">
                <a:latin typeface="Century Gothic" panose="020B0502020202020204" pitchFamily="34" charset="0"/>
                <a:ea typeface="Tahoma" panose="020B0604030504040204" pitchFamily="34" charset="0"/>
                <a:cs typeface="Tahoma" panose="020B0604030504040204" pitchFamily="34" charset="0"/>
              </a:rPr>
              <a:t>Born: </a:t>
            </a:r>
            <a:r>
              <a:rPr lang="en-GB" sz="1000" dirty="0">
                <a:solidFill>
                  <a:srgbClr val="111111"/>
                </a:solidFill>
                <a:latin typeface="Century Gothic" panose="020B0502020202020204" pitchFamily="34" charset="0"/>
              </a:rPr>
              <a:t>8 February </a:t>
            </a:r>
            <a:r>
              <a:rPr lang="en-GB" sz="1000" dirty="0" smtClean="0">
                <a:solidFill>
                  <a:srgbClr val="111111"/>
                </a:solidFill>
                <a:latin typeface="Century Gothic" panose="020B0502020202020204" pitchFamily="34" charset="0"/>
              </a:rPr>
              <a:t>1834, </a:t>
            </a:r>
            <a:r>
              <a:rPr lang="en-GB" sz="1000" dirty="0">
                <a:solidFill>
                  <a:srgbClr val="111111"/>
                </a:solidFill>
                <a:latin typeface="Century Gothic" panose="020B0502020202020204" pitchFamily="34" charset="0"/>
              </a:rPr>
              <a:t>R</a:t>
            </a:r>
            <a:r>
              <a:rPr lang="en-GB" sz="1000" dirty="0" smtClean="0">
                <a:solidFill>
                  <a:srgbClr val="111111"/>
                </a:solidFill>
                <a:latin typeface="Century Gothic" panose="020B0502020202020204" pitchFamily="34" charset="0"/>
              </a:rPr>
              <a:t>ussia</a:t>
            </a:r>
            <a:endParaRPr lang="en-GB" sz="1000" dirty="0">
              <a:latin typeface="Century Gothic" panose="020B0502020202020204" pitchFamily="34" charset="0"/>
              <a:ea typeface="Tahoma" panose="020B0604030504040204" pitchFamily="34" charset="0"/>
              <a:cs typeface="Tahoma" panose="020B0604030504040204" pitchFamily="34" charset="0"/>
            </a:endParaRPr>
          </a:p>
          <a:p>
            <a:r>
              <a:rPr lang="en-GB" sz="1000" b="1" dirty="0">
                <a:latin typeface="Century Gothic" panose="020B0502020202020204" pitchFamily="34" charset="0"/>
                <a:ea typeface="Tahoma" panose="020B0604030504040204" pitchFamily="34" charset="0"/>
                <a:cs typeface="Tahoma" panose="020B0604030504040204" pitchFamily="34" charset="0"/>
              </a:rPr>
              <a:t>Died: </a:t>
            </a:r>
            <a:r>
              <a:rPr lang="en-GB" sz="1000" dirty="0">
                <a:solidFill>
                  <a:srgbClr val="111111"/>
                </a:solidFill>
                <a:latin typeface="Century Gothic" panose="020B0502020202020204" pitchFamily="34" charset="0"/>
              </a:rPr>
              <a:t>2 February 1907</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endParaRPr lang="en-GB" sz="1000" dirty="0">
              <a:latin typeface="Century Gothic" panose="020B0502020202020204" pitchFamily="34" charset="0"/>
              <a:ea typeface="Tahoma" panose="020B0604030504040204" pitchFamily="34" charset="0"/>
              <a:cs typeface="Tahoma" panose="020B0604030504040204" pitchFamily="34" charset="0"/>
            </a:endParaRPr>
          </a:p>
          <a:p>
            <a:r>
              <a:rPr lang="en-GB" sz="1000" b="1" dirty="0">
                <a:latin typeface="Century Gothic" panose="020B0502020202020204" pitchFamily="34" charset="0"/>
                <a:ea typeface="Tahoma" panose="020B0604030504040204" pitchFamily="34" charset="0"/>
                <a:cs typeface="Tahoma" panose="020B0604030504040204" pitchFamily="34" charset="0"/>
              </a:rPr>
              <a:t>Best known fo</a:t>
            </a:r>
            <a:r>
              <a:rPr lang="en-GB" sz="1000" b="1" dirty="0">
                <a:solidFill>
                  <a:schemeClr val="tx1"/>
                </a:solidFill>
                <a:latin typeface="Century Gothic" panose="020B0502020202020204" pitchFamily="34" charset="0"/>
                <a:ea typeface="Tahoma" panose="020B0604030504040204" pitchFamily="34" charset="0"/>
                <a:cs typeface="Tahoma" panose="020B0604030504040204" pitchFamily="34" charset="0"/>
              </a:rPr>
              <a:t>r</a:t>
            </a:r>
            <a:r>
              <a:rPr lang="en-GB" sz="10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 </a:t>
            </a:r>
            <a:r>
              <a:rPr lang="en-GB" sz="1000"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his</a:t>
            </a:r>
            <a:r>
              <a:rPr lang="en-GB" sz="10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 </a:t>
            </a:r>
            <a:r>
              <a:rPr lang="en-GB" sz="1000" dirty="0" smtClean="0">
                <a:solidFill>
                  <a:schemeClr val="tx1"/>
                </a:solidFill>
                <a:latin typeface="Century Gothic" panose="020B0502020202020204" pitchFamily="34" charset="0"/>
              </a:rPr>
              <a:t>greatest </a:t>
            </a:r>
            <a:r>
              <a:rPr lang="en-GB" sz="1000" dirty="0">
                <a:solidFill>
                  <a:schemeClr val="tx1"/>
                </a:solidFill>
                <a:latin typeface="Century Gothic" panose="020B0502020202020204" pitchFamily="34" charset="0"/>
              </a:rPr>
              <a:t>contribution to the field of </a:t>
            </a:r>
            <a:r>
              <a:rPr lang="en-GB" sz="1000" dirty="0" smtClean="0">
                <a:solidFill>
                  <a:schemeClr val="tx1"/>
                </a:solidFill>
                <a:latin typeface="Century Gothic" panose="020B0502020202020204" pitchFamily="34" charset="0"/>
              </a:rPr>
              <a:t>chemistry to formulate the </a:t>
            </a:r>
            <a:r>
              <a:rPr lang="en-GB" sz="1000" dirty="0">
                <a:solidFill>
                  <a:schemeClr val="tx1"/>
                </a:solidFill>
                <a:latin typeface="Century Gothic" panose="020B0502020202020204" pitchFamily="34" charset="0"/>
              </a:rPr>
              <a:t>Periodic Law and </a:t>
            </a:r>
            <a:r>
              <a:rPr lang="en-GB" sz="1000" dirty="0" smtClean="0">
                <a:solidFill>
                  <a:schemeClr val="tx1"/>
                </a:solidFill>
                <a:latin typeface="Century Gothic" panose="020B0502020202020204" pitchFamily="34" charset="0"/>
              </a:rPr>
              <a:t>to create the </a:t>
            </a:r>
            <a:r>
              <a:rPr lang="en-GB" sz="1000" dirty="0">
                <a:solidFill>
                  <a:schemeClr val="tx1"/>
                </a:solidFill>
                <a:latin typeface="Century Gothic" panose="020B0502020202020204" pitchFamily="34" charset="0"/>
              </a:rPr>
              <a:t>first predictive periodic table of elements. Many of the predictions made in his periodic table (such as the properties of elements undiscovered at the time) were later proved correct by experiments. Chemical element 101 was named Mendelevium.</a:t>
            </a:r>
            <a:endParaRPr lang="en-GB" sz="10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endParaRPr>
          </a:p>
        </p:txBody>
      </p:sp>
      <p:sp>
        <p:nvSpPr>
          <p:cNvPr id="6" name="Rectangle 5"/>
          <p:cNvSpPr/>
          <p:nvPr/>
        </p:nvSpPr>
        <p:spPr>
          <a:xfrm>
            <a:off x="4252685" y="188686"/>
            <a:ext cx="3410858" cy="239485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u="sng" dirty="0" smtClean="0">
                <a:latin typeface="Century Gothic" panose="020B0502020202020204" pitchFamily="34" charset="0"/>
              </a:rPr>
              <a:t>Skills</a:t>
            </a:r>
          </a:p>
          <a:p>
            <a:pPr algn="ctr"/>
            <a:endParaRPr lang="en-GB" sz="1000" b="1" u="sng" dirty="0">
              <a:latin typeface="Century Gothic" panose="020B0502020202020204" pitchFamily="34" charset="0"/>
            </a:endParaRPr>
          </a:p>
          <a:p>
            <a:pPr marL="171450" indent="-171450">
              <a:buFont typeface="Arial" panose="020B0604020202020204" pitchFamily="34" charset="0"/>
              <a:buChar char="•"/>
            </a:pPr>
            <a:r>
              <a:rPr lang="en-GB" sz="1000" b="1" u="sng" dirty="0" smtClean="0">
                <a:latin typeface="Century Gothic" panose="020B0502020202020204" pitchFamily="34" charset="0"/>
              </a:rPr>
              <a:t>Equipment </a:t>
            </a:r>
            <a:r>
              <a:rPr lang="en-GB" sz="1000" dirty="0" smtClean="0">
                <a:latin typeface="Century Gothic" panose="020B0502020202020204" pitchFamily="34" charset="0"/>
              </a:rPr>
              <a:t>Naming </a:t>
            </a:r>
            <a:r>
              <a:rPr lang="en-GB" sz="1000" dirty="0">
                <a:latin typeface="Century Gothic" panose="020B0502020202020204" pitchFamily="34" charset="0"/>
              </a:rPr>
              <a:t>and handling the apparatus, drawing </a:t>
            </a:r>
            <a:r>
              <a:rPr lang="en-GB" sz="1000" dirty="0" smtClean="0">
                <a:latin typeface="Century Gothic" panose="020B0502020202020204" pitchFamily="34" charset="0"/>
              </a:rPr>
              <a:t>accurately</a:t>
            </a:r>
          </a:p>
          <a:p>
            <a:pPr marL="171450" indent="-171450">
              <a:buFont typeface="Arial" panose="020B0604020202020204" pitchFamily="34" charset="0"/>
              <a:buChar char="•"/>
            </a:pPr>
            <a:endParaRPr lang="en-GB" sz="1000" b="1" u="sng" dirty="0" smtClean="0">
              <a:latin typeface="Century Gothic" panose="020B0502020202020204" pitchFamily="34" charset="0"/>
            </a:endParaRPr>
          </a:p>
          <a:p>
            <a:pPr marL="171450" indent="-171450">
              <a:buFont typeface="Arial" panose="020B0604020202020204" pitchFamily="34" charset="0"/>
              <a:buChar char="•"/>
            </a:pPr>
            <a:r>
              <a:rPr lang="en-GB" sz="1000" b="1" u="sng" dirty="0" smtClean="0">
                <a:latin typeface="Century Gothic" panose="020B0502020202020204" pitchFamily="34" charset="0"/>
              </a:rPr>
              <a:t>Risk assessment- </a:t>
            </a:r>
            <a:r>
              <a:rPr lang="en-GB" sz="1000" dirty="0" smtClean="0">
                <a:latin typeface="Century Gothic" panose="020B0502020202020204" pitchFamily="34" charset="0"/>
              </a:rPr>
              <a:t>Risk, Hazard, </a:t>
            </a:r>
            <a:r>
              <a:rPr lang="en-GB" sz="1000" dirty="0">
                <a:latin typeface="Century Gothic" panose="020B0502020202020204" pitchFamily="34" charset="0"/>
              </a:rPr>
              <a:t>prevention, action</a:t>
            </a:r>
            <a:endParaRPr lang="en-GB" sz="1000" b="1" u="sng" dirty="0">
              <a:latin typeface="Century Gothic" panose="020B0502020202020204" pitchFamily="34" charset="0"/>
            </a:endParaRPr>
          </a:p>
          <a:p>
            <a:pPr marL="171450" indent="-171450">
              <a:buFont typeface="Arial" panose="020B0604020202020204" pitchFamily="34" charset="0"/>
              <a:buChar char="•"/>
            </a:pPr>
            <a:endParaRPr lang="en-GB" sz="1000" b="1" u="sng" dirty="0">
              <a:latin typeface="Century Gothic" panose="020B0502020202020204" pitchFamily="34" charset="0"/>
            </a:endParaRPr>
          </a:p>
          <a:p>
            <a:pPr marL="171450" indent="-171450">
              <a:buFont typeface="Arial" panose="020B0604020202020204" pitchFamily="34" charset="0"/>
              <a:buChar char="•"/>
            </a:pPr>
            <a:r>
              <a:rPr lang="en-GB" sz="1000" b="1" u="sng" dirty="0" smtClean="0">
                <a:latin typeface="Century Gothic" panose="020B0502020202020204" pitchFamily="34" charset="0"/>
              </a:rPr>
              <a:t>Conclusion </a:t>
            </a:r>
            <a:r>
              <a:rPr lang="en-GB" sz="1000" dirty="0" smtClean="0">
                <a:latin typeface="Century Gothic" panose="020B0502020202020204" pitchFamily="34" charset="0"/>
              </a:rPr>
              <a:t>PEEL-Point</a:t>
            </a:r>
            <a:r>
              <a:rPr lang="en-GB" sz="1000" dirty="0">
                <a:latin typeface="Century Gothic" panose="020B0502020202020204" pitchFamily="34" charset="0"/>
              </a:rPr>
              <a:t>, Evidence, Explain, Link</a:t>
            </a:r>
          </a:p>
          <a:p>
            <a:pPr algn="ctr"/>
            <a:endParaRPr lang="en-GB" sz="1000" dirty="0">
              <a:latin typeface="Century Gothic" panose="020B0502020202020204" pitchFamily="34" charset="0"/>
            </a:endParaRPr>
          </a:p>
        </p:txBody>
      </p:sp>
      <p:sp>
        <p:nvSpPr>
          <p:cNvPr id="8" name="Rectangle 7"/>
          <p:cNvSpPr/>
          <p:nvPr/>
        </p:nvSpPr>
        <p:spPr>
          <a:xfrm>
            <a:off x="145144" y="3439885"/>
            <a:ext cx="3454400" cy="340360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ea typeface="Tahoma" panose="020B0604030504040204" pitchFamily="34" charset="0"/>
                <a:cs typeface="Tahoma" panose="020B0604030504040204" pitchFamily="34" charset="0"/>
              </a:rPr>
              <a:t>Reactions of the Alkali metals with water</a:t>
            </a:r>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r>
              <a:rPr lang="en-GB" sz="1000" b="1" dirty="0" smtClean="0">
                <a:latin typeface="Century Gothic" panose="020B0502020202020204" pitchFamily="34" charset="0"/>
                <a:ea typeface="Tahoma" panose="020B0604030504040204" pitchFamily="34" charset="0"/>
                <a:cs typeface="Tahoma" panose="020B0604030504040204" pitchFamily="34" charset="0"/>
              </a:rPr>
              <a:t>Method:</a:t>
            </a:r>
          </a:p>
          <a:p>
            <a:endParaRPr lang="en-GB" sz="1000" b="1" dirty="0">
              <a:latin typeface="Century Gothic" panose="020B0502020202020204" pitchFamily="34" charset="0"/>
              <a:ea typeface="Tahoma" panose="020B0604030504040204" pitchFamily="34" charset="0"/>
              <a:cs typeface="Tahoma" panose="020B0604030504040204" pitchFamily="34" charset="0"/>
            </a:endParaRPr>
          </a:p>
          <a:p>
            <a:pPr marL="228600" indent="-228600">
              <a:buAutoNum type="arabicParenR"/>
            </a:pPr>
            <a:r>
              <a:rPr lang="en-GB" sz="1000" dirty="0" smtClean="0">
                <a:latin typeface="Century Gothic" panose="020B0502020202020204" pitchFamily="34" charset="0"/>
                <a:ea typeface="Tahoma" panose="020B0604030504040204" pitchFamily="34" charset="0"/>
                <a:cs typeface="Tahoma" panose="020B0604030504040204" pitchFamily="34" charset="0"/>
              </a:rPr>
              <a:t>Fill </a:t>
            </a:r>
            <a:r>
              <a:rPr lang="en-GB" sz="1000" dirty="0">
                <a:latin typeface="Century Gothic" panose="020B0502020202020204" pitchFamily="34" charset="0"/>
                <a:ea typeface="Tahoma" panose="020B0604030504040204" pitchFamily="34" charset="0"/>
                <a:cs typeface="Tahoma" panose="020B0604030504040204" pitchFamily="34" charset="0"/>
              </a:rPr>
              <a:t>the trough about half full of water.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pPr marL="228600" indent="-228600">
              <a:buAutoNum type="arabicParenR"/>
            </a:pPr>
            <a:r>
              <a:rPr lang="en-GB" sz="1000" dirty="0" smtClean="0">
                <a:latin typeface="Century Gothic" panose="020B0502020202020204" pitchFamily="34" charset="0"/>
                <a:ea typeface="Tahoma" panose="020B0604030504040204" pitchFamily="34" charset="0"/>
                <a:cs typeface="Tahoma" panose="020B0604030504040204" pitchFamily="34" charset="0"/>
              </a:rPr>
              <a:t>Place </a:t>
            </a:r>
            <a:r>
              <a:rPr lang="en-GB" sz="1000" dirty="0">
                <a:latin typeface="Century Gothic" panose="020B0502020202020204" pitchFamily="34" charset="0"/>
                <a:ea typeface="Tahoma" panose="020B0604030504040204" pitchFamily="34" charset="0"/>
                <a:cs typeface="Tahoma" panose="020B0604030504040204" pitchFamily="34" charset="0"/>
              </a:rPr>
              <a:t>a piece of metal (free of oil) about the size of a rice grain on the water surface.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pPr marL="228600" indent="-228600">
              <a:buAutoNum type="arabicParenR"/>
            </a:pPr>
            <a:r>
              <a:rPr lang="en-GB" sz="1000" dirty="0" smtClean="0">
                <a:latin typeface="Century Gothic" panose="020B0502020202020204" pitchFamily="34" charset="0"/>
                <a:ea typeface="Tahoma" panose="020B0604030504040204" pitchFamily="34" charset="0"/>
                <a:cs typeface="Tahoma" panose="020B0604030504040204" pitchFamily="34" charset="0"/>
              </a:rPr>
              <a:t>Place </a:t>
            </a:r>
            <a:r>
              <a:rPr lang="en-GB" sz="1000" dirty="0">
                <a:latin typeface="Century Gothic" panose="020B0502020202020204" pitchFamily="34" charset="0"/>
                <a:ea typeface="Tahoma" panose="020B0604030504040204" pitchFamily="34" charset="0"/>
                <a:cs typeface="Tahoma" panose="020B0604030504040204" pitchFamily="34" charset="0"/>
              </a:rPr>
              <a:t>the glass lid on the trough as the metals often ‘spit’.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smtClean="0">
                <a:latin typeface="Century Gothic" panose="020B0502020202020204" pitchFamily="34" charset="0"/>
                <a:ea typeface="Tahoma" panose="020B0604030504040204" pitchFamily="34" charset="0"/>
                <a:cs typeface="Tahoma" panose="020B0604030504040204" pitchFamily="34" charset="0"/>
              </a:rPr>
              <a:t>Results:</a:t>
            </a:r>
          </a:p>
          <a:p>
            <a:r>
              <a:rPr lang="en-GB" sz="1000" dirty="0" smtClean="0">
                <a:latin typeface="Century Gothic" panose="020B0502020202020204" pitchFamily="34" charset="0"/>
                <a:ea typeface="Tahoma" panose="020B0604030504040204" pitchFamily="34" charset="0"/>
                <a:cs typeface="Tahoma" panose="020B0604030504040204" pitchFamily="34" charset="0"/>
              </a:rPr>
              <a:t>	a) Lithium </a:t>
            </a:r>
            <a:r>
              <a:rPr lang="en-GB" sz="1000" dirty="0">
                <a:latin typeface="Century Gothic" panose="020B0502020202020204" pitchFamily="34" charset="0"/>
                <a:ea typeface="Tahoma" panose="020B0604030504040204" pitchFamily="34" charset="0"/>
                <a:cs typeface="Tahoma" panose="020B0604030504040204" pitchFamily="34" charset="0"/>
              </a:rPr>
              <a:t>will float and fizz quietly producing hydrogen.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smtClean="0">
                <a:latin typeface="Century Gothic" panose="020B0502020202020204" pitchFamily="34" charset="0"/>
                <a:ea typeface="Tahoma" panose="020B0604030504040204" pitchFamily="34" charset="0"/>
                <a:cs typeface="Tahoma" panose="020B0604030504040204" pitchFamily="34" charset="0"/>
              </a:rPr>
              <a:t>	b) Sodium </a:t>
            </a:r>
            <a:r>
              <a:rPr lang="en-GB" sz="1000" dirty="0">
                <a:latin typeface="Century Gothic" panose="020B0502020202020204" pitchFamily="34" charset="0"/>
                <a:ea typeface="Tahoma" panose="020B0604030504040204" pitchFamily="34" charset="0"/>
                <a:cs typeface="Tahoma" panose="020B0604030504040204" pitchFamily="34" charset="0"/>
              </a:rPr>
              <a:t>will float and fizz rapidly, moving around on the surface.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smtClean="0">
                <a:latin typeface="Century Gothic" panose="020B0502020202020204" pitchFamily="34" charset="0"/>
                <a:ea typeface="Tahoma" panose="020B0604030504040204" pitchFamily="34" charset="0"/>
                <a:cs typeface="Tahoma" panose="020B0604030504040204" pitchFamily="34" charset="0"/>
              </a:rPr>
              <a:t>	c)Potassium </a:t>
            </a:r>
            <a:r>
              <a:rPr lang="en-GB" sz="1000" dirty="0">
                <a:latin typeface="Century Gothic" panose="020B0502020202020204" pitchFamily="34" charset="0"/>
                <a:ea typeface="Tahoma" panose="020B0604030504040204" pitchFamily="34" charset="0"/>
                <a:cs typeface="Tahoma" panose="020B0604030504040204" pitchFamily="34" charset="0"/>
              </a:rPr>
              <a:t>will float, fizz , move around and set on fire, burning with a lilac flame.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smtClean="0">
                <a:latin typeface="Century Gothic" panose="020B0502020202020204" pitchFamily="34" charset="0"/>
                <a:ea typeface="Tahoma" panose="020B0604030504040204" pitchFamily="34" charset="0"/>
                <a:cs typeface="Tahoma" panose="020B0604030504040204" pitchFamily="34" charset="0"/>
              </a:rPr>
              <a:t>4) This </a:t>
            </a:r>
            <a:r>
              <a:rPr lang="en-GB" sz="1000" dirty="0">
                <a:latin typeface="Century Gothic" panose="020B0502020202020204" pitchFamily="34" charset="0"/>
                <a:ea typeface="Tahoma" panose="020B0604030504040204" pitchFamily="34" charset="0"/>
                <a:cs typeface="Tahoma" panose="020B0604030504040204" pitchFamily="34" charset="0"/>
              </a:rPr>
              <a:t>experiment gives the clearest indication of the order of reactivity of the metals.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smtClean="0">
                <a:latin typeface="Century Gothic" panose="020B0502020202020204" pitchFamily="34" charset="0"/>
                <a:ea typeface="Tahoma" panose="020B0604030504040204" pitchFamily="34" charset="0"/>
                <a:cs typeface="Tahoma" panose="020B0604030504040204" pitchFamily="34" charset="0"/>
              </a:rPr>
              <a:t>5) After </a:t>
            </a:r>
            <a:r>
              <a:rPr lang="en-GB" sz="1000" dirty="0">
                <a:latin typeface="Century Gothic" panose="020B0502020202020204" pitchFamily="34" charset="0"/>
                <a:ea typeface="Tahoma" panose="020B0604030504040204" pitchFamily="34" charset="0"/>
                <a:cs typeface="Tahoma" panose="020B0604030504040204" pitchFamily="34" charset="0"/>
              </a:rPr>
              <a:t>each reaction, test the water by adding a little universal indicator solution.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smtClean="0">
                <a:latin typeface="Century Gothic" panose="020B0502020202020204" pitchFamily="34" charset="0"/>
                <a:ea typeface="Tahoma" panose="020B0604030504040204" pitchFamily="34" charset="0"/>
                <a:cs typeface="Tahoma" panose="020B0604030504040204" pitchFamily="34" charset="0"/>
              </a:rPr>
              <a:t>6) The </a:t>
            </a:r>
            <a:r>
              <a:rPr lang="en-GB" sz="1000" dirty="0">
                <a:latin typeface="Century Gothic" panose="020B0502020202020204" pitchFamily="34" charset="0"/>
                <a:ea typeface="Tahoma" panose="020B0604030504040204" pitchFamily="34" charset="0"/>
                <a:cs typeface="Tahoma" panose="020B0604030504040204" pitchFamily="34" charset="0"/>
              </a:rPr>
              <a:t>water will be alkaline. </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pPr marL="171450" indent="-171450">
              <a:buFont typeface="Arial" pitchFamily="34" charset="0"/>
              <a:buChar char="•"/>
            </a:pPr>
            <a:endParaRPr lang="en-GB" sz="1000" b="1" dirty="0" smtClean="0">
              <a:latin typeface="Century Gothic" panose="020B0502020202020204" pitchFamily="34" charset="0"/>
              <a:ea typeface="Tahoma" panose="020B0604030504040204" pitchFamily="34" charset="0"/>
              <a:cs typeface="Tahoma" panose="020B0604030504040204" pitchFamily="34" charset="0"/>
            </a:endParaRPr>
          </a:p>
          <a:p>
            <a:pPr marL="171450" indent="-171450">
              <a:buFont typeface="Arial" pitchFamily="34" charset="0"/>
              <a:buChar char="•"/>
            </a:pPr>
            <a:endParaRPr lang="en-GB" sz="1000" b="1" dirty="0">
              <a:latin typeface="Century Gothic" panose="020B0502020202020204" pitchFamily="34" charset="0"/>
              <a:ea typeface="Tahoma" panose="020B0604030504040204" pitchFamily="34" charset="0"/>
              <a:cs typeface="Tahoma" panose="020B0604030504040204" pitchFamily="34" charset="0"/>
            </a:endParaRPr>
          </a:p>
        </p:txBody>
      </p:sp>
      <p:sp>
        <p:nvSpPr>
          <p:cNvPr id="10" name="Rectangle 9"/>
          <p:cNvSpPr/>
          <p:nvPr/>
        </p:nvSpPr>
        <p:spPr>
          <a:xfrm>
            <a:off x="8314450" y="4142604"/>
            <a:ext cx="3686071" cy="262275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rPr>
              <a:t>Some applications of halogens in everyday life</a:t>
            </a:r>
          </a:p>
          <a:p>
            <a:pPr marL="171450" indent="-171450">
              <a:buFont typeface="Arial" panose="020B0604020202020204" pitchFamily="34" charset="0"/>
              <a:buChar char="•"/>
            </a:pPr>
            <a:r>
              <a:rPr lang="en-GB" sz="1000" dirty="0" smtClean="0">
                <a:latin typeface="Century Gothic" panose="020B0502020202020204" pitchFamily="34" charset="0"/>
              </a:rPr>
              <a:t>All </a:t>
            </a:r>
            <a:r>
              <a:rPr lang="en-GB" sz="1000" dirty="0">
                <a:latin typeface="Century Gothic" panose="020B0502020202020204" pitchFamily="34" charset="0"/>
              </a:rPr>
              <a:t>of the elements of the halogen family are found in common use in everyday life. </a:t>
            </a:r>
            <a:endParaRPr lang="en-GB" sz="1000" dirty="0" smtClean="0">
              <a:latin typeface="Century Gothic" panose="020B0502020202020204" pitchFamily="34" charset="0"/>
            </a:endParaRPr>
          </a:p>
          <a:p>
            <a:pPr marL="171450" indent="-171450">
              <a:buFont typeface="Arial" panose="020B0604020202020204" pitchFamily="34" charset="0"/>
              <a:buChar char="•"/>
            </a:pPr>
            <a:endParaRPr lang="en-GB" sz="1000" dirty="0">
              <a:latin typeface="Century Gothic" panose="020B0502020202020204" pitchFamily="34" charset="0"/>
            </a:endParaRPr>
          </a:p>
          <a:p>
            <a:pPr marL="171450" indent="-171450">
              <a:buFont typeface="Arial" panose="020B0604020202020204" pitchFamily="34" charset="0"/>
              <a:buChar char="•"/>
            </a:pPr>
            <a:r>
              <a:rPr lang="en-GB" sz="1000" dirty="0" smtClean="0">
                <a:latin typeface="Century Gothic" panose="020B0502020202020204" pitchFamily="34" charset="0"/>
              </a:rPr>
              <a:t>Fluorine </a:t>
            </a:r>
            <a:r>
              <a:rPr lang="en-GB" sz="1000" dirty="0">
                <a:latin typeface="Century Gothic" panose="020B0502020202020204" pitchFamily="34" charset="0"/>
              </a:rPr>
              <a:t>is used in compounds to strengthen the enamel of your teeth against decay. It is also used in acid form to etch glass</a:t>
            </a:r>
            <a:r>
              <a:rPr lang="en-GB" sz="1000" dirty="0" smtClean="0">
                <a:latin typeface="Century Gothic" panose="020B0502020202020204" pitchFamily="34" charset="0"/>
              </a:rPr>
              <a:t>.</a:t>
            </a:r>
          </a:p>
          <a:p>
            <a:pPr marL="171450" indent="-171450">
              <a:buFont typeface="Arial" panose="020B0604020202020204" pitchFamily="34" charset="0"/>
              <a:buChar char="•"/>
            </a:pPr>
            <a:endParaRPr lang="en-GB" sz="1000" dirty="0">
              <a:latin typeface="Century Gothic" panose="020B0502020202020204" pitchFamily="34" charset="0"/>
            </a:endParaRPr>
          </a:p>
          <a:p>
            <a:pPr marL="171450" indent="-171450">
              <a:buFont typeface="Arial" panose="020B0604020202020204" pitchFamily="34" charset="0"/>
              <a:buChar char="•"/>
            </a:pPr>
            <a:r>
              <a:rPr lang="en-GB" sz="1000" dirty="0" smtClean="0">
                <a:latin typeface="Century Gothic" panose="020B0502020202020204" pitchFamily="34" charset="0"/>
              </a:rPr>
              <a:t>Chlorine </a:t>
            </a:r>
            <a:r>
              <a:rPr lang="en-GB" sz="1000" dirty="0">
                <a:latin typeface="Century Gothic" panose="020B0502020202020204" pitchFamily="34" charset="0"/>
              </a:rPr>
              <a:t>is used in our drinking water and in swimming pools to inhibit bacterial growth. It is also used in the form of chlorine dioxide to bleach wood pulp in the manufacture of very white paper. We also use chlorine in everyday laundry bleach. Chlorine compounds are used in insecticides, fireworks, and matches.</a:t>
            </a:r>
          </a:p>
        </p:txBody>
      </p:sp>
      <p:sp>
        <p:nvSpPr>
          <p:cNvPr id="15" name="Rectangle 14"/>
          <p:cNvSpPr/>
          <p:nvPr/>
        </p:nvSpPr>
        <p:spPr>
          <a:xfrm>
            <a:off x="8364695" y="188686"/>
            <a:ext cx="3635826" cy="275045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ea typeface="Tahoma" panose="020B0604030504040204" pitchFamily="34" charset="0"/>
                <a:cs typeface="Tahoma" panose="020B0604030504040204" pitchFamily="34" charset="0"/>
              </a:rPr>
              <a:t>Displacement reactions of halogens</a:t>
            </a:r>
          </a:p>
          <a:p>
            <a:r>
              <a:rPr lang="en-GB" sz="1000" b="1" dirty="0" smtClean="0">
                <a:latin typeface="Century Gothic" panose="020B0502020202020204" pitchFamily="34" charset="0"/>
                <a:ea typeface="Tahoma" panose="020B0604030504040204" pitchFamily="34" charset="0"/>
                <a:cs typeface="Tahoma" panose="020B0604030504040204" pitchFamily="34" charset="0"/>
              </a:rPr>
              <a:t>Method:</a:t>
            </a:r>
          </a:p>
          <a:p>
            <a:r>
              <a:rPr lang="en-GB" sz="1000" dirty="0">
                <a:latin typeface="Century Gothic" panose="020B0502020202020204" pitchFamily="34" charset="0"/>
                <a:ea typeface="Tahoma" panose="020B0604030504040204" pitchFamily="34" charset="0"/>
                <a:cs typeface="Tahoma" panose="020B0604030504040204" pitchFamily="34" charset="0"/>
              </a:rPr>
              <a:t>1. Put a piece of Universal Indicator paper onto a white tile.</a:t>
            </a:r>
          </a:p>
          <a:p>
            <a:r>
              <a:rPr lang="en-GB" sz="1000" dirty="0">
                <a:latin typeface="Century Gothic" panose="020B0502020202020204" pitchFamily="34" charset="0"/>
                <a:ea typeface="Tahoma" panose="020B0604030504040204" pitchFamily="34" charset="0"/>
                <a:cs typeface="Tahoma" panose="020B0604030504040204" pitchFamily="34" charset="0"/>
              </a:rPr>
              <a:t>2. Use a glass stirring rod to transfer a few drops of the first solution onto the indicator</a:t>
            </a:r>
          </a:p>
          <a:p>
            <a:r>
              <a:rPr lang="en-GB" sz="1000" dirty="0">
                <a:latin typeface="Century Gothic" panose="020B0502020202020204" pitchFamily="34" charset="0"/>
                <a:ea typeface="Tahoma" panose="020B0604030504040204" pitchFamily="34" charset="0"/>
                <a:cs typeface="Tahoma" panose="020B0604030504040204" pitchFamily="34" charset="0"/>
              </a:rPr>
              <a:t>paper.</a:t>
            </a:r>
          </a:p>
          <a:p>
            <a:r>
              <a:rPr lang="en-GB" sz="1000" dirty="0">
                <a:latin typeface="Century Gothic" panose="020B0502020202020204" pitchFamily="34" charset="0"/>
                <a:ea typeface="Tahoma" panose="020B0604030504040204" pitchFamily="34" charset="0"/>
                <a:cs typeface="Tahoma" panose="020B0604030504040204" pitchFamily="34" charset="0"/>
              </a:rPr>
              <a:t>3. Repeat this with a fresh piece of paper and the different solutions.</a:t>
            </a:r>
          </a:p>
          <a:p>
            <a:r>
              <a:rPr lang="en-GB" sz="1000" dirty="0">
                <a:latin typeface="Century Gothic" panose="020B0502020202020204" pitchFamily="34" charset="0"/>
                <a:ea typeface="Tahoma" panose="020B0604030504040204" pitchFamily="34" charset="0"/>
                <a:cs typeface="Tahoma" panose="020B0604030504040204" pitchFamily="34" charset="0"/>
              </a:rPr>
              <a:t>4. In a test-tube, add some chlorine solution to a solution of potassium bromide.</a:t>
            </a:r>
          </a:p>
          <a:p>
            <a:r>
              <a:rPr lang="en-GB" sz="1000" dirty="0">
                <a:latin typeface="Century Gothic" panose="020B0502020202020204" pitchFamily="34" charset="0"/>
                <a:ea typeface="Tahoma" panose="020B0604030504040204" pitchFamily="34" charset="0"/>
                <a:cs typeface="Tahoma" panose="020B0604030504040204" pitchFamily="34" charset="0"/>
              </a:rPr>
              <a:t>5. Add some chlorine solution to a solution of potassium iodide.</a:t>
            </a:r>
          </a:p>
          <a:p>
            <a:r>
              <a:rPr lang="en-GB" sz="1000" dirty="0">
                <a:latin typeface="Century Gothic" panose="020B0502020202020204" pitchFamily="34" charset="0"/>
                <a:ea typeface="Tahoma" panose="020B0604030504040204" pitchFamily="34" charset="0"/>
                <a:cs typeface="Tahoma" panose="020B0604030504040204" pitchFamily="34" charset="0"/>
              </a:rPr>
              <a:t>6. Now try mixing solutions of bromine and potassium iodide. If there is time, mix the</a:t>
            </a:r>
          </a:p>
          <a:p>
            <a:r>
              <a:rPr lang="en-GB" sz="1000" dirty="0">
                <a:latin typeface="Century Gothic" panose="020B0502020202020204" pitchFamily="34" charset="0"/>
                <a:ea typeface="Tahoma" panose="020B0604030504040204" pitchFamily="34" charset="0"/>
                <a:cs typeface="Tahoma" panose="020B0604030504040204" pitchFamily="34" charset="0"/>
              </a:rPr>
              <a:t>other combinations of solutions to complete the table</a:t>
            </a:r>
            <a:r>
              <a:rPr lang="en-GB" sz="1000" dirty="0" smtClean="0">
                <a:latin typeface="Century Gothic" panose="020B0502020202020204" pitchFamily="34" charset="0"/>
                <a:ea typeface="Tahoma" panose="020B0604030504040204" pitchFamily="34" charset="0"/>
                <a:cs typeface="Tahoma" panose="020B0604030504040204" pitchFamily="34" charset="0"/>
              </a:rPr>
              <a:t>.</a:t>
            </a:r>
            <a:endParaRPr lang="en-GB" sz="1000" dirty="0" smtClean="0">
              <a:latin typeface="Century Gothic" panose="020B050202020202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0" y="0"/>
            <a:ext cx="12192000" cy="0"/>
          </a:xfrm>
          <a:prstGeom prst="rect">
            <a:avLst/>
          </a:prstGeom>
          <a:solidFill>
            <a:srgbClr val="3333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54846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800" b="0" i="0" u="none" strike="noStrike" cap="none" normalizeH="0" baseline="0" smtClean="0">
                <a:ln>
                  <a:noFill/>
                </a:ln>
                <a:solidFill>
                  <a:srgbClr val="231F20"/>
                </a:solidFill>
                <a:effectLst/>
                <a:latin typeface="ReithSans"/>
                <a:cs typeface="Arial" pitchFamily="34" charset="0"/>
              </a:rPr>
              <a:t>Connect the circuit as shown in the diagram above.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smtClean="0">
                <a:ln>
                  <a:noFill/>
                </a:ln>
                <a:solidFill>
                  <a:srgbClr val="231F20"/>
                </a:solidFill>
                <a:effectLst/>
                <a:latin typeface="ReithSans"/>
                <a:cs typeface="Arial" pitchFamily="34" charset="0"/>
              </a:rPr>
              <a:t>Connect the crocodile clips to the resistance wire, 100 centimetres (cm) apart.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smtClean="0">
                <a:ln>
                  <a:noFill/>
                </a:ln>
                <a:solidFill>
                  <a:srgbClr val="231F20"/>
                </a:solidFill>
                <a:effectLst/>
                <a:latin typeface="ReithSans"/>
                <a:cs typeface="Arial" pitchFamily="34" charset="0"/>
              </a:rPr>
              <a:t>Record the reading on the </a:t>
            </a:r>
            <a:r>
              <a:rPr kumimoji="0" lang="en-US" sz="1500" b="1" i="0" u="none" strike="noStrike" cap="none" normalizeH="0" baseline="0" smtClean="0">
                <a:ln>
                  <a:noFill/>
                </a:ln>
                <a:solidFill>
                  <a:srgbClr val="FFFFFF"/>
                </a:solidFill>
                <a:effectLst/>
                <a:latin typeface="ReithSans"/>
                <a:cs typeface="Arial" pitchFamily="34" charset="0"/>
              </a:rPr>
              <a:t>ammeter</a:t>
            </a:r>
            <a:r>
              <a:rPr kumimoji="0" lang="en-US" sz="1100" b="0" i="0" u="none" strike="noStrike" cap="none" normalizeH="0" baseline="0" smtClean="0">
                <a:ln>
                  <a:noFill/>
                </a:ln>
                <a:solidFill>
                  <a:srgbClr val="231F20"/>
                </a:solidFill>
                <a:effectLst/>
                <a:latin typeface="ReithSans"/>
                <a:cs typeface="Arial" pitchFamily="34" charset="0"/>
              </a:rPr>
              <a:t> and on the </a:t>
            </a:r>
            <a:r>
              <a:rPr kumimoji="0" lang="en-US" sz="1500" b="1" i="0" u="none" strike="noStrike" cap="none" normalizeH="0" baseline="0" smtClean="0">
                <a:ln>
                  <a:noFill/>
                </a:ln>
                <a:solidFill>
                  <a:srgbClr val="FFFFFF"/>
                </a:solidFill>
                <a:effectLst/>
                <a:latin typeface="ReithSans"/>
                <a:cs typeface="Arial" pitchFamily="34" charset="0"/>
              </a:rPr>
              <a:t>voltmeter</a:t>
            </a:r>
            <a:r>
              <a:rPr kumimoji="0" lang="en-US" sz="1100" b="0" i="0" u="none" strike="noStrike" cap="none" normalizeH="0" baseline="0" smtClean="0">
                <a:ln>
                  <a:noFill/>
                </a:ln>
                <a:solidFill>
                  <a:srgbClr val="231F20"/>
                </a:solidFill>
                <a:effectLst/>
                <a:latin typeface="ReithSans"/>
                <a:cs typeface="Arial" pitchFamily="34" charset="0"/>
              </a:rPr>
              <a:t>.</a:t>
            </a:r>
            <a:endParaRPr kumimoji="0" lang="en-US" sz="1800" b="0" i="0" u="none" strike="noStrike" cap="none" normalizeH="0" baseline="0" smtClean="0">
              <a:ln>
                <a:noFill/>
              </a:ln>
              <a:solidFill>
                <a:srgbClr val="231F20"/>
              </a:solidFill>
              <a:effectLst/>
              <a:latin typeface="ReithSans"/>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smtClean="0">
                <a:ln>
                  <a:noFill/>
                </a:ln>
                <a:solidFill>
                  <a:srgbClr val="231F20"/>
                </a:solidFill>
                <a:effectLst/>
                <a:latin typeface="ReithSans"/>
                <a:cs typeface="Arial" pitchFamily="34" charset="0"/>
              </a:rPr>
              <a:t>Move one of the crocodile clips closer until they are 90 cm apart.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smtClean="0">
                <a:ln>
                  <a:noFill/>
                </a:ln>
                <a:solidFill>
                  <a:srgbClr val="231F20"/>
                </a:solidFill>
                <a:effectLst/>
                <a:latin typeface="ReithSans"/>
                <a:cs typeface="Arial" pitchFamily="34" charset="0"/>
              </a:rPr>
              <a:t>Record the new readings on the ammeter and the voltmeter.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smtClean="0">
                <a:ln>
                  <a:noFill/>
                </a:ln>
                <a:solidFill>
                  <a:srgbClr val="231F20"/>
                </a:solidFill>
                <a:effectLst/>
                <a:latin typeface="ReithSans"/>
                <a:cs typeface="Arial" pitchFamily="34" charset="0"/>
              </a:rPr>
              <a:t>Repeat the previous steps reducing the length of the wire by 10 cm each time down to a minimum length of 10 cm.</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smtClean="0">
                <a:ln>
                  <a:noFill/>
                </a:ln>
                <a:solidFill>
                  <a:srgbClr val="231F20"/>
                </a:solidFill>
                <a:effectLst/>
                <a:latin typeface="ReithSans"/>
                <a:cs typeface="Arial" pitchFamily="34" charset="0"/>
              </a:rPr>
              <a:t>Use the results to calculate the resistance of each length of wire by using R = V/I, where R is resistance, V is </a:t>
            </a:r>
            <a:r>
              <a:rPr kumimoji="0" lang="en-US" sz="1500" b="1" i="0" u="none" strike="noStrike" cap="none" normalizeH="0" baseline="0" smtClean="0">
                <a:ln>
                  <a:noFill/>
                </a:ln>
                <a:solidFill>
                  <a:srgbClr val="FFFFFF"/>
                </a:solidFill>
                <a:effectLst/>
                <a:latin typeface="ReithSans"/>
                <a:cs typeface="Arial" pitchFamily="34" charset="0"/>
              </a:rPr>
              <a:t>voltage</a:t>
            </a:r>
            <a:r>
              <a:rPr kumimoji="0" lang="en-US" sz="1100" b="0" i="0" u="none" strike="noStrike" cap="none" normalizeH="0" baseline="0" smtClean="0">
                <a:ln>
                  <a:noFill/>
                </a:ln>
                <a:solidFill>
                  <a:srgbClr val="231F20"/>
                </a:solidFill>
                <a:effectLst/>
                <a:latin typeface="ReithSans"/>
                <a:cs typeface="Arial" pitchFamily="34" charset="0"/>
              </a:rPr>
              <a:t> and I is current.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2" name="Picture 1"/>
          <p:cNvPicPr>
            <a:picLocks noChangeAspect="1"/>
          </p:cNvPicPr>
          <p:nvPr/>
        </p:nvPicPr>
        <p:blipFill>
          <a:blip r:embed="rId2"/>
          <a:stretch>
            <a:fillRect/>
          </a:stretch>
        </p:blipFill>
        <p:spPr>
          <a:xfrm>
            <a:off x="4377886" y="5301124"/>
            <a:ext cx="2335165" cy="1542362"/>
          </a:xfrm>
          <a:prstGeom prst="rect">
            <a:avLst/>
          </a:prstGeom>
        </p:spPr>
      </p:pic>
      <p:pic>
        <p:nvPicPr>
          <p:cNvPr id="3" name="Picture 2"/>
          <p:cNvPicPr>
            <a:picLocks noChangeAspect="1"/>
          </p:cNvPicPr>
          <p:nvPr/>
        </p:nvPicPr>
        <p:blipFill>
          <a:blip r:embed="rId3"/>
          <a:stretch>
            <a:fillRect/>
          </a:stretch>
        </p:blipFill>
        <p:spPr>
          <a:xfrm>
            <a:off x="4335995" y="2693747"/>
            <a:ext cx="3242005" cy="2534466"/>
          </a:xfrm>
          <a:prstGeom prst="rect">
            <a:avLst/>
          </a:prstGeom>
        </p:spPr>
      </p:pic>
      <p:pic>
        <p:nvPicPr>
          <p:cNvPr id="7" name="Picture 6"/>
          <p:cNvPicPr>
            <a:picLocks noChangeAspect="1"/>
          </p:cNvPicPr>
          <p:nvPr/>
        </p:nvPicPr>
        <p:blipFill>
          <a:blip r:embed="rId4"/>
          <a:stretch>
            <a:fillRect/>
          </a:stretch>
        </p:blipFill>
        <p:spPr>
          <a:xfrm>
            <a:off x="8364694" y="2939143"/>
            <a:ext cx="3297085" cy="1203461"/>
          </a:xfrm>
          <a:prstGeom prst="rect">
            <a:avLst/>
          </a:prstGeom>
        </p:spPr>
      </p:pic>
      <p:cxnSp>
        <p:nvCxnSpPr>
          <p:cNvPr id="11" name="Straight Arrow Connector 10"/>
          <p:cNvCxnSpPr/>
          <p:nvPr/>
        </p:nvCxnSpPr>
        <p:spPr>
          <a:xfrm flipV="1">
            <a:off x="7557571" y="2939143"/>
            <a:ext cx="756879" cy="47171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3720515" y="5629620"/>
            <a:ext cx="615480" cy="33050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4138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757</Words>
  <Application>Microsoft Office PowerPoint</Application>
  <PresentationFormat>Widescreen</PresentationFormat>
  <Paragraphs>80</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Calibri</vt:lpstr>
      <vt:lpstr>Calibri Light</vt:lpstr>
      <vt:lpstr>Century Gothic</vt:lpstr>
      <vt:lpstr>ReithSans</vt:lpstr>
      <vt:lpstr>Tahoma</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43</cp:revision>
  <cp:lastPrinted>2019-11-29T13:47:24Z</cp:lastPrinted>
  <dcterms:created xsi:type="dcterms:W3CDTF">2019-10-03T12:30:24Z</dcterms:created>
  <dcterms:modified xsi:type="dcterms:W3CDTF">2019-12-12T13:55:02Z</dcterms:modified>
</cp:coreProperties>
</file>