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8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110B1-0642-4956-B7CE-6145A8CA88FE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03DA5-FB70-4AA2-B196-FC249E60E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05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E2347-9A55-4029-90AF-E3DA2CD4E5A4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EC8-D234-438E-910A-2DE6A31A0930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AE8C-FB17-47CD-BCED-D7B9AAD0897C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93FD4-B213-4591-895D-2803DE21D916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7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8308-7309-4E8D-8213-46BD29EE8261}" type="datetime1">
              <a:rPr lang="en-US" smtClean="0"/>
              <a:t>7/19/2020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64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3088C-977B-419E-A1B6-A0F0C1F46C06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50E79-DDC4-4FFE-92C7-3C4E595B7305}" type="datetime1">
              <a:rPr lang="en-US" smtClean="0"/>
              <a:t>7/19/2020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5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8ED7-29B0-4CBF-9346-EE23F8678857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2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65BC-A1F5-4A43-A812-735A0C7F2AE0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7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59222-D4ED-4309-9726-440EFAE18408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8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91BE-C3BC-47A3-B3B7-CE0010F127E9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1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DDB2-D195-4458-8B8F-C807F902E0FE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521316" y="0"/>
            <a:ext cx="42383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Relationships &amp; Sex Education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72EF9DB-058A-4A34-AC9A-4284475CEE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889224"/>
              </p:ext>
            </p:extLst>
          </p:nvPr>
        </p:nvGraphicFramePr>
        <p:xfrm>
          <a:off x="66259" y="91878"/>
          <a:ext cx="4439480" cy="664685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04732">
                  <a:extLst>
                    <a:ext uri="{9D8B030D-6E8A-4147-A177-3AD203B41FA5}">
                      <a16:colId xmlns:a16="http://schemas.microsoft.com/office/drawing/2014/main" val="3454506261"/>
                    </a:ext>
                  </a:extLst>
                </a:gridCol>
                <a:gridCol w="3034748">
                  <a:extLst>
                    <a:ext uri="{9D8B030D-6E8A-4147-A177-3AD203B41FA5}">
                      <a16:colId xmlns:a16="http://schemas.microsoft.com/office/drawing/2014/main" val="3276997016"/>
                    </a:ext>
                  </a:extLst>
                </a:gridCol>
              </a:tblGrid>
              <a:tr h="46264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Preconceptions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Things we assume without getting to know someone.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9156433"/>
                  </a:ext>
                </a:extLst>
              </a:tr>
              <a:tr h="768046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Stereotyping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idea or belief about a thing/group that is based on assumptions of characteristics, like looks.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6455131"/>
                  </a:ext>
                </a:extLst>
              </a:tr>
              <a:tr h="46264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Prejudice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Preconceived opinion that is not based on real facts.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330035"/>
                  </a:ext>
                </a:extLst>
              </a:tr>
              <a:tr h="59736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Discrimination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Treating someone unfavourably/unfairly because of a characteristic.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32011"/>
                  </a:ext>
                </a:extLst>
              </a:tr>
              <a:tr h="768046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Sexism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Prejudice, stereotyping or discrimination, typically against women, on the basis of their sex.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093012"/>
                  </a:ext>
                </a:extLst>
              </a:tr>
              <a:tr h="64770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Sexual orientation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individual’s sexual identity in relation to the gender to which they are attracted (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i.e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heterosexual, homosexual, bisexual, etc)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79665"/>
                  </a:ext>
                </a:extLst>
              </a:tr>
              <a:tr h="35984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Homophobia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Prejudice against homosexual people.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5734592"/>
                  </a:ext>
                </a:extLst>
              </a:tr>
              <a:tr h="46264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Islamophobia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When people have a fear of Muslims, their clothes, culture or religion.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355591"/>
                  </a:ext>
                </a:extLst>
              </a:tr>
              <a:tr h="46264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Equality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state of being equal in status, rights or opportunities.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2172586"/>
                  </a:ext>
                </a:extLst>
              </a:tr>
              <a:tr h="832766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Bullying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Where someone is hurt by words or actions on purpose, usually more than once, by unwanted and aggressive behaviour.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94527"/>
                  </a:ext>
                </a:extLst>
              </a:tr>
              <a:tr h="35984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Cyberbullying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type of bullying that takes place online.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5210476"/>
                  </a:ext>
                </a:extLst>
              </a:tr>
              <a:tr h="46264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Diversity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Recognising and embracing individual differences.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53889"/>
                  </a:ext>
                </a:extLst>
              </a:tr>
            </a:tbl>
          </a:graphicData>
        </a:graphic>
      </p:graphicFrame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B90F3A8A-D74C-4EA4-A762-C695F372EB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173211"/>
              </p:ext>
            </p:extLst>
          </p:nvPr>
        </p:nvGraphicFramePr>
        <p:xfrm>
          <a:off x="4646057" y="1092492"/>
          <a:ext cx="4094921" cy="1310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94921">
                  <a:extLst>
                    <a:ext uri="{9D8B030D-6E8A-4147-A177-3AD203B41FA5}">
                      <a16:colId xmlns:a16="http://schemas.microsoft.com/office/drawing/2014/main" val="210525434"/>
                    </a:ext>
                  </a:extLst>
                </a:gridCol>
              </a:tblGrid>
              <a:tr h="1077218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1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Healthy relationships require: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Mutual respect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Trust                      - Fairness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Honesty                 - Equality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Communication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902081"/>
                  </a:ext>
                </a:extLst>
              </a:tr>
            </a:tbl>
          </a:graphicData>
        </a:graphic>
      </p:graphicFrame>
      <p:pic>
        <p:nvPicPr>
          <p:cNvPr id="13" name="Picture 2" descr="Equality, diversity and inclusion – protected characteristics ...">
            <a:extLst>
              <a:ext uri="{FF2B5EF4-FFF2-40B4-BE49-F238E27FC236}">
                <a16:creationId xmlns:a16="http://schemas.microsoft.com/office/drawing/2014/main" id="{EA817837-71BD-4E92-9D88-DAD1AF38B6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t="2176" r="13857"/>
          <a:stretch/>
        </p:blipFill>
        <p:spPr bwMode="auto">
          <a:xfrm>
            <a:off x="8807238" y="0"/>
            <a:ext cx="3338382" cy="335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" name="Table 20">
            <a:extLst>
              <a:ext uri="{FF2B5EF4-FFF2-40B4-BE49-F238E27FC236}">
                <a16:creationId xmlns:a16="http://schemas.microsoft.com/office/drawing/2014/main" id="{CC2682D9-EEF4-41A7-9012-3E176E254E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341371"/>
              </p:ext>
            </p:extLst>
          </p:nvPr>
        </p:nvGraphicFramePr>
        <p:xfrm>
          <a:off x="4646057" y="2475303"/>
          <a:ext cx="4094921" cy="416403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52378">
                  <a:extLst>
                    <a:ext uri="{9D8B030D-6E8A-4147-A177-3AD203B41FA5}">
                      <a16:colId xmlns:a16="http://schemas.microsoft.com/office/drawing/2014/main" val="3816627742"/>
                    </a:ext>
                  </a:extLst>
                </a:gridCol>
                <a:gridCol w="3042543">
                  <a:extLst>
                    <a:ext uri="{9D8B030D-6E8A-4147-A177-3AD203B41FA5}">
                      <a16:colId xmlns:a16="http://schemas.microsoft.com/office/drawing/2014/main" val="1208073466"/>
                    </a:ext>
                  </a:extLst>
                </a:gridCol>
              </a:tblGrid>
              <a:tr h="560263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Violence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Using actions that can threaten or harm others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381461"/>
                  </a:ext>
                </a:extLst>
              </a:tr>
              <a:tr h="540254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Knife crime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Crime committed using a knife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838315"/>
                  </a:ext>
                </a:extLst>
              </a:tr>
              <a:tr h="760356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group of people with a shared interest, or whom share a common identity.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949974"/>
                  </a:ext>
                </a:extLst>
              </a:tr>
              <a:tr h="810076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Harassment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Behaving in a way which offends or causes distress or intimidation. A form of discrimination.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734134"/>
                  </a:ext>
                </a:extLst>
              </a:tr>
              <a:tr h="72033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Stalking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Following someone around without their consent, sometimes consistently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4279337"/>
                  </a:ext>
                </a:extLst>
              </a:tr>
              <a:tr h="772746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Intimidation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Causing someone to feel scared or threatened of mental or physical harm or injury.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06788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3A0A7B5-EABB-4B77-ADB6-8133C147AA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660564"/>
              </p:ext>
            </p:extLst>
          </p:nvPr>
        </p:nvGraphicFramePr>
        <p:xfrm>
          <a:off x="8787359" y="3260035"/>
          <a:ext cx="3338382" cy="344556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38519">
                  <a:extLst>
                    <a:ext uri="{9D8B030D-6E8A-4147-A177-3AD203B41FA5}">
                      <a16:colId xmlns:a16="http://schemas.microsoft.com/office/drawing/2014/main" val="241936073"/>
                    </a:ext>
                  </a:extLst>
                </a:gridCol>
                <a:gridCol w="2199863">
                  <a:extLst>
                    <a:ext uri="{9D8B030D-6E8A-4147-A177-3AD203B41FA5}">
                      <a16:colId xmlns:a16="http://schemas.microsoft.com/office/drawing/2014/main" val="2718022549"/>
                    </a:ext>
                  </a:extLst>
                </a:gridCol>
              </a:tblGrid>
              <a:tr h="365044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Homework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026451"/>
                  </a:ext>
                </a:extLst>
              </a:tr>
              <a:tr h="406022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Prejudice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Complete the worksheet.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3372384"/>
                  </a:ext>
                </a:extLst>
              </a:tr>
              <a:tr h="53974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Sexism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Complete the challenges based on the scenario.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628826"/>
                  </a:ext>
                </a:extLst>
              </a:tr>
              <a:tr h="1220351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Religion and homophobia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Choose a religion and research more about that religion’s views on homophobia. Write a paragraph explaining their views.  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979088"/>
                  </a:ext>
                </a:extLst>
              </a:tr>
              <a:tr h="374559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Bullying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a poster on anti-bullying.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8169682"/>
                  </a:ext>
                </a:extLst>
              </a:tr>
              <a:tr h="374559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Gangs and knife crime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an information leaflet on the gangs and knife crime. </a:t>
                      </a:r>
                      <a:endParaRPr lang="en-GB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857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593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1595</TotalTime>
  <Words>343</Words>
  <Application>Microsoft Office PowerPoint</Application>
  <PresentationFormat>Widescreen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Hena</cp:lastModifiedBy>
  <cp:revision>36</cp:revision>
  <dcterms:created xsi:type="dcterms:W3CDTF">2019-11-21T11:10:10Z</dcterms:created>
  <dcterms:modified xsi:type="dcterms:W3CDTF">2020-07-19T22:25:59Z</dcterms:modified>
</cp:coreProperties>
</file>