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1456D10-370F-4C64-B406-08C4735E1B47}">
  <a:tblStyle styleId="{21456D10-370F-4C64-B406-08C4735E1B47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8" name="Google Shape;88;p5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4" name="Google Shape;94;p5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0" name="Google Shape;100;p5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5" name="Google Shape;115;p5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1" name="Google Shape;131;p5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6" name="Google Shape;146;p5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1" name="Google Shape;161;p5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4" name="Google Shape;174;p5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8" name="Google Shape;188;p5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0" name="Google Shape;200;p5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1" name="Google Shape;211;p6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3" name="Google Shape;223;p6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7" name="Google Shape;237;p6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6" name="Google Shape;246;p6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52" name="Google Shape;252;p6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68" name="Google Shape;268;p6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1" name="Google Shape;281;p6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93" name="Google Shape;293;p6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05" name="Google Shape;305;p6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16" name="Google Shape;316;p6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34" name="Google Shape;334;p7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40" name="Google Shape;340;p7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53" name="Google Shape;353;p7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59" name="Google Shape;359;p7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BTEC Applied Sciences</a:t>
            </a:r>
            <a:endParaRPr/>
          </a:p>
        </p:txBody>
      </p:sp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Unit 1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Knowledge Organiser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Physics</a:t>
            </a:r>
            <a:endParaRPr/>
          </a:p>
        </p:txBody>
      </p:sp>
      <p:sp>
        <p:nvSpPr>
          <p:cNvPr id="91" name="Google Shape;91;p1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Working with waves</a:t>
            </a:r>
            <a:endParaRPr/>
          </a:p>
        </p:txBody>
      </p:sp>
      <p:sp>
        <p:nvSpPr>
          <p:cNvPr id="97" name="Google Shape;97;p1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/>
          <p:nvPr/>
        </p:nvSpPr>
        <p:spPr>
          <a:xfrm>
            <a:off x="0" y="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wave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6"/>
          <p:cNvSpPr/>
          <p:nvPr/>
        </p:nvSpPr>
        <p:spPr>
          <a:xfrm>
            <a:off x="3060700" y="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oscillation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6"/>
          <p:cNvSpPr/>
          <p:nvPr/>
        </p:nvSpPr>
        <p:spPr>
          <a:xfrm>
            <a:off x="6096000" y="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frequency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6"/>
          <p:cNvSpPr/>
          <p:nvPr/>
        </p:nvSpPr>
        <p:spPr>
          <a:xfrm>
            <a:off x="9156700" y="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period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6"/>
          <p:cNvSpPr/>
          <p:nvPr/>
        </p:nvSpPr>
        <p:spPr>
          <a:xfrm>
            <a:off x="0" y="198120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displacement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6"/>
          <p:cNvSpPr/>
          <p:nvPr/>
        </p:nvSpPr>
        <p:spPr>
          <a:xfrm>
            <a:off x="3060700" y="198120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amplitude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6"/>
          <p:cNvSpPr/>
          <p:nvPr/>
        </p:nvSpPr>
        <p:spPr>
          <a:xfrm>
            <a:off x="6096000" y="198120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speed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6"/>
          <p:cNvSpPr/>
          <p:nvPr/>
        </p:nvSpPr>
        <p:spPr>
          <a:xfrm>
            <a:off x="9156700" y="1981200"/>
            <a:ext cx="3060700" cy="1981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wavelength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6"/>
          <p:cNvSpPr/>
          <p:nvPr/>
        </p:nvSpPr>
        <p:spPr>
          <a:xfrm>
            <a:off x="0" y="3962400"/>
            <a:ext cx="10127974" cy="28956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Label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wave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1" name="Google Shape;11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9608" y="4078356"/>
            <a:ext cx="9089887" cy="2663687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6"/>
          <p:cNvSpPr/>
          <p:nvPr/>
        </p:nvSpPr>
        <p:spPr>
          <a:xfrm>
            <a:off x="10127974" y="3962400"/>
            <a:ext cx="2064025" cy="28956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waves transfer energy?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7"/>
          <p:cNvSpPr/>
          <p:nvPr/>
        </p:nvSpPr>
        <p:spPr>
          <a:xfrm>
            <a:off x="-1" y="0"/>
            <a:ext cx="4068401" cy="11164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to calculate wave speed?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7"/>
          <p:cNvSpPr/>
          <p:nvPr/>
        </p:nvSpPr>
        <p:spPr>
          <a:xfrm>
            <a:off x="-1" y="1109870"/>
            <a:ext cx="4061797" cy="1924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of a wave with a speed of 200 m/s and a wavelength of 2 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7"/>
          <p:cNvSpPr/>
          <p:nvPr/>
        </p:nvSpPr>
        <p:spPr>
          <a:xfrm>
            <a:off x="-3" y="3028122"/>
            <a:ext cx="4061797" cy="1924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wave has a wavelength of 8 cm and a frequency of 200 Hz. Calculate the wave speed.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7"/>
          <p:cNvSpPr/>
          <p:nvPr/>
        </p:nvSpPr>
        <p:spPr>
          <a:xfrm>
            <a:off x="-2" y="4946374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speed of a wave with a wavelength of 0.05 m and a frequency of 2000 Hz?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7"/>
          <p:cNvSpPr/>
          <p:nvPr/>
        </p:nvSpPr>
        <p:spPr>
          <a:xfrm>
            <a:off x="4068408" y="1116496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wave has a speed of 30 m/s and a frequency of 10 Hz. Calculate the wavelength. 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7"/>
          <p:cNvSpPr/>
          <p:nvPr/>
        </p:nvSpPr>
        <p:spPr>
          <a:xfrm>
            <a:off x="4068406" y="3034748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wavelength of a wave with a speed of 18 m/s and a frequency of 600 Hz?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7"/>
          <p:cNvSpPr/>
          <p:nvPr/>
        </p:nvSpPr>
        <p:spPr>
          <a:xfrm>
            <a:off x="4068407" y="4946374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speed of a wave with a wavelength of 2000 m and a frequency of 0.05 Hz?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7"/>
          <p:cNvSpPr/>
          <p:nvPr/>
        </p:nvSpPr>
        <p:spPr>
          <a:xfrm>
            <a:off x="8130208" y="1116496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of a wave with a wavelength of 0.03 m and a speed of 18 m/s?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7"/>
          <p:cNvSpPr/>
          <p:nvPr/>
        </p:nvSpPr>
        <p:spPr>
          <a:xfrm>
            <a:off x="8130206" y="3034748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wave has a wavelength of 1 cm and a frequency of 300 Hz. Calculate the wave speed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7"/>
          <p:cNvSpPr/>
          <p:nvPr/>
        </p:nvSpPr>
        <p:spPr>
          <a:xfrm>
            <a:off x="8130207" y="4946374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wave has a wavelength of 60 cm and a frequency of 5454 Hz. Calculate the wave speed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7"/>
          <p:cNvSpPr/>
          <p:nvPr/>
        </p:nvSpPr>
        <p:spPr>
          <a:xfrm>
            <a:off x="4068406" y="0"/>
            <a:ext cx="4061797" cy="110987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wave speed measured in?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17"/>
          <p:cNvSpPr/>
          <p:nvPr/>
        </p:nvSpPr>
        <p:spPr>
          <a:xfrm>
            <a:off x="8130203" y="-3313"/>
            <a:ext cx="4061797" cy="11164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frequency measured in?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8"/>
          <p:cNvSpPr/>
          <p:nvPr/>
        </p:nvSpPr>
        <p:spPr>
          <a:xfrm>
            <a:off x="-1" y="0"/>
            <a:ext cx="4068401" cy="11164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to calculate frequency?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8"/>
          <p:cNvSpPr/>
          <p:nvPr/>
        </p:nvSpPr>
        <p:spPr>
          <a:xfrm>
            <a:off x="-1" y="1109870"/>
            <a:ext cx="4061797" cy="1924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of a wave with a time period of 3 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8"/>
          <p:cNvSpPr/>
          <p:nvPr/>
        </p:nvSpPr>
        <p:spPr>
          <a:xfrm>
            <a:off x="-3" y="3028122"/>
            <a:ext cx="4061797" cy="19248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of a wave with a time period of 0.005 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8"/>
          <p:cNvSpPr/>
          <p:nvPr/>
        </p:nvSpPr>
        <p:spPr>
          <a:xfrm>
            <a:off x="-2" y="4946374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of a wave with a time period of 9.0x10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-15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8"/>
          <p:cNvSpPr/>
          <p:nvPr/>
        </p:nvSpPr>
        <p:spPr>
          <a:xfrm>
            <a:off x="4068408" y="1116496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time period for a wave if the frequency is 450 Hz?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8"/>
          <p:cNvSpPr/>
          <p:nvPr/>
        </p:nvSpPr>
        <p:spPr>
          <a:xfrm>
            <a:off x="4068406" y="3034748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time period for a wave if the frequency is 19,500 Hz?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8"/>
          <p:cNvSpPr/>
          <p:nvPr/>
        </p:nvSpPr>
        <p:spPr>
          <a:xfrm>
            <a:off x="4068407" y="4946374"/>
            <a:ext cx="4061797" cy="19116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time period for a wave if the frequency is 0.01 Hz?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8"/>
          <p:cNvSpPr/>
          <p:nvPr/>
        </p:nvSpPr>
        <p:spPr>
          <a:xfrm>
            <a:off x="8126876" y="0"/>
            <a:ext cx="4061797" cy="22826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of a wave with a time period of 4 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8"/>
          <p:cNvSpPr/>
          <p:nvPr/>
        </p:nvSpPr>
        <p:spPr>
          <a:xfrm>
            <a:off x="8130203" y="2290969"/>
            <a:ext cx="4061797" cy="22826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time period for a wave if the frequency is 62054 Hz?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8"/>
          <p:cNvSpPr/>
          <p:nvPr/>
        </p:nvSpPr>
        <p:spPr>
          <a:xfrm>
            <a:off x="8126876" y="4575313"/>
            <a:ext cx="4061797" cy="22826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of a wave with a time period of 2.0x10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-18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18"/>
          <p:cNvSpPr/>
          <p:nvPr/>
        </p:nvSpPr>
        <p:spPr>
          <a:xfrm>
            <a:off x="4068406" y="0"/>
            <a:ext cx="4061797" cy="110987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time measured in?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"/>
          <p:cNvSpPr/>
          <p:nvPr/>
        </p:nvSpPr>
        <p:spPr>
          <a:xfrm>
            <a:off x="-1" y="0"/>
            <a:ext cx="4068401" cy="11164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phase difference?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19"/>
          <p:cNvSpPr/>
          <p:nvPr/>
        </p:nvSpPr>
        <p:spPr>
          <a:xfrm>
            <a:off x="0" y="1116494"/>
            <a:ext cx="12192000" cy="209384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table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50" name="Google Shape;150;p19"/>
          <p:cNvGraphicFramePr/>
          <p:nvPr/>
        </p:nvGraphicFramePr>
        <p:xfrm>
          <a:off x="173382" y="152473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{21456D10-370F-4C64-B406-08C4735E1B47}</a:tableStyleId>
              </a:tblPr>
              <a:tblGrid>
                <a:gridCol w="2499100"/>
                <a:gridCol w="745800"/>
                <a:gridCol w="1359825"/>
                <a:gridCol w="1322950"/>
                <a:gridCol w="1326125"/>
                <a:gridCol w="1505525"/>
                <a:gridCol w="1135625"/>
                <a:gridCol w="15960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Wave cycle position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Start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¼ of a cycle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½ of a cycle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¾ of a cycle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1 whole cycle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1.5 cycles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2 whole cycles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Phase (⁰)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0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0" lang="en-GB" sz="1800" u="none" cap="none" strike="noStrike"/>
                        <a:t>90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0" lang="en-GB" sz="1800" u="none" cap="none" strike="noStrike"/>
                        <a:t>270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Phase (π)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0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0" lang="en-GB" sz="1800" u="none" cap="none" strike="noStrike"/>
                        <a:t>π</a:t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b="0" lang="en-GB" sz="1800" u="none" cap="none" strike="noStrike"/>
                        <a:t>3π</a:t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Number of wavelengths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0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0" lang="en-GB" sz="1800" u="none" cap="none" strike="noStrike"/>
                        <a:t>λ</a:t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b="0" lang="en-GB" sz="1800" u="none" cap="none" strike="noStrike"/>
                        <a:t>2λ</a:t>
                      </a:r>
                      <a:endParaRPr b="0" sz="18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51" name="Google Shape;151;p19"/>
          <p:cNvSpPr/>
          <p:nvPr/>
        </p:nvSpPr>
        <p:spPr>
          <a:xfrm>
            <a:off x="-2" y="3210336"/>
            <a:ext cx="5844211" cy="364766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 rotating vector and wave diagram?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4068400" y="-2"/>
            <a:ext cx="4068401" cy="11164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shape of the wave if you double the frequency?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19"/>
          <p:cNvSpPr/>
          <p:nvPr/>
        </p:nvSpPr>
        <p:spPr>
          <a:xfrm>
            <a:off x="8136800" y="-2"/>
            <a:ext cx="4068401" cy="11164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shape of the wave if you double the amplitude?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19"/>
          <p:cNvSpPr/>
          <p:nvPr/>
        </p:nvSpPr>
        <p:spPr>
          <a:xfrm>
            <a:off x="5844209" y="3210334"/>
            <a:ext cx="3190461" cy="148336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shape of the wave if you half the amplitude?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19"/>
          <p:cNvSpPr/>
          <p:nvPr/>
        </p:nvSpPr>
        <p:spPr>
          <a:xfrm>
            <a:off x="9018104" y="3210334"/>
            <a:ext cx="3190461" cy="148336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shape of the wave if you half the frequency?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9"/>
          <p:cNvSpPr/>
          <p:nvPr/>
        </p:nvSpPr>
        <p:spPr>
          <a:xfrm>
            <a:off x="5844209" y="4693694"/>
            <a:ext cx="6360992" cy="86228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type of graph can you draw in order to show the wavelength?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19"/>
          <p:cNvSpPr/>
          <p:nvPr/>
        </p:nvSpPr>
        <p:spPr>
          <a:xfrm>
            <a:off x="5844209" y="5555974"/>
            <a:ext cx="6360992" cy="65101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can displacement be determined for water ripples?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9"/>
          <p:cNvSpPr/>
          <p:nvPr/>
        </p:nvSpPr>
        <p:spPr>
          <a:xfrm>
            <a:off x="5844209" y="6206986"/>
            <a:ext cx="6360992" cy="65101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can displacement be determined for sound waves?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0"/>
          <p:cNvSpPr/>
          <p:nvPr/>
        </p:nvSpPr>
        <p:spPr>
          <a:xfrm>
            <a:off x="0" y="0"/>
            <a:ext cx="3309730" cy="122251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2 types of wave motion?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20"/>
          <p:cNvSpPr/>
          <p:nvPr/>
        </p:nvSpPr>
        <p:spPr>
          <a:xfrm>
            <a:off x="0" y="1222513"/>
            <a:ext cx="3309730" cy="281774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a longitudinal wave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20"/>
          <p:cNvSpPr/>
          <p:nvPr/>
        </p:nvSpPr>
        <p:spPr>
          <a:xfrm>
            <a:off x="-2" y="4040257"/>
            <a:ext cx="3309730" cy="281774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a transverse wave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20"/>
          <p:cNvSpPr/>
          <p:nvPr/>
        </p:nvSpPr>
        <p:spPr>
          <a:xfrm>
            <a:off x="3309729" y="0"/>
            <a:ext cx="4701209" cy="2206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and label a longitudinal wave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0"/>
          <p:cNvSpPr/>
          <p:nvPr/>
        </p:nvSpPr>
        <p:spPr>
          <a:xfrm>
            <a:off x="3309729" y="2206487"/>
            <a:ext cx="4701209" cy="2206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and label a transverse wave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0"/>
          <p:cNvSpPr/>
          <p:nvPr/>
        </p:nvSpPr>
        <p:spPr>
          <a:xfrm>
            <a:off x="8010938" y="0"/>
            <a:ext cx="4181062" cy="2206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Give examples of longitudinal waves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0"/>
          <p:cNvSpPr/>
          <p:nvPr/>
        </p:nvSpPr>
        <p:spPr>
          <a:xfrm>
            <a:off x="8010938" y="2206487"/>
            <a:ext cx="4181062" cy="2206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Give examples of transverse waves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20"/>
          <p:cNvSpPr/>
          <p:nvPr/>
        </p:nvSpPr>
        <p:spPr>
          <a:xfrm>
            <a:off x="8010936" y="4412974"/>
            <a:ext cx="4181063" cy="24450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polarizing sunglasses work?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0"/>
          <p:cNvSpPr/>
          <p:nvPr/>
        </p:nvSpPr>
        <p:spPr>
          <a:xfrm>
            <a:off x="3309728" y="4412974"/>
            <a:ext cx="4701208" cy="24450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are sound waves unable to become polarized?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1"/>
          <p:cNvSpPr/>
          <p:nvPr/>
        </p:nvSpPr>
        <p:spPr>
          <a:xfrm>
            <a:off x="-1" y="-1"/>
            <a:ext cx="2842591" cy="319046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diffraction?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21"/>
          <p:cNvSpPr/>
          <p:nvPr/>
        </p:nvSpPr>
        <p:spPr>
          <a:xfrm>
            <a:off x="2842590" y="-2"/>
            <a:ext cx="2842591" cy="319046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diffraction can be seen using a ripple tank?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21"/>
          <p:cNvSpPr/>
          <p:nvPr/>
        </p:nvSpPr>
        <p:spPr>
          <a:xfrm>
            <a:off x="5685180" y="-2"/>
            <a:ext cx="6506819" cy="80507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diffraction grating?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21"/>
          <p:cNvSpPr/>
          <p:nvPr/>
        </p:nvSpPr>
        <p:spPr>
          <a:xfrm>
            <a:off x="5685181" y="790155"/>
            <a:ext cx="6506819" cy="136663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transmission?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21"/>
          <p:cNvSpPr/>
          <p:nvPr/>
        </p:nvSpPr>
        <p:spPr>
          <a:xfrm>
            <a:off x="5685179" y="2156789"/>
            <a:ext cx="6506819" cy="103366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reflection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1"/>
          <p:cNvSpPr/>
          <p:nvPr/>
        </p:nvSpPr>
        <p:spPr>
          <a:xfrm>
            <a:off x="5685177" y="3190458"/>
            <a:ext cx="6506819" cy="80507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an inference pattern?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1"/>
          <p:cNvSpPr/>
          <p:nvPr/>
        </p:nvSpPr>
        <p:spPr>
          <a:xfrm>
            <a:off x="0" y="3190457"/>
            <a:ext cx="5685176" cy="135171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factors make waves coherent?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21"/>
          <p:cNvSpPr/>
          <p:nvPr/>
        </p:nvSpPr>
        <p:spPr>
          <a:xfrm>
            <a:off x="5685176" y="4000488"/>
            <a:ext cx="6506819" cy="134676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superposition?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21"/>
          <p:cNvSpPr/>
          <p:nvPr/>
        </p:nvSpPr>
        <p:spPr>
          <a:xfrm>
            <a:off x="5685181" y="5352205"/>
            <a:ext cx="6506819" cy="149585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path difference?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1"/>
          <p:cNvSpPr/>
          <p:nvPr/>
        </p:nvSpPr>
        <p:spPr>
          <a:xfrm>
            <a:off x="-1" y="4547132"/>
            <a:ext cx="5685171" cy="231086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advantage of reflection mode and why?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2"/>
          <p:cNvSpPr/>
          <p:nvPr/>
        </p:nvSpPr>
        <p:spPr>
          <a:xfrm>
            <a:off x="0" y="0"/>
            <a:ext cx="3309730" cy="190831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photon?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2"/>
          <p:cNvSpPr/>
          <p:nvPr/>
        </p:nvSpPr>
        <p:spPr>
          <a:xfrm>
            <a:off x="0" y="1908313"/>
            <a:ext cx="3309730" cy="190831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the term quantum?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22"/>
          <p:cNvSpPr/>
          <p:nvPr/>
        </p:nvSpPr>
        <p:spPr>
          <a:xfrm>
            <a:off x="3309730" y="0"/>
            <a:ext cx="8882270" cy="303143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Sketch two wave trains. Show them overlapping by different amounts along the horizontal axis. Think about how superposition will work and what the resultant wave form will look like.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2"/>
          <p:cNvSpPr/>
          <p:nvPr/>
        </p:nvSpPr>
        <p:spPr>
          <a:xfrm>
            <a:off x="0" y="3816627"/>
            <a:ext cx="3309730" cy="193813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the coherence length?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22"/>
          <p:cNvSpPr/>
          <p:nvPr/>
        </p:nvSpPr>
        <p:spPr>
          <a:xfrm>
            <a:off x="3309729" y="3031434"/>
            <a:ext cx="3538331" cy="272332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 displacement-time and displacement-distance graphs have a similar shape?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22"/>
          <p:cNvSpPr/>
          <p:nvPr/>
        </p:nvSpPr>
        <p:spPr>
          <a:xfrm>
            <a:off x="-2" y="5754759"/>
            <a:ext cx="6848062" cy="109330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source like an LED emits photons with very slightly differing frequencies. What effect will that have on the coherence time?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2"/>
          <p:cNvSpPr/>
          <p:nvPr/>
        </p:nvSpPr>
        <p:spPr>
          <a:xfrm>
            <a:off x="6848060" y="3031433"/>
            <a:ext cx="5343940" cy="271338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quantum theory?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22"/>
          <p:cNvSpPr/>
          <p:nvPr/>
        </p:nvSpPr>
        <p:spPr>
          <a:xfrm>
            <a:off x="6848062" y="5744819"/>
            <a:ext cx="5343938" cy="110324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Planck constant?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3"/>
          <p:cNvSpPr/>
          <p:nvPr/>
        </p:nvSpPr>
        <p:spPr>
          <a:xfrm>
            <a:off x="0" y="0"/>
            <a:ext cx="3548270" cy="20275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for photon energy?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23"/>
          <p:cNvSpPr/>
          <p:nvPr/>
        </p:nvSpPr>
        <p:spPr>
          <a:xfrm>
            <a:off x="0" y="2027584"/>
            <a:ext cx="3548270" cy="140141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unit for photon energy?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23"/>
          <p:cNvSpPr/>
          <p:nvPr/>
        </p:nvSpPr>
        <p:spPr>
          <a:xfrm>
            <a:off x="3548269" y="-1"/>
            <a:ext cx="4263887" cy="342900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Ultraviolet radiation has a frequency of 6.8 × 10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Hz. Calculate the energy, in joules, of the photon.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23"/>
          <p:cNvSpPr/>
          <p:nvPr/>
        </p:nvSpPr>
        <p:spPr>
          <a:xfrm>
            <a:off x="7812157" y="0"/>
            <a:ext cx="4379844" cy="342900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Find the energy, in joules per photon, of microwave radiation with a frequency of 7.91 × 10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Hz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3"/>
          <p:cNvSpPr/>
          <p:nvPr/>
        </p:nvSpPr>
        <p:spPr>
          <a:xfrm>
            <a:off x="3548269" y="3429000"/>
            <a:ext cx="4263887" cy="342900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energy of a light that has a frequency of 3.42 x 10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Hz?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23"/>
          <p:cNvSpPr/>
          <p:nvPr/>
        </p:nvSpPr>
        <p:spPr>
          <a:xfrm>
            <a:off x="7812157" y="3429001"/>
            <a:ext cx="4379844" cy="342900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sodium vapor lamp emits light photons with a frequency of 5.89 × 10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m. What is the energy of these photons?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23"/>
          <p:cNvSpPr/>
          <p:nvPr/>
        </p:nvSpPr>
        <p:spPr>
          <a:xfrm>
            <a:off x="0" y="3428999"/>
            <a:ext cx="3548268" cy="342900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of UV light that has an energy of 2.39 × 10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-18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J?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4"/>
          <p:cNvSpPr/>
          <p:nvPr/>
        </p:nvSpPr>
        <p:spPr>
          <a:xfrm>
            <a:off x="0" y="0"/>
            <a:ext cx="3309730" cy="20275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an emission spectrum?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24"/>
          <p:cNvSpPr/>
          <p:nvPr/>
        </p:nvSpPr>
        <p:spPr>
          <a:xfrm>
            <a:off x="3309730" y="0"/>
            <a:ext cx="3309730" cy="20275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each line in an emission spectrum show?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24"/>
          <p:cNvSpPr/>
          <p:nvPr/>
        </p:nvSpPr>
        <p:spPr>
          <a:xfrm>
            <a:off x="6619460" y="-9939"/>
            <a:ext cx="2832652" cy="203752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ground state of a particle?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24"/>
          <p:cNvSpPr/>
          <p:nvPr/>
        </p:nvSpPr>
        <p:spPr>
          <a:xfrm>
            <a:off x="9452112" y="0"/>
            <a:ext cx="2739887" cy="20275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de-excitation?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24"/>
          <p:cNvSpPr/>
          <p:nvPr/>
        </p:nvSpPr>
        <p:spPr>
          <a:xfrm>
            <a:off x="0" y="2027581"/>
            <a:ext cx="6096001" cy="48304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and wavelength of the photon emitted below, when the electron drops from level n = 4 down to level n = 3?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24"/>
          <p:cNvSpPr/>
          <p:nvPr/>
        </p:nvSpPr>
        <p:spPr>
          <a:xfrm>
            <a:off x="6096000" y="2027582"/>
            <a:ext cx="6096000" cy="48304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and wavelength of the photon emitted below , when the electron drops from level n = 3 down to level n = 2?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9" name="Google Shape;21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7821" y="2921689"/>
            <a:ext cx="1838325" cy="2266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13822" y="2921689"/>
            <a:ext cx="1838325" cy="226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5"/>
          <p:cNvSpPr/>
          <p:nvPr/>
        </p:nvSpPr>
        <p:spPr>
          <a:xfrm>
            <a:off x="0" y="0"/>
            <a:ext cx="3309730" cy="229593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stationary wave?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25"/>
          <p:cNvSpPr/>
          <p:nvPr/>
        </p:nvSpPr>
        <p:spPr>
          <a:xfrm>
            <a:off x="0" y="2266124"/>
            <a:ext cx="3309730" cy="229593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node in a stationary wave?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25"/>
          <p:cNvSpPr/>
          <p:nvPr/>
        </p:nvSpPr>
        <p:spPr>
          <a:xfrm>
            <a:off x="0" y="4562062"/>
            <a:ext cx="3309730" cy="229593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an antinode in a stationary wave?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25"/>
          <p:cNvSpPr/>
          <p:nvPr/>
        </p:nvSpPr>
        <p:spPr>
          <a:xfrm>
            <a:off x="3309730" y="0"/>
            <a:ext cx="3309730" cy="20275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do stationary wave patterns most often occur?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25"/>
          <p:cNvSpPr/>
          <p:nvPr/>
        </p:nvSpPr>
        <p:spPr>
          <a:xfrm>
            <a:off x="3309730" y="2027583"/>
            <a:ext cx="3309730" cy="20275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meant by the term resonance?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25"/>
          <p:cNvSpPr/>
          <p:nvPr/>
        </p:nvSpPr>
        <p:spPr>
          <a:xfrm>
            <a:off x="3309730" y="4055166"/>
            <a:ext cx="2117036" cy="280283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meant by the term forced frequency?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25"/>
          <p:cNvSpPr/>
          <p:nvPr/>
        </p:nvSpPr>
        <p:spPr>
          <a:xfrm>
            <a:off x="5426767" y="4055166"/>
            <a:ext cx="2117036" cy="280283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meant by the term natural frequency?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25"/>
          <p:cNvSpPr/>
          <p:nvPr/>
        </p:nvSpPr>
        <p:spPr>
          <a:xfrm>
            <a:off x="6619460" y="0"/>
            <a:ext cx="5572540" cy="405516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the diffraction grating produces an emission spectrum. Use a labelled diagram to help your explanation.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25"/>
          <p:cNvSpPr/>
          <p:nvPr/>
        </p:nvSpPr>
        <p:spPr>
          <a:xfrm>
            <a:off x="7543803" y="4055165"/>
            <a:ext cx="2332384" cy="280283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stationary wave patterns formed by radios and TV antennas?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25"/>
          <p:cNvSpPr/>
          <p:nvPr/>
        </p:nvSpPr>
        <p:spPr>
          <a:xfrm>
            <a:off x="9859616" y="4055164"/>
            <a:ext cx="2332384" cy="280283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stationary wave patterns formed by microwave ovens?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6"/>
          <p:cNvSpPr/>
          <p:nvPr/>
        </p:nvSpPr>
        <p:spPr>
          <a:xfrm>
            <a:off x="4121426" y="1560442"/>
            <a:ext cx="4035287" cy="52975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violin string has a tension of 60N and a mass per unit length of 0.003 kg/m.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wave speed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25717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wavelength of the wave produced is 5cm. What is the frequency?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26"/>
          <p:cNvSpPr/>
          <p:nvPr/>
        </p:nvSpPr>
        <p:spPr>
          <a:xfrm>
            <a:off x="8156713" y="1560442"/>
            <a:ext cx="4035287" cy="52975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cello string is plucked and has a wavelength of 10cm. It produces a frequency of 670 Hz.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wave speed?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tension of the string is 120N. What is the mass per unit length?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6"/>
          <p:cNvSpPr/>
          <p:nvPr/>
        </p:nvSpPr>
        <p:spPr>
          <a:xfrm>
            <a:off x="0" y="1560442"/>
            <a:ext cx="4121426" cy="52975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guitar string is plucked and has a wavelength of 70cm, it produces a frequency of 450 Hz.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wave speed?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mass per unit length of the string is 0.001kg/m. what is the tension of the string?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26"/>
          <p:cNvSpPr/>
          <p:nvPr/>
        </p:nvSpPr>
        <p:spPr>
          <a:xfrm>
            <a:off x="0" y="1"/>
            <a:ext cx="6096000" cy="156044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to calculate the mass per unit length of a stretched string?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26"/>
          <p:cNvSpPr/>
          <p:nvPr/>
        </p:nvSpPr>
        <p:spPr>
          <a:xfrm>
            <a:off x="6096000" y="1"/>
            <a:ext cx="6096000" cy="156044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to calculate the velocity of a stretched string?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Waves in communication</a:t>
            </a:r>
            <a:endParaRPr/>
          </a:p>
        </p:txBody>
      </p:sp>
      <p:sp>
        <p:nvSpPr>
          <p:cNvPr id="249" name="Google Shape;249;p2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8"/>
          <p:cNvSpPr/>
          <p:nvPr/>
        </p:nvSpPr>
        <p:spPr>
          <a:xfrm>
            <a:off x="0" y="0"/>
            <a:ext cx="3309730" cy="229593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a light wave travel in a vacuum?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28"/>
          <p:cNvSpPr/>
          <p:nvPr/>
        </p:nvSpPr>
        <p:spPr>
          <a:xfrm>
            <a:off x="0" y="2295938"/>
            <a:ext cx="3309730" cy="229593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can’t light waves travel through metals?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8"/>
          <p:cNvSpPr/>
          <p:nvPr/>
        </p:nvSpPr>
        <p:spPr>
          <a:xfrm>
            <a:off x="0" y="4562062"/>
            <a:ext cx="3309730" cy="229593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when a light wave passes through a transparent material?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28"/>
          <p:cNvSpPr/>
          <p:nvPr/>
        </p:nvSpPr>
        <p:spPr>
          <a:xfrm>
            <a:off x="3309730" y="0"/>
            <a:ext cx="3309730" cy="16300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refractive index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8"/>
          <p:cNvSpPr/>
          <p:nvPr/>
        </p:nvSpPr>
        <p:spPr>
          <a:xfrm>
            <a:off x="3309730" y="1630017"/>
            <a:ext cx="3309730" cy="16300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normal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8"/>
          <p:cNvSpPr/>
          <p:nvPr/>
        </p:nvSpPr>
        <p:spPr>
          <a:xfrm>
            <a:off x="3309730" y="3260034"/>
            <a:ext cx="3309730" cy="16300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incidence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8"/>
          <p:cNvSpPr/>
          <p:nvPr/>
        </p:nvSpPr>
        <p:spPr>
          <a:xfrm>
            <a:off x="3309730" y="4890051"/>
            <a:ext cx="3309730" cy="196794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refraction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28"/>
          <p:cNvSpPr/>
          <p:nvPr/>
        </p:nvSpPr>
        <p:spPr>
          <a:xfrm>
            <a:off x="6619460" y="-1"/>
            <a:ext cx="5572540" cy="462169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Label the diagram below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2" name="Google Shape;262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917634" y="506896"/>
            <a:ext cx="5013888" cy="3824275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28"/>
          <p:cNvSpPr txBox="1"/>
          <p:nvPr/>
        </p:nvSpPr>
        <p:spPr>
          <a:xfrm>
            <a:off x="6917634" y="1390650"/>
            <a:ext cx="127221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Refractive index = ___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8"/>
          <p:cNvSpPr txBox="1"/>
          <p:nvPr/>
        </p:nvSpPr>
        <p:spPr>
          <a:xfrm>
            <a:off x="8759686" y="3369366"/>
            <a:ext cx="154719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Refractive index = ___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28"/>
          <p:cNvSpPr/>
          <p:nvPr/>
        </p:nvSpPr>
        <p:spPr>
          <a:xfrm>
            <a:off x="6619459" y="4625328"/>
            <a:ext cx="5572540" cy="223630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2 formulas to calculate refractive index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9"/>
          <p:cNvSpPr/>
          <p:nvPr/>
        </p:nvSpPr>
        <p:spPr>
          <a:xfrm>
            <a:off x="0" y="0"/>
            <a:ext cx="3309730" cy="11728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speed of light in a vacuum?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29"/>
          <p:cNvSpPr/>
          <p:nvPr/>
        </p:nvSpPr>
        <p:spPr>
          <a:xfrm>
            <a:off x="0" y="1083363"/>
            <a:ext cx="3309730" cy="195801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index of refraction in a medium where the speed of light is 1.5×10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m/s?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29"/>
          <p:cNvSpPr/>
          <p:nvPr/>
        </p:nvSpPr>
        <p:spPr>
          <a:xfrm>
            <a:off x="0" y="3041374"/>
            <a:ext cx="3309730" cy="190831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speed of light in water whose refractive index is 1.33?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29"/>
          <p:cNvSpPr/>
          <p:nvPr/>
        </p:nvSpPr>
        <p:spPr>
          <a:xfrm>
            <a:off x="3309730" y="0"/>
            <a:ext cx="3309730" cy="419431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should be the angle of incidence of a light ray incident through air on the boundary separating air from water so that the angle of refraction is 30 °? (refractive index of air is 1 and that of water is 1.32)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29"/>
          <p:cNvSpPr/>
          <p:nvPr/>
        </p:nvSpPr>
        <p:spPr>
          <a:xfrm>
            <a:off x="0" y="4949687"/>
            <a:ext cx="3309730" cy="190831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Flint has a refractive index of 1.65. Find the speed of light in flint.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29"/>
          <p:cNvSpPr/>
          <p:nvPr/>
        </p:nvSpPr>
        <p:spPr>
          <a:xfrm>
            <a:off x="6619460" y="1"/>
            <a:ext cx="5572540" cy="27432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light wave with a wavelength of 612 nm in a vacuum travels through a bit of fused quartz which has an index of refraction of n =1.458. Find the speed of light in the quartz.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29"/>
          <p:cNvSpPr/>
          <p:nvPr/>
        </p:nvSpPr>
        <p:spPr>
          <a:xfrm>
            <a:off x="9402418" y="2743201"/>
            <a:ext cx="2789583" cy="411479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should be the angle of incidence of a light ray incident through air on the boundary separating air from water so that the angle of refraction is 70 °? (refractive index of air is 1 and that of water is 1.32)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29"/>
          <p:cNvSpPr/>
          <p:nvPr/>
        </p:nvSpPr>
        <p:spPr>
          <a:xfrm>
            <a:off x="6619460" y="2743201"/>
            <a:ext cx="2782958" cy="411479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should be the angle of incidence of a light ray incident through air on the boundary separating air from water so that the angle of refraction is 50 °? (refractive index of air is 1 and that of water is 1.32)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29"/>
          <p:cNvSpPr/>
          <p:nvPr/>
        </p:nvSpPr>
        <p:spPr>
          <a:xfrm>
            <a:off x="3309730" y="4194313"/>
            <a:ext cx="3309730" cy="26636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speed of light in zircon whose refractive index is 1.94?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0"/>
          <p:cNvSpPr/>
          <p:nvPr/>
        </p:nvSpPr>
        <p:spPr>
          <a:xfrm>
            <a:off x="0" y="4591879"/>
            <a:ext cx="3309730" cy="226612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total internal reflection?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30"/>
          <p:cNvSpPr/>
          <p:nvPr/>
        </p:nvSpPr>
        <p:spPr>
          <a:xfrm>
            <a:off x="3309729" y="-1"/>
            <a:ext cx="4651513" cy="300161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 diagram to show total internal reflection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30"/>
          <p:cNvSpPr/>
          <p:nvPr/>
        </p:nvSpPr>
        <p:spPr>
          <a:xfrm>
            <a:off x="-2" y="2325758"/>
            <a:ext cx="3309730" cy="226612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critical angle?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30"/>
          <p:cNvSpPr/>
          <p:nvPr/>
        </p:nvSpPr>
        <p:spPr>
          <a:xfrm>
            <a:off x="0" y="0"/>
            <a:ext cx="3309730" cy="232575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internal reflection?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7" name="Google Shape;287;p30"/>
          <p:cNvSpPr/>
          <p:nvPr/>
        </p:nvSpPr>
        <p:spPr>
          <a:xfrm>
            <a:off x="3309727" y="3001618"/>
            <a:ext cx="4651513" cy="159026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to calculate the critical angle?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0"/>
          <p:cNvSpPr/>
          <p:nvPr/>
        </p:nvSpPr>
        <p:spPr>
          <a:xfrm>
            <a:off x="7961240" y="-9939"/>
            <a:ext cx="4230760" cy="460181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sparkle of diamonds is due to light being very effectively trapped in them bt total internal reflection. The critical angle for a diamond-air interface is only 24.4⁰. Calculate: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refractive index of diamond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speed of light in diamond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30"/>
          <p:cNvSpPr/>
          <p:nvPr/>
        </p:nvSpPr>
        <p:spPr>
          <a:xfrm>
            <a:off x="3309727" y="4591877"/>
            <a:ext cx="3985596" cy="22561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is the critical angle for light traveling from glass to water? Glass has an index of refraction of n=1.5, while water has n=1.33.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30"/>
          <p:cNvSpPr/>
          <p:nvPr/>
        </p:nvSpPr>
        <p:spPr>
          <a:xfrm>
            <a:off x="7295323" y="4591877"/>
            <a:ext cx="4896677" cy="22561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 ray of light passes from a medium with an index of refraction of 1.50 into another medium with an index of refraction of 3.33. If the incident ray is at an angle of 20⁰ with respect to the normal, what is the critical angle?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1"/>
          <p:cNvSpPr/>
          <p:nvPr/>
        </p:nvSpPr>
        <p:spPr>
          <a:xfrm>
            <a:off x="0" y="0"/>
            <a:ext cx="2266122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optical fibres?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31"/>
          <p:cNvSpPr/>
          <p:nvPr/>
        </p:nvSpPr>
        <p:spPr>
          <a:xfrm>
            <a:off x="2266122" y="0"/>
            <a:ext cx="3829878" cy="19182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to the waves of light as they pass through an optical fibre?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31"/>
          <p:cNvSpPr/>
          <p:nvPr/>
        </p:nvSpPr>
        <p:spPr>
          <a:xfrm>
            <a:off x="0" y="3429000"/>
            <a:ext cx="6096000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Optical fibres are more efficient at transmitting signals than copper cables. Evaluate this statement.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31"/>
          <p:cNvSpPr/>
          <p:nvPr/>
        </p:nvSpPr>
        <p:spPr>
          <a:xfrm>
            <a:off x="2266122" y="1918252"/>
            <a:ext cx="3829878" cy="151074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is the glass core surrounded by a cladding material in an optical fibre?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31"/>
          <p:cNvSpPr/>
          <p:nvPr/>
        </p:nvSpPr>
        <p:spPr>
          <a:xfrm>
            <a:off x="6096000" y="-1"/>
            <a:ext cx="6096000" cy="202758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and label a diagram of an optical fibre?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1"/>
          <p:cNvSpPr/>
          <p:nvPr/>
        </p:nvSpPr>
        <p:spPr>
          <a:xfrm>
            <a:off x="9134061" y="2027582"/>
            <a:ext cx="3057939" cy="19182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endoscopes?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31"/>
          <p:cNvSpPr/>
          <p:nvPr/>
        </p:nvSpPr>
        <p:spPr>
          <a:xfrm>
            <a:off x="6096000" y="3945834"/>
            <a:ext cx="6096000" cy="291216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an endoscope work?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31"/>
          <p:cNvSpPr/>
          <p:nvPr/>
        </p:nvSpPr>
        <p:spPr>
          <a:xfrm>
            <a:off x="6095999" y="2027582"/>
            <a:ext cx="3038061" cy="19182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permanent joints made between optical fibres?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2"/>
          <p:cNvSpPr/>
          <p:nvPr/>
        </p:nvSpPr>
        <p:spPr>
          <a:xfrm>
            <a:off x="0" y="0"/>
            <a:ext cx="3829878" cy="19182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an analogue signal?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32"/>
          <p:cNvSpPr/>
          <p:nvPr/>
        </p:nvSpPr>
        <p:spPr>
          <a:xfrm>
            <a:off x="0" y="1918252"/>
            <a:ext cx="3829878" cy="19182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digital signal?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32"/>
          <p:cNvSpPr/>
          <p:nvPr/>
        </p:nvSpPr>
        <p:spPr>
          <a:xfrm>
            <a:off x="3829878" y="0"/>
            <a:ext cx="3008244" cy="383650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Give exampled of analogue signals?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32"/>
          <p:cNvSpPr/>
          <p:nvPr/>
        </p:nvSpPr>
        <p:spPr>
          <a:xfrm>
            <a:off x="-1" y="3836504"/>
            <a:ext cx="3409123" cy="30214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the formula v=fλ to calculate the frequency of near infra-red light, wavelength = 830nm. The speed of light is 3×10</a:t>
            </a:r>
            <a:r>
              <a:rPr b="0" baseline="3000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m/s.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32"/>
          <p:cNvSpPr/>
          <p:nvPr/>
        </p:nvSpPr>
        <p:spPr>
          <a:xfrm>
            <a:off x="3409122" y="3836504"/>
            <a:ext cx="3429001" cy="30214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would currently limit the bit rates at which data can be transmitted?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32"/>
          <p:cNvSpPr/>
          <p:nvPr/>
        </p:nvSpPr>
        <p:spPr>
          <a:xfrm>
            <a:off x="6838122" y="-1"/>
            <a:ext cx="5353878" cy="175922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advantages of digitising information compared to analogue transmission?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32"/>
          <p:cNvSpPr/>
          <p:nvPr/>
        </p:nvSpPr>
        <p:spPr>
          <a:xfrm>
            <a:off x="6838122" y="1759226"/>
            <a:ext cx="5353878" cy="50987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analogue signal can be converted into digital signal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3"/>
          <p:cNvSpPr/>
          <p:nvPr/>
        </p:nvSpPr>
        <p:spPr>
          <a:xfrm>
            <a:off x="3985592" y="1331843"/>
            <a:ext cx="3041374" cy="115293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the term broadband?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33"/>
          <p:cNvSpPr/>
          <p:nvPr/>
        </p:nvSpPr>
        <p:spPr>
          <a:xfrm>
            <a:off x="3985592" y="2484782"/>
            <a:ext cx="3041374" cy="176916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fibre optic broadband compare the copper cable connections?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33"/>
          <p:cNvSpPr/>
          <p:nvPr/>
        </p:nvSpPr>
        <p:spPr>
          <a:xfrm>
            <a:off x="3985592" y="0"/>
            <a:ext cx="3041374" cy="133184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meant by the term bandwidth?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33"/>
          <p:cNvSpPr/>
          <p:nvPr/>
        </p:nvSpPr>
        <p:spPr>
          <a:xfrm>
            <a:off x="9511747" y="2126974"/>
            <a:ext cx="2670314" cy="21269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wave division multiplexing (WDM)?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3"/>
          <p:cNvSpPr/>
          <p:nvPr/>
        </p:nvSpPr>
        <p:spPr>
          <a:xfrm>
            <a:off x="0" y="4253948"/>
            <a:ext cx="2286000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multimode fibre?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33"/>
          <p:cNvSpPr/>
          <p:nvPr/>
        </p:nvSpPr>
        <p:spPr>
          <a:xfrm>
            <a:off x="2286000" y="4253948"/>
            <a:ext cx="1331843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diameter of optical cores in multimode fibres?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33"/>
          <p:cNvSpPr/>
          <p:nvPr/>
        </p:nvSpPr>
        <p:spPr>
          <a:xfrm>
            <a:off x="3617843" y="4253948"/>
            <a:ext cx="2286000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single mode fibre?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33"/>
          <p:cNvSpPr/>
          <p:nvPr/>
        </p:nvSpPr>
        <p:spPr>
          <a:xfrm>
            <a:off x="5903843" y="4253948"/>
            <a:ext cx="1331843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diameter of optical cores in single mode fibres?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3"/>
          <p:cNvSpPr/>
          <p:nvPr/>
        </p:nvSpPr>
        <p:spPr>
          <a:xfrm>
            <a:off x="7235686" y="4253948"/>
            <a:ext cx="1331843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light travel in a single mode fibre?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3"/>
          <p:cNvSpPr/>
          <p:nvPr/>
        </p:nvSpPr>
        <p:spPr>
          <a:xfrm>
            <a:off x="7026966" y="0"/>
            <a:ext cx="1875183" cy="21269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 installs fibre optic cables?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3"/>
          <p:cNvSpPr/>
          <p:nvPr/>
        </p:nvSpPr>
        <p:spPr>
          <a:xfrm>
            <a:off x="8567529" y="4253948"/>
            <a:ext cx="3624471" cy="26040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reliability of the signal depend on?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3"/>
          <p:cNvSpPr/>
          <p:nvPr/>
        </p:nvSpPr>
        <p:spPr>
          <a:xfrm>
            <a:off x="7023652" y="2126972"/>
            <a:ext cx="2491409" cy="21269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an optical amplifier do?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33"/>
          <p:cNvSpPr/>
          <p:nvPr/>
        </p:nvSpPr>
        <p:spPr>
          <a:xfrm>
            <a:off x="8902149" y="0"/>
            <a:ext cx="3289851" cy="21269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Give an application of multimode and single mode fibres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33"/>
          <p:cNvSpPr/>
          <p:nvPr/>
        </p:nvSpPr>
        <p:spPr>
          <a:xfrm>
            <a:off x="-1657" y="-1"/>
            <a:ext cx="3977309" cy="425394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advantages and disadvantages of analogue and digital signals?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3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Use of electromagnetic waves in communication</a:t>
            </a:r>
            <a:endParaRPr/>
          </a:p>
        </p:txBody>
      </p:sp>
      <p:sp>
        <p:nvSpPr>
          <p:cNvPr id="337" name="Google Shape;337;p3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35"/>
          <p:cNvSpPr/>
          <p:nvPr/>
        </p:nvSpPr>
        <p:spPr>
          <a:xfrm>
            <a:off x="0" y="0"/>
            <a:ext cx="3170583" cy="158032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speed do all electromagnetic waves travel in a vacuum?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35"/>
          <p:cNvSpPr/>
          <p:nvPr/>
        </p:nvSpPr>
        <p:spPr>
          <a:xfrm>
            <a:off x="0" y="1580322"/>
            <a:ext cx="3170583" cy="18486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for the inverse square law in relation to the intensity of a wave?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4" name="Google Shape;344;p35"/>
          <p:cNvSpPr/>
          <p:nvPr/>
        </p:nvSpPr>
        <p:spPr>
          <a:xfrm>
            <a:off x="3170584" y="0"/>
            <a:ext cx="2325756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Order the waves in the electromagnetic spectrum from the biggest to smallest  wavelength.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5"/>
          <p:cNvSpPr/>
          <p:nvPr/>
        </p:nvSpPr>
        <p:spPr>
          <a:xfrm>
            <a:off x="-1" y="3429000"/>
            <a:ext cx="3170583" cy="18486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the equation c = fλ tell us?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35"/>
          <p:cNvSpPr/>
          <p:nvPr/>
        </p:nvSpPr>
        <p:spPr>
          <a:xfrm>
            <a:off x="5496340" y="-1"/>
            <a:ext cx="6695660" cy="611256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table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47" name="Google Shape;347;p35"/>
          <p:cNvGraphicFramePr/>
          <p:nvPr/>
        </p:nvGraphicFramePr>
        <p:xfrm>
          <a:off x="5615608" y="34197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{21456D10-370F-4C64-B406-08C4735E1B47}</a:tableStyleId>
              </a:tblPr>
              <a:tblGrid>
                <a:gridCol w="834900"/>
                <a:gridCol w="934275"/>
                <a:gridCol w="1182750"/>
                <a:gridCol w="3498575"/>
              </a:tblGrid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Prefix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Symbol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X10 to the power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Factor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Exa</a:t>
                      </a:r>
                      <a:endParaRPr b="1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18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1 000 000 000 000 000 000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Peta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Tera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Giga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Mega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Kilo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1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0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1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Milli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Micro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Nano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Pico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Femto</a:t>
                      </a:r>
                      <a:endParaRPr b="1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/>
                    </a:p>
                  </a:txBody>
                  <a:tcPr marT="45725" marB="45725" marR="91450" marL="91450"/>
                </a:tc>
              </a:tr>
              <a:tr h="385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b="1" lang="en-GB" sz="1800" u="none" cap="none" strike="noStrike"/>
                        <a:t>atto</a:t>
                      </a:r>
                      <a:endParaRPr b="1" sz="18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a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-18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u="none" cap="none" strike="noStrike"/>
                        <a:t>0.000 000 000 000 000 001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348" name="Google Shape;348;p35"/>
          <p:cNvSpPr/>
          <p:nvPr/>
        </p:nvSpPr>
        <p:spPr>
          <a:xfrm>
            <a:off x="0" y="5277678"/>
            <a:ext cx="3170583" cy="158032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part of the electromagnetic spectrum can we see?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5"/>
          <p:cNvSpPr/>
          <p:nvPr/>
        </p:nvSpPr>
        <p:spPr>
          <a:xfrm>
            <a:off x="5496338" y="6112563"/>
            <a:ext cx="3349488" cy="73311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x-rays produced?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p35"/>
          <p:cNvSpPr/>
          <p:nvPr/>
        </p:nvSpPr>
        <p:spPr>
          <a:xfrm>
            <a:off x="8842512" y="6112562"/>
            <a:ext cx="3349488" cy="73311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γ-rays produced?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6"/>
          <p:cNvSpPr/>
          <p:nvPr/>
        </p:nvSpPr>
        <p:spPr>
          <a:xfrm>
            <a:off x="0" y="0"/>
            <a:ext cx="12294704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table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56" name="Google Shape;356;p36"/>
          <p:cNvGraphicFramePr/>
          <p:nvPr/>
        </p:nvGraphicFramePr>
        <p:xfrm>
          <a:off x="89452" y="38173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{21456D10-370F-4C64-B406-08C4735E1B47}</a:tableStyleId>
              </a:tblPr>
              <a:tblGrid>
                <a:gridCol w="904450"/>
                <a:gridCol w="1516050"/>
                <a:gridCol w="1704225"/>
                <a:gridCol w="1729400"/>
                <a:gridCol w="2663675"/>
                <a:gridCol w="566100"/>
                <a:gridCol w="1998200"/>
                <a:gridCol w="556600"/>
                <a:gridCol w="463825"/>
              </a:tblGrid>
              <a:tr h="431900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The electromagnetic spectrum </a:t>
                      </a:r>
                      <a:endParaRPr b="1" sz="1050" u="none" cap="none" strike="noStrike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Frequency range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Wavelengths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Produced by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Used for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hMerge="1"/>
                <a:tc hMerge="1"/>
              </a:tr>
              <a:tr h="245050">
                <a:tc rowSpan="5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Radio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Long wave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30 to 300 kHz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rowSpan="5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rowSpan="1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Thermal emission </a:t>
                      </a:r>
                      <a:endParaRPr sz="1400" u="none" cap="none" strike="noStrike"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Cold → very hot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gridSpan="3" rowSpan="5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rowSpan="5" hMerge="1"/>
                <a:tc rowSpan="5" hMerge="1"/>
              </a:tr>
              <a:tr h="2450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Medium wave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 vMerge="1"/>
                <a:tc gridSpan="3" vMerge="1"/>
                <a:tc hMerge="1" vMerge="1"/>
                <a:tc hMerge="1" vMerge="1"/>
              </a:tr>
              <a:tr h="2450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Short wave (HF)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 vMerge="1"/>
                <a:tc gridSpan="3" vMerge="1"/>
                <a:tc hMerge="1" vMerge="1"/>
                <a:tc hMerge="1" vMerge="1"/>
              </a:tr>
              <a:tr h="2450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VHF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10 to 1m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vMerge="1"/>
                <a:tc vMerge="1"/>
                <a:tc gridSpan="3" vMerge="1"/>
                <a:tc hMerge="1" vMerge="1"/>
                <a:tc hMerge="1" vMerge="1"/>
              </a:tr>
              <a:tr h="2450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UHF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 vMerge="1"/>
                <a:tc gridSpan="3" vMerge="1"/>
                <a:tc hMerge="1" vMerge="1"/>
                <a:tc hMerge="1" vMerge="1"/>
              </a:tr>
              <a:tr h="276025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Microwaves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SHF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 gridSpan="3"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Domestic ovens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RADAR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Satellite and terrestrial communication links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rowSpan="2" hMerge="1"/>
                <a:tc rowSpan="2" hMerge="1"/>
              </a:tr>
              <a:tr h="280875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EHF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 vMerge="1"/>
                <a:tc gridSpan="3" vMerge="1"/>
                <a:tc hMerge="1" vMerge="1"/>
                <a:tc hMerge="1" vMerge="1"/>
              </a:tr>
              <a:tr h="296375">
                <a:tc row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Infra-red (IR)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Far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row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 gridSpan="2" row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rowSpan="3" hMerge="1"/>
                <a:tc rowSpan="5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Spectroscopy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296375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Mid-range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 vMerge="1"/>
                <a:tc gridSpan="2" vMerge="1"/>
                <a:tc hMerge="1" vMerge="1"/>
                <a:tc vMerge="1"/>
              </a:tr>
              <a:tr h="296375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Near 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 vMerge="1"/>
                <a:tc gridSpan="2" vMerge="1"/>
                <a:tc hMerge="1" vMerge="1"/>
                <a:tc vMerge="1"/>
              </a:tr>
              <a:tr h="757425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Visible light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400 to 800 THz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row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Photosynthesis in plants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vMerge="1"/>
              </a:tr>
              <a:tr h="736100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Ultra-violet (UV)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vMerge="1"/>
                <a:tc vMerge="1"/>
              </a:tr>
              <a:tr h="891075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X-rays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30 PHz to 30 Ehz</a:t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hMerge="1"/>
                <a:tc hMerge="1"/>
              </a:tr>
              <a:tr h="889125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b="1" lang="en-GB" sz="1050" u="none" cap="none" strike="noStrike"/>
                        <a:t>γ-rays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/>
                        <a:t>Generally &lt; 0.01 nm</a:t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t/>
                      </a:r>
                      <a:endParaRPr sz="1050" u="none" cap="none" strike="noStrike"/>
                    </a:p>
                  </a:txBody>
                  <a:tcPr marT="45725" marB="45725" marR="91450" marL="91450"/>
                </a:tc>
                <a:tc hMerge="1"/>
                <a:tc hMerge="1"/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7"/>
          <p:cNvSpPr/>
          <p:nvPr/>
        </p:nvSpPr>
        <p:spPr>
          <a:xfrm>
            <a:off x="0" y="-12419"/>
            <a:ext cx="3230217" cy="13740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band of satellite communications?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37"/>
          <p:cNvSpPr/>
          <p:nvPr/>
        </p:nvSpPr>
        <p:spPr>
          <a:xfrm>
            <a:off x="0" y="1361665"/>
            <a:ext cx="3230217" cy="13740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band of mobile phones?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p37"/>
          <p:cNvSpPr/>
          <p:nvPr/>
        </p:nvSpPr>
        <p:spPr>
          <a:xfrm>
            <a:off x="0" y="2735748"/>
            <a:ext cx="3230217" cy="13740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band of bluetooth?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37"/>
          <p:cNvSpPr/>
          <p:nvPr/>
        </p:nvSpPr>
        <p:spPr>
          <a:xfrm>
            <a:off x="0" y="4112317"/>
            <a:ext cx="3230217" cy="13740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band of wi-fi?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5" name="Google Shape;365;p37"/>
          <p:cNvSpPr/>
          <p:nvPr/>
        </p:nvSpPr>
        <p:spPr>
          <a:xfrm>
            <a:off x="0" y="5483917"/>
            <a:ext cx="3230217" cy="13740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frequency band of infrared?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6" name="Google Shape;366;p37"/>
          <p:cNvSpPr/>
          <p:nvPr/>
        </p:nvSpPr>
        <p:spPr>
          <a:xfrm>
            <a:off x="3230217" y="-12420"/>
            <a:ext cx="8961783" cy="13740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satellite communications used and regulated?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7"/>
          <p:cNvSpPr/>
          <p:nvPr/>
        </p:nvSpPr>
        <p:spPr>
          <a:xfrm>
            <a:off x="3230217" y="1361664"/>
            <a:ext cx="8961783" cy="13740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mobile phones used and regulated?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8" name="Google Shape;368;p37"/>
          <p:cNvSpPr/>
          <p:nvPr/>
        </p:nvSpPr>
        <p:spPr>
          <a:xfrm>
            <a:off x="3230217" y="2735747"/>
            <a:ext cx="8961783" cy="13740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bluetooth used and regulated?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9" name="Google Shape;369;p37"/>
          <p:cNvSpPr/>
          <p:nvPr/>
        </p:nvSpPr>
        <p:spPr>
          <a:xfrm>
            <a:off x="3230217" y="4112316"/>
            <a:ext cx="8961783" cy="13740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wi-fi used and regulated?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37"/>
          <p:cNvSpPr/>
          <p:nvPr/>
        </p:nvSpPr>
        <p:spPr>
          <a:xfrm>
            <a:off x="3230217" y="5483916"/>
            <a:ext cx="8961783" cy="137408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infrared used and regulated?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