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548" autoAdjust="0"/>
    <p:restoredTop sz="94660"/>
  </p:normalViewPr>
  <p:slideViewPr>
    <p:cSldViewPr snapToGrid="0">
      <p:cViewPr varScale="1">
        <p:scale>
          <a:sx n="73" d="100"/>
          <a:sy n="73" d="100"/>
        </p:scale>
        <p:origin x="432"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7603FC-0FCE-4594-BDAC-8C8D7112536A}" type="datetimeFigureOut">
              <a:rPr lang="en-GB" smtClean="0"/>
              <a:t>14/07/2020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B0D1C6-9499-43E3-93FD-BA434767DD0F}" type="slidenum">
              <a:rPr lang="en-GB" smtClean="0"/>
              <a:t>‹#›</a:t>
            </a:fld>
            <a:endParaRPr lang="en-GB"/>
          </a:p>
        </p:txBody>
      </p:sp>
    </p:spTree>
    <p:extLst>
      <p:ext uri="{BB962C8B-B14F-4D97-AF65-F5344CB8AC3E}">
        <p14:creationId xmlns:p14="http://schemas.microsoft.com/office/powerpoint/2010/main" val="17398344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336576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2591819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AF07F2F-CC74-46E1-B4BF-3EC5186C6945}"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35904052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AF07F2F-CC74-46E1-B4BF-3EC5186C6945}" type="datetimeFigureOut">
              <a:rPr lang="en-GB" smtClean="0"/>
              <a:t>14/07/2020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20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AF07F2F-CC74-46E1-B4BF-3EC5186C6945}" type="datetimeFigureOut">
              <a:rPr lang="en-GB" smtClean="0"/>
              <a:t>14/07/2020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844607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AF07F2F-CC74-46E1-B4BF-3EC5186C6945}" type="datetimeFigureOut">
              <a:rPr lang="en-GB" smtClean="0"/>
              <a:t>14/07/2020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40835129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F07F2F-CC74-46E1-B4BF-3EC5186C6945}" type="datetimeFigureOut">
              <a:rPr lang="en-GB" smtClean="0"/>
              <a:t>14/07/2020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9079719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AF07F2F-CC74-46E1-B4BF-3EC5186C6945}" type="datetimeFigureOut">
              <a:rPr lang="en-GB" smtClean="0"/>
              <a:t>14/07/2020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40129905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AF07F2F-CC74-46E1-B4BF-3EC5186C6945}" type="datetimeFigureOut">
              <a:rPr lang="en-GB" smtClean="0"/>
              <a:t>14/07/2020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2507029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911030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064594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F07F2F-CC74-46E1-B4BF-3EC5186C6945}" type="datetimeFigureOut">
              <a:rPr lang="en-GB" smtClean="0"/>
              <a:t>14/07/2020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3BDD87-6BF4-4E98-86FA-BA5D9F2632BE}" type="slidenum">
              <a:rPr lang="en-GB" smtClean="0"/>
              <a:t>‹#›</a:t>
            </a:fld>
            <a:endParaRPr lang="en-GB"/>
          </a:p>
        </p:txBody>
      </p:sp>
    </p:spTree>
    <p:extLst>
      <p:ext uri="{BB962C8B-B14F-4D97-AF65-F5344CB8AC3E}">
        <p14:creationId xmlns:p14="http://schemas.microsoft.com/office/powerpoint/2010/main" val="14071528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bing.com/search?q=Voronezh&amp;filters=ufn%3a%22Voronezh%22+sid%3a%22a7702ef1-bade-3a85-d440-fa1bb1936953%22&amp;FORM=SNAPST" TargetMode="External"/><Relationship Id="rId2" Type="http://schemas.openxmlformats.org/officeDocument/2006/relationships/hyperlink" Target="https://www.bing.com/search?q=Asti&amp;filters=ufn%3a%22Asti%22+sid%3a%220f917384-0571-2389-d850-89c21bc5f0e8%22&amp;FORM=SNAPST" TargetMode="External"/><Relationship Id="rId1" Type="http://schemas.openxmlformats.org/officeDocument/2006/relationships/slideLayout" Target="../slideLayouts/slideLayout2.xml"/><Relationship Id="rId6" Type="http://schemas.openxmlformats.org/officeDocument/2006/relationships/hyperlink" Target="http://en.wikipedia.org/wiki/Mikhail_Tsvet" TargetMode="External"/><Relationship Id="rId5" Type="http://schemas.openxmlformats.org/officeDocument/2006/relationships/image" Target="../media/image4.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3249627378"/>
              </p:ext>
            </p:extLst>
          </p:nvPr>
        </p:nvGraphicFramePr>
        <p:xfrm>
          <a:off x="162679" y="791938"/>
          <a:ext cx="4463238" cy="3974114"/>
        </p:xfrm>
        <a:graphic>
          <a:graphicData uri="http://schemas.openxmlformats.org/drawingml/2006/table">
            <a:tbl>
              <a:tblPr firstRow="1" bandRow="1">
                <a:tableStyleId>{5940675A-B579-460E-94D1-54222C63F5DA}</a:tableStyleId>
              </a:tblPr>
              <a:tblGrid>
                <a:gridCol w="1441073">
                  <a:extLst>
                    <a:ext uri="{9D8B030D-6E8A-4147-A177-3AD203B41FA5}">
                      <a16:colId xmlns:a16="http://schemas.microsoft.com/office/drawing/2014/main" val="3100192469"/>
                    </a:ext>
                  </a:extLst>
                </a:gridCol>
                <a:gridCol w="3022165">
                  <a:extLst>
                    <a:ext uri="{9D8B030D-6E8A-4147-A177-3AD203B41FA5}">
                      <a16:colId xmlns:a16="http://schemas.microsoft.com/office/drawing/2014/main" val="1638522988"/>
                    </a:ext>
                  </a:extLst>
                </a:gridCol>
              </a:tblGrid>
              <a:tr h="368292">
                <a:tc>
                  <a:txBody>
                    <a:bodyPr/>
                    <a:lstStyle/>
                    <a:p>
                      <a:r>
                        <a:rPr lang="en-GB" sz="1100" b="0" dirty="0">
                          <a:latin typeface="Century Gothic" panose="020B0502020202020204" pitchFamily="34" charset="0"/>
                        </a:rPr>
                        <a:t>Compounds : </a:t>
                      </a:r>
                    </a:p>
                  </a:txBody>
                  <a:tcPr/>
                </a:tc>
                <a:tc>
                  <a:txBody>
                    <a:bodyPr/>
                    <a:lstStyle/>
                    <a:p>
                      <a:r>
                        <a:rPr lang="en-GB" sz="1100" b="0" i="0" dirty="0">
                          <a:latin typeface="Century Gothic" panose="020B0502020202020204" pitchFamily="34" charset="0"/>
                        </a:rPr>
                        <a:t>When</a:t>
                      </a:r>
                      <a:r>
                        <a:rPr lang="en-GB" sz="1100" b="0" i="0" baseline="0" dirty="0">
                          <a:latin typeface="Century Gothic" panose="020B0502020202020204" pitchFamily="34" charset="0"/>
                        </a:rPr>
                        <a:t> two or more elements  chemically joined together.</a:t>
                      </a:r>
                      <a:r>
                        <a:rPr lang="en-GB" sz="1100" b="0" dirty="0">
                          <a:latin typeface="Century Gothic" panose="020B0502020202020204" pitchFamily="34" charset="0"/>
                        </a:rPr>
                        <a:t>	</a:t>
                      </a:r>
                    </a:p>
                  </a:txBody>
                  <a:tcPr/>
                </a:tc>
                <a:extLst>
                  <a:ext uri="{0D108BD9-81ED-4DB2-BD59-A6C34878D82A}">
                    <a16:rowId xmlns:a16="http://schemas.microsoft.com/office/drawing/2014/main" val="2706751697"/>
                  </a:ext>
                </a:extLst>
              </a:tr>
              <a:tr h="483817">
                <a:tc>
                  <a:txBody>
                    <a:bodyPr/>
                    <a:lstStyle/>
                    <a:p>
                      <a:r>
                        <a:rPr lang="en-GB" sz="1100" b="0" dirty="0">
                          <a:latin typeface="Century Gothic" panose="020B0502020202020204" pitchFamily="34" charset="0"/>
                        </a:rPr>
                        <a:t>Distillation</a:t>
                      </a:r>
                    </a:p>
                  </a:txBody>
                  <a:tcPr/>
                </a:tc>
                <a:tc>
                  <a:txBody>
                    <a:bodyPr/>
                    <a:lstStyle/>
                    <a:p>
                      <a:r>
                        <a:rPr lang="en-GB" sz="1100" b="0" dirty="0">
                          <a:latin typeface="Century Gothic" panose="020B0502020202020204" pitchFamily="34" charset="0"/>
                        </a:rPr>
                        <a:t>This is a separating technique to separate two</a:t>
                      </a:r>
                      <a:r>
                        <a:rPr lang="en-GB" sz="1100" b="0" baseline="0" dirty="0">
                          <a:latin typeface="Century Gothic" panose="020B0502020202020204" pitchFamily="34" charset="0"/>
                        </a:rPr>
                        <a:t> liquids</a:t>
                      </a:r>
                      <a:endParaRPr lang="en-GB" sz="1100" b="0" dirty="0">
                        <a:latin typeface="Century Gothic" panose="020B0502020202020204" pitchFamily="34" charset="0"/>
                      </a:endParaRPr>
                    </a:p>
                  </a:txBody>
                  <a:tcPr/>
                </a:tc>
                <a:extLst>
                  <a:ext uri="{0D108BD9-81ED-4DB2-BD59-A6C34878D82A}">
                    <a16:rowId xmlns:a16="http://schemas.microsoft.com/office/drawing/2014/main" val="2236033125"/>
                  </a:ext>
                </a:extLst>
              </a:tr>
              <a:tr h="50994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i="1" dirty="0">
                          <a:effectLst/>
                          <a:latin typeface="Century Gothic" panose="020B0502020202020204" pitchFamily="34" charset="0"/>
                        </a:rPr>
                        <a:t>chromatography</a:t>
                      </a:r>
                      <a:endParaRPr lang="en-GB" sz="1100" b="0" dirty="0">
                        <a:latin typeface="Century Gothic" panose="020B0502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100" b="0" dirty="0">
                        <a:effectLst/>
                        <a:latin typeface="Century Gothic" panose="020B0502020202020204" pitchFamily="34" charset="0"/>
                        <a:ea typeface="Calibri"/>
                        <a:cs typeface="Times New Roman"/>
                      </a:endParaRPr>
                    </a:p>
                    <a:p>
                      <a:r>
                        <a:rPr lang="en-GB" sz="1100" b="0" dirty="0">
                          <a:latin typeface="Century Gothic" panose="020B0502020202020204" pitchFamily="34" charset="0"/>
                        </a:rPr>
                        <a:t>This technique is used to separate coloured compounds.</a:t>
                      </a:r>
                    </a:p>
                  </a:txBody>
                  <a:tcPr/>
                </a:tc>
                <a:extLst>
                  <a:ext uri="{0D108BD9-81ED-4DB2-BD59-A6C34878D82A}">
                    <a16:rowId xmlns:a16="http://schemas.microsoft.com/office/drawing/2014/main" val="919100679"/>
                  </a:ext>
                </a:extLst>
              </a:tr>
              <a:tr h="45349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dirty="0">
                          <a:effectLst/>
                          <a:latin typeface="Century Gothic" panose="020B0502020202020204" pitchFamily="34" charset="0"/>
                          <a:ea typeface="+mn-ea"/>
                          <a:cs typeface="+mn-cs"/>
                        </a:rPr>
                        <a:t>Atoms</a:t>
                      </a:r>
                      <a:endParaRPr lang="en-GB" sz="1100" b="0" dirty="0">
                        <a:effectLst/>
                        <a:latin typeface="Century Gothic" panose="020B0502020202020204" pitchFamily="34" charset="0"/>
                        <a:ea typeface="Calibri"/>
                        <a:cs typeface="Times New Roman"/>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dirty="0">
                          <a:effectLst/>
                          <a:latin typeface="Century Gothic" panose="020B0502020202020204" pitchFamily="34" charset="0"/>
                          <a:ea typeface="Calibri"/>
                          <a:cs typeface="Times New Roman"/>
                        </a:rPr>
                        <a:t>The tiniest particles in an element.</a:t>
                      </a:r>
                    </a:p>
                    <a:p>
                      <a:endParaRPr lang="en-GB" sz="1100" b="0" dirty="0">
                        <a:latin typeface="Century Gothic" panose="020B0502020202020204" pitchFamily="34" charset="0"/>
                      </a:endParaRPr>
                    </a:p>
                  </a:txBody>
                  <a:tcPr/>
                </a:tc>
                <a:extLst>
                  <a:ext uri="{0D108BD9-81ED-4DB2-BD59-A6C34878D82A}">
                    <a16:rowId xmlns:a16="http://schemas.microsoft.com/office/drawing/2014/main" val="3634272603"/>
                  </a:ext>
                </a:extLst>
              </a:tr>
              <a:tr h="453490">
                <a:tc>
                  <a:txBody>
                    <a:bodyPr/>
                    <a:lstStyle/>
                    <a:p>
                      <a:pPr>
                        <a:lnSpc>
                          <a:spcPct val="107000"/>
                        </a:lnSpc>
                        <a:spcAft>
                          <a:spcPts val="0"/>
                        </a:spcAft>
                      </a:pPr>
                      <a:r>
                        <a:rPr lang="en-GB" sz="1100" b="0" dirty="0">
                          <a:effectLst/>
                          <a:latin typeface="Century Gothic" panose="020B0502020202020204" pitchFamily="34" charset="0"/>
                          <a:ea typeface="+mn-ea"/>
                          <a:cs typeface="+mn-cs"/>
                        </a:rPr>
                        <a:t>Molecules</a:t>
                      </a:r>
                      <a:endParaRPr lang="en-GB" sz="1100" b="0" dirty="0">
                        <a:effectLst/>
                        <a:latin typeface="Century Gothic" panose="020B0502020202020204" pitchFamily="34" charset="0"/>
                        <a:ea typeface="Calibri"/>
                        <a:cs typeface="Times New Roman"/>
                      </a:endParaRPr>
                    </a:p>
                  </a:txBody>
                  <a:tcPr/>
                </a:tc>
                <a:tc>
                  <a:txBody>
                    <a:bodyPr/>
                    <a:lstStyle/>
                    <a:p>
                      <a:pPr>
                        <a:lnSpc>
                          <a:spcPct val="107000"/>
                        </a:lnSpc>
                        <a:spcAft>
                          <a:spcPts val="0"/>
                        </a:spcAft>
                      </a:pPr>
                      <a:r>
                        <a:rPr lang="en-GB" sz="1100" b="0" dirty="0">
                          <a:effectLst/>
                          <a:latin typeface="Century Gothic" panose="020B0502020202020204" pitchFamily="34" charset="0"/>
                          <a:ea typeface="Calibri"/>
                          <a:cs typeface="Times New Roman"/>
                        </a:rPr>
                        <a:t>When two</a:t>
                      </a:r>
                      <a:r>
                        <a:rPr lang="en-GB" sz="1100" b="0" baseline="0" dirty="0">
                          <a:effectLst/>
                          <a:latin typeface="Century Gothic" panose="020B0502020202020204" pitchFamily="34" charset="0"/>
                          <a:ea typeface="Calibri"/>
                          <a:cs typeface="Times New Roman"/>
                        </a:rPr>
                        <a:t> or more than two atoms joined together.</a:t>
                      </a:r>
                      <a:endParaRPr lang="en-GB" sz="1100" b="0" dirty="0">
                        <a:effectLst/>
                        <a:latin typeface="Century Gothic" panose="020B0502020202020204" pitchFamily="34" charset="0"/>
                        <a:ea typeface="Calibri"/>
                        <a:cs typeface="Times New Roman"/>
                      </a:endParaRPr>
                    </a:p>
                  </a:txBody>
                  <a:tcPr/>
                </a:tc>
                <a:extLst>
                  <a:ext uri="{0D108BD9-81ED-4DB2-BD59-A6C34878D82A}">
                    <a16:rowId xmlns:a16="http://schemas.microsoft.com/office/drawing/2014/main" val="4035656448"/>
                  </a:ext>
                </a:extLst>
              </a:tr>
              <a:tr h="45349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i="1" dirty="0">
                          <a:effectLst/>
                          <a:latin typeface="Century Gothic" panose="020B0502020202020204" pitchFamily="34" charset="0"/>
                          <a:ea typeface="+mn-ea"/>
                          <a:cs typeface="+mn-cs"/>
                        </a:rPr>
                        <a:t>Elements</a:t>
                      </a:r>
                      <a:endParaRPr lang="en-GB" sz="1100" b="0" i="1" dirty="0">
                        <a:effectLst/>
                        <a:latin typeface="Century Gothic" panose="020B0502020202020204" pitchFamily="34" charset="0"/>
                        <a:ea typeface="Calibri"/>
                        <a:cs typeface="Times New Roman"/>
                      </a:endParaRPr>
                    </a:p>
                    <a:p>
                      <a:endParaRPr lang="en-GB" sz="1100" b="0" dirty="0">
                        <a:latin typeface="Century Gothic" panose="020B0502020202020204" pitchFamily="34" charset="0"/>
                      </a:endParaRPr>
                    </a:p>
                  </a:txBody>
                  <a:tcPr/>
                </a:tc>
                <a:tc>
                  <a:txBody>
                    <a:bodyPr/>
                    <a:lstStyle/>
                    <a:p>
                      <a:pPr>
                        <a:lnSpc>
                          <a:spcPct val="107000"/>
                        </a:lnSpc>
                        <a:spcAft>
                          <a:spcPts val="0"/>
                        </a:spcAft>
                      </a:pPr>
                      <a:r>
                        <a:rPr lang="en-GB" sz="1100" b="0" dirty="0">
                          <a:effectLst/>
                          <a:latin typeface="Century Gothic" panose="020B0502020202020204" pitchFamily="34" charset="0"/>
                          <a:ea typeface="Calibri"/>
                          <a:cs typeface="Times New Roman"/>
                        </a:rPr>
                        <a:t>A substance that contain the same type of atoms.</a:t>
                      </a:r>
                    </a:p>
                  </a:txBody>
                  <a:tcPr/>
                </a:tc>
                <a:extLst>
                  <a:ext uri="{0D108BD9-81ED-4DB2-BD59-A6C34878D82A}">
                    <a16:rowId xmlns:a16="http://schemas.microsoft.com/office/drawing/2014/main" val="3932388831"/>
                  </a:ext>
                </a:extLst>
              </a:tr>
              <a:tr h="624930">
                <a:tc>
                  <a:txBody>
                    <a:bodyPr/>
                    <a:lstStyle/>
                    <a:p>
                      <a:pPr>
                        <a:lnSpc>
                          <a:spcPct val="107000"/>
                        </a:lnSpc>
                        <a:spcAft>
                          <a:spcPts val="0"/>
                        </a:spcAft>
                      </a:pPr>
                      <a:r>
                        <a:rPr lang="en-GB" sz="1100" b="0" dirty="0">
                          <a:effectLst/>
                          <a:latin typeface="Century Gothic" panose="020B0502020202020204" pitchFamily="34" charset="0"/>
                          <a:ea typeface="+mn-ea"/>
                          <a:cs typeface="+mn-cs"/>
                        </a:rPr>
                        <a:t>Filtration</a:t>
                      </a:r>
                      <a:endParaRPr lang="en-GB" sz="1100" b="0" dirty="0">
                        <a:effectLst/>
                        <a:latin typeface="Century Gothic" panose="020B0502020202020204" pitchFamily="34" charset="0"/>
                        <a:ea typeface="Calibri"/>
                        <a:cs typeface="Times New Roman"/>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dirty="0">
                          <a:effectLst/>
                          <a:latin typeface="Century Gothic" panose="020B0502020202020204" pitchFamily="34" charset="0"/>
                          <a:ea typeface="Calibri"/>
                          <a:cs typeface="Times New Roman"/>
                        </a:rPr>
                        <a:t>Separating technique</a:t>
                      </a:r>
                      <a:r>
                        <a:rPr lang="en-GB" sz="1100" b="0" baseline="0" dirty="0">
                          <a:effectLst/>
                          <a:latin typeface="Century Gothic" panose="020B0502020202020204" pitchFamily="34" charset="0"/>
                          <a:ea typeface="Calibri"/>
                          <a:cs typeface="Times New Roman"/>
                        </a:rPr>
                        <a:t> used to separate insoluble substance from a solvent.</a:t>
                      </a:r>
                      <a:endParaRPr lang="en-GB" sz="1100" b="0" dirty="0">
                        <a:effectLst/>
                        <a:latin typeface="Century Gothic" panose="020B0502020202020204" pitchFamily="34" charset="0"/>
                        <a:ea typeface="Calibri"/>
                        <a:cs typeface="Times New Roman"/>
                      </a:endParaRPr>
                    </a:p>
                    <a:p>
                      <a:r>
                        <a:rPr lang="en-GB" sz="1100" b="0" dirty="0">
                          <a:latin typeface="Century Gothic" panose="020B0502020202020204" pitchFamily="34" charset="0"/>
                        </a:rPr>
                        <a:t>	</a:t>
                      </a:r>
                    </a:p>
                  </a:txBody>
                  <a:tcPr/>
                </a:tc>
                <a:extLst>
                  <a:ext uri="{0D108BD9-81ED-4DB2-BD59-A6C34878D82A}">
                    <a16:rowId xmlns:a16="http://schemas.microsoft.com/office/drawing/2014/main" val="1636317384"/>
                  </a:ext>
                </a:extLst>
              </a:tr>
              <a:tr h="483817">
                <a:tc>
                  <a:txBody>
                    <a:bodyPr/>
                    <a:lstStyle/>
                    <a:p>
                      <a:r>
                        <a:rPr lang="en-GB" sz="1100" b="0" dirty="0">
                          <a:latin typeface="Century Gothic" panose="020B0502020202020204" pitchFamily="34" charset="0"/>
                        </a:rPr>
                        <a:t>Crystallisation</a:t>
                      </a:r>
                    </a:p>
                  </a:txBody>
                  <a:tcPr/>
                </a:tc>
                <a:tc>
                  <a:txBody>
                    <a:bodyPr/>
                    <a:lstStyle/>
                    <a:p>
                      <a:r>
                        <a:rPr lang="en-GB" sz="1100" b="0" dirty="0">
                          <a:latin typeface="Century Gothic" panose="020B0502020202020204" pitchFamily="34" charset="0"/>
                        </a:rPr>
                        <a:t>When crystals are formed by evaporation of water.</a:t>
                      </a:r>
                    </a:p>
                  </a:txBody>
                  <a:tcPr/>
                </a:tc>
                <a:extLst>
                  <a:ext uri="{0D108BD9-81ED-4DB2-BD59-A6C34878D82A}">
                    <a16:rowId xmlns:a16="http://schemas.microsoft.com/office/drawing/2014/main" val="500684405"/>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917496044"/>
              </p:ext>
            </p:extLst>
          </p:nvPr>
        </p:nvGraphicFramePr>
        <p:xfrm>
          <a:off x="4772216" y="320105"/>
          <a:ext cx="5013043" cy="6335025"/>
        </p:xfrm>
        <a:graphic>
          <a:graphicData uri="http://schemas.openxmlformats.org/drawingml/2006/table">
            <a:tbl>
              <a:tblPr firstRow="1" bandRow="1">
                <a:tableStyleId>{5940675A-B579-460E-94D1-54222C63F5DA}</a:tableStyleId>
              </a:tblPr>
              <a:tblGrid>
                <a:gridCol w="1564762">
                  <a:extLst>
                    <a:ext uri="{9D8B030D-6E8A-4147-A177-3AD203B41FA5}">
                      <a16:colId xmlns:a16="http://schemas.microsoft.com/office/drawing/2014/main" val="3100192469"/>
                    </a:ext>
                  </a:extLst>
                </a:gridCol>
                <a:gridCol w="167918">
                  <a:extLst>
                    <a:ext uri="{9D8B030D-6E8A-4147-A177-3AD203B41FA5}">
                      <a16:colId xmlns:a16="http://schemas.microsoft.com/office/drawing/2014/main" val="2099504999"/>
                    </a:ext>
                  </a:extLst>
                </a:gridCol>
                <a:gridCol w="844640">
                  <a:extLst>
                    <a:ext uri="{9D8B030D-6E8A-4147-A177-3AD203B41FA5}">
                      <a16:colId xmlns:a16="http://schemas.microsoft.com/office/drawing/2014/main" val="20003"/>
                    </a:ext>
                  </a:extLst>
                </a:gridCol>
                <a:gridCol w="925972">
                  <a:extLst>
                    <a:ext uri="{9D8B030D-6E8A-4147-A177-3AD203B41FA5}">
                      <a16:colId xmlns:a16="http://schemas.microsoft.com/office/drawing/2014/main" val="20004"/>
                    </a:ext>
                  </a:extLst>
                </a:gridCol>
                <a:gridCol w="162560">
                  <a:extLst>
                    <a:ext uri="{9D8B030D-6E8A-4147-A177-3AD203B41FA5}">
                      <a16:colId xmlns:a16="http://schemas.microsoft.com/office/drawing/2014/main" val="20005"/>
                    </a:ext>
                  </a:extLst>
                </a:gridCol>
                <a:gridCol w="1347191">
                  <a:extLst>
                    <a:ext uri="{9D8B030D-6E8A-4147-A177-3AD203B41FA5}">
                      <a16:colId xmlns:a16="http://schemas.microsoft.com/office/drawing/2014/main" val="1638522988"/>
                    </a:ext>
                  </a:extLst>
                </a:gridCol>
              </a:tblGrid>
              <a:tr h="1245376">
                <a:tc gridSpan="6">
                  <a:txBody>
                    <a:bodyPr/>
                    <a:lstStyle/>
                    <a:p>
                      <a:pPr algn="ctr">
                        <a:lnSpc>
                          <a:spcPct val="107000"/>
                        </a:lnSpc>
                        <a:spcAft>
                          <a:spcPts val="0"/>
                        </a:spcAft>
                      </a:pPr>
                      <a:r>
                        <a:rPr lang="en-GB" sz="1600" dirty="0">
                          <a:effectLst>
                            <a:outerShdw blurRad="38100" dist="38100" dir="2700000" algn="tl">
                              <a:srgbClr val="000000"/>
                            </a:outerShdw>
                          </a:effectLst>
                        </a:rPr>
                        <a:t>Distillation</a:t>
                      </a:r>
                    </a:p>
                    <a:p>
                      <a:pPr marL="228600" indent="-228600" algn="l">
                        <a:lnSpc>
                          <a:spcPct val="107000"/>
                        </a:lnSpc>
                        <a:spcAft>
                          <a:spcPts val="0"/>
                        </a:spcAft>
                        <a:buAutoNum type="arabicPeriod"/>
                      </a:pPr>
                      <a:r>
                        <a:rPr lang="en-GB" sz="1100" b="0" i="0" dirty="0">
                          <a:effectLst>
                            <a:outerShdw blurRad="38100" dist="38100" dir="2700000" algn="tl">
                              <a:srgbClr val="000000">
                                <a:alpha val="43137"/>
                              </a:srgbClr>
                            </a:outerShdw>
                          </a:effectLst>
                          <a:latin typeface="Century Gothic" panose="020B0502020202020204" pitchFamily="34" charset="0"/>
                          <a:cs typeface="Times New Roman"/>
                        </a:rPr>
                        <a:t>Distillation is the process used to separate dissolved solutes from solvents.</a:t>
                      </a:r>
                    </a:p>
                    <a:p>
                      <a:pPr marL="228600" indent="-228600" algn="l">
                        <a:lnSpc>
                          <a:spcPct val="107000"/>
                        </a:lnSpc>
                        <a:spcAft>
                          <a:spcPts val="0"/>
                        </a:spcAft>
                        <a:buAutoNum type="arabicPeriod"/>
                      </a:pPr>
                      <a:r>
                        <a:rPr lang="en-GB" sz="1100" b="0" i="0" dirty="0">
                          <a:effectLst>
                            <a:outerShdw blurRad="38100" dist="38100" dir="2700000" algn="tl">
                              <a:srgbClr val="000000">
                                <a:alpha val="43137"/>
                              </a:srgbClr>
                            </a:outerShdw>
                          </a:effectLst>
                          <a:latin typeface="Century Gothic" panose="020B0502020202020204" pitchFamily="34" charset="0"/>
                          <a:cs typeface="Times New Roman"/>
                        </a:rPr>
                        <a:t>There are two stages involved in distillation.  </a:t>
                      </a:r>
                    </a:p>
                    <a:p>
                      <a:pPr marL="228600" indent="-228600" algn="l">
                        <a:lnSpc>
                          <a:spcPct val="107000"/>
                        </a:lnSpc>
                        <a:spcAft>
                          <a:spcPts val="0"/>
                        </a:spcAft>
                        <a:buAutoNum type="arabicPeriod"/>
                      </a:pPr>
                      <a:r>
                        <a:rPr lang="en-GB" sz="1100" b="0" i="0" dirty="0">
                          <a:effectLst>
                            <a:outerShdw blurRad="38100" dist="38100" dir="2700000" algn="tl">
                              <a:srgbClr val="000000">
                                <a:alpha val="43137"/>
                              </a:srgbClr>
                            </a:outerShdw>
                          </a:effectLst>
                          <a:latin typeface="Century Gothic" panose="020B0502020202020204" pitchFamily="34" charset="0"/>
                          <a:cs typeface="Times New Roman"/>
                        </a:rPr>
                        <a:t>These are evaporation followed by condensation.</a:t>
                      </a:r>
                    </a:p>
                    <a:p>
                      <a:pPr marL="228600" indent="-228600" algn="l">
                        <a:lnSpc>
                          <a:spcPct val="107000"/>
                        </a:lnSpc>
                        <a:spcAft>
                          <a:spcPts val="0"/>
                        </a:spcAft>
                        <a:buAutoNum type="arabicPeriod"/>
                      </a:pPr>
                      <a:r>
                        <a:rPr lang="en-GB" sz="1100" b="0" i="0" dirty="0">
                          <a:effectLst>
                            <a:outerShdw blurRad="38100" dist="38100" dir="2700000" algn="tl">
                              <a:srgbClr val="000000">
                                <a:alpha val="43137"/>
                              </a:srgbClr>
                            </a:outerShdw>
                          </a:effectLst>
                          <a:latin typeface="Century Gothic" panose="020B0502020202020204" pitchFamily="34" charset="0"/>
                          <a:cs typeface="Times New Roman"/>
                        </a:rPr>
                        <a:t>The mixture needs to be heated to be evaporated and then condensed.  This separates the solvent.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06751697"/>
                  </a:ext>
                </a:extLst>
              </a:tr>
              <a:tr h="1256408">
                <a:tc>
                  <a:txBody>
                    <a:bodyPr/>
                    <a:lstStyle/>
                    <a:p>
                      <a:pPr algn="ctr">
                        <a:lnSpc>
                          <a:spcPct val="107000"/>
                        </a:lnSpc>
                        <a:spcAft>
                          <a:spcPts val="0"/>
                        </a:spcAft>
                        <a:tabLst>
                          <a:tab pos="747395" algn="l"/>
                        </a:tabLst>
                      </a:pPr>
                      <a:r>
                        <a:rPr lang="en-GB" sz="1100" b="1" dirty="0">
                          <a:solidFill>
                            <a:srgbClr val="FF0000"/>
                          </a:solidFill>
                          <a:effectLst/>
                          <a:latin typeface="Century Gothic" panose="020B0502020202020204" pitchFamily="34" charset="0"/>
                          <a:ea typeface="Calibri"/>
                          <a:cs typeface="Times New Roman"/>
                        </a:rPr>
                        <a:t>What is </a:t>
                      </a:r>
                      <a:r>
                        <a:rPr lang="en-GB" sz="1100" b="1" dirty="0" err="1">
                          <a:solidFill>
                            <a:srgbClr val="FF0000"/>
                          </a:solidFill>
                          <a:effectLst/>
                          <a:latin typeface="Century Gothic" panose="020B0502020202020204" pitchFamily="34" charset="0"/>
                          <a:ea typeface="Calibri"/>
                          <a:cs typeface="Times New Roman"/>
                        </a:rPr>
                        <a:t>Rf</a:t>
                      </a:r>
                      <a:r>
                        <a:rPr lang="en-GB" sz="1100" b="1" dirty="0">
                          <a:solidFill>
                            <a:srgbClr val="FF0000"/>
                          </a:solidFill>
                          <a:effectLst/>
                          <a:latin typeface="Century Gothic" panose="020B0502020202020204" pitchFamily="34" charset="0"/>
                          <a:ea typeface="Calibri"/>
                          <a:cs typeface="Times New Roman"/>
                        </a:rPr>
                        <a:t> value?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dirty="0">
                        <a:latin typeface="Century Gothic" panose="020B0502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ctr">
                        <a:lnSpc>
                          <a:spcPct val="107000"/>
                        </a:lnSpc>
                        <a:spcAft>
                          <a:spcPts val="0"/>
                        </a:spcAft>
                        <a:tabLst>
                          <a:tab pos="747395" algn="l"/>
                        </a:tabLst>
                      </a:pPr>
                      <a:r>
                        <a:rPr lang="en-GB" sz="1100" b="1" dirty="0">
                          <a:solidFill>
                            <a:srgbClr val="FF0000"/>
                          </a:solidFill>
                          <a:effectLst/>
                          <a:latin typeface="Century Gothic" panose="020B0502020202020204" pitchFamily="34" charset="0"/>
                          <a:ea typeface="Calibri"/>
                          <a:cs typeface="Times New Roman"/>
                        </a:rPr>
                        <a:t>Distance travelled by solute /distance travelled by  the solvent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7000"/>
                        </a:lnSpc>
                        <a:spcAft>
                          <a:spcPts val="0"/>
                        </a:spcAft>
                      </a:pPr>
                      <a:r>
                        <a:rPr lang="en-GB" sz="1100" b="1" dirty="0">
                          <a:effectLst/>
                          <a:latin typeface="Century Gothic" panose="020B0502020202020204" pitchFamily="34" charset="0"/>
                          <a:ea typeface="Calibri"/>
                          <a:cs typeface="Times New Roman"/>
                        </a:rPr>
                        <a:t>Elements</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7000"/>
                        </a:lnSpc>
                        <a:spcAft>
                          <a:spcPts val="0"/>
                        </a:spcAft>
                      </a:pPr>
                      <a:endParaRPr lang="en-GB" sz="1100" dirty="0">
                        <a:effectLst/>
                        <a:latin typeface="Century Gothic" panose="020B0502020202020204" pitchFamily="34" charset="0"/>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00"/>
                    </a:solidFill>
                  </a:tcPr>
                </a:tc>
                <a:tc>
                  <a:txBody>
                    <a:bodyPr/>
                    <a:lstStyle/>
                    <a:p>
                      <a:pPr algn="ctr">
                        <a:lnSpc>
                          <a:spcPct val="107000"/>
                        </a:lnSpc>
                        <a:spcAft>
                          <a:spcPts val="0"/>
                        </a:spcAft>
                      </a:pPr>
                      <a:r>
                        <a:rPr lang="en-GB" sz="1100" b="1" dirty="0">
                          <a:effectLst/>
                          <a:latin typeface="Century Gothic" panose="020B0502020202020204" pitchFamily="34" charset="0"/>
                          <a:ea typeface="Calibri"/>
                          <a:cs typeface="Times New Roman"/>
                        </a:rPr>
                        <a:t>A substance</a:t>
                      </a:r>
                      <a:r>
                        <a:rPr lang="en-GB" sz="1100" b="1" baseline="0" dirty="0">
                          <a:effectLst/>
                          <a:latin typeface="Century Gothic" panose="020B0502020202020204" pitchFamily="34" charset="0"/>
                          <a:ea typeface="Calibri"/>
                          <a:cs typeface="Times New Roman"/>
                        </a:rPr>
                        <a:t> which contain same type of atoms</a:t>
                      </a:r>
                      <a:endParaRPr lang="en-GB" sz="1100" b="1" dirty="0">
                        <a:effectLst/>
                        <a:latin typeface="Century Gothic" panose="020B0502020202020204" pitchFamily="34" charset="0"/>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1256408">
                <a:tc>
                  <a:txBody>
                    <a:bodyPr/>
                    <a:lstStyle/>
                    <a:p>
                      <a:pPr algn="ctr">
                        <a:lnSpc>
                          <a:spcPct val="107000"/>
                        </a:lnSpc>
                        <a:spcAft>
                          <a:spcPts val="0"/>
                        </a:spcAft>
                      </a:pPr>
                      <a:r>
                        <a:rPr lang="en-GB" sz="1100" b="1" dirty="0">
                          <a:solidFill>
                            <a:srgbClr val="00B050"/>
                          </a:solidFill>
                          <a:effectLst/>
                          <a:latin typeface="Century Gothic" panose="020B0502020202020204" pitchFamily="34" charset="0"/>
                          <a:ea typeface="Calibri"/>
                          <a:cs typeface="Times New Roman"/>
                        </a:rPr>
                        <a:t>What is filtrate?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dirty="0">
                        <a:latin typeface="Century Gothic" panose="020B0502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a:lnSpc>
                          <a:spcPct val="107000"/>
                        </a:lnSpc>
                        <a:spcAft>
                          <a:spcPts val="0"/>
                        </a:spcAft>
                      </a:pPr>
                      <a:r>
                        <a:rPr lang="en-GB" sz="1100" b="1" dirty="0">
                          <a:solidFill>
                            <a:srgbClr val="00B050"/>
                          </a:solidFill>
                          <a:effectLst/>
                          <a:latin typeface="Century Gothic" panose="020B0502020202020204" pitchFamily="34" charset="0"/>
                          <a:ea typeface="Calibri"/>
                          <a:cs typeface="Times New Roman"/>
                        </a:rPr>
                        <a:t>Soluble substance that passes through a filter paper</a:t>
                      </a:r>
                      <a:r>
                        <a:rPr lang="en-GB" sz="1100" b="1" dirty="0">
                          <a:effectLst/>
                          <a:latin typeface="Century Gothic" panose="020B0502020202020204" pitchFamily="34" charset="0"/>
                          <a:ea typeface="Calibri"/>
                          <a:cs typeface="Times New Roman"/>
                        </a:rPr>
                        <a: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7000"/>
                        </a:lnSpc>
                        <a:spcAft>
                          <a:spcPts val="0"/>
                        </a:spcAft>
                      </a:pPr>
                      <a:r>
                        <a:rPr lang="en-GB" sz="1100" b="1" dirty="0">
                          <a:effectLst/>
                          <a:latin typeface="Century Gothic" panose="020B0502020202020204" pitchFamily="34" charset="0"/>
                          <a:ea typeface="Calibri"/>
                          <a:cs typeface="Times New Roman"/>
                        </a:rPr>
                        <a:t>Compounds</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7000"/>
                        </a:lnSpc>
                        <a:spcAft>
                          <a:spcPts val="0"/>
                        </a:spcAft>
                      </a:pPr>
                      <a:endParaRPr lang="en-GB" sz="1100" dirty="0">
                        <a:effectLst/>
                        <a:latin typeface="Century Gothic" panose="020B0502020202020204" pitchFamily="34" charset="0"/>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0000"/>
                    </a:solidFill>
                  </a:tcPr>
                </a:tc>
                <a:tc>
                  <a:txBody>
                    <a:bodyPr/>
                    <a:lstStyle/>
                    <a:p>
                      <a:pPr algn="ctr">
                        <a:lnSpc>
                          <a:spcPct val="107000"/>
                        </a:lnSpc>
                        <a:spcAft>
                          <a:spcPts val="0"/>
                        </a:spcAft>
                      </a:pPr>
                      <a:r>
                        <a:rPr lang="en-GB" sz="1100" b="1" dirty="0">
                          <a:effectLst/>
                          <a:latin typeface="Century Gothic" panose="020B0502020202020204" pitchFamily="34" charset="0"/>
                          <a:ea typeface="Calibri"/>
                          <a:cs typeface="Times New Roman"/>
                        </a:rPr>
                        <a:t>Substance made of two or more elements chemically joined together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074837">
                <a:tc>
                  <a:txBody>
                    <a:bodyPr/>
                    <a:lstStyle/>
                    <a:p>
                      <a:pPr algn="ctr">
                        <a:lnSpc>
                          <a:spcPct val="107000"/>
                        </a:lnSpc>
                        <a:spcAft>
                          <a:spcPts val="0"/>
                        </a:spcAft>
                      </a:pPr>
                      <a:r>
                        <a:rPr lang="en-GB" sz="1100" b="1" dirty="0">
                          <a:solidFill>
                            <a:srgbClr val="0070C0"/>
                          </a:solidFill>
                          <a:effectLst/>
                          <a:latin typeface="Century Gothic" panose="020B0502020202020204" pitchFamily="34" charset="0"/>
                          <a:ea typeface="Calibri"/>
                          <a:cs typeface="Times New Roman"/>
                        </a:rPr>
                        <a:t>What does residue mean?</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dirty="0">
                        <a:latin typeface="Century Gothic" panose="020B0502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pPr algn="l">
                        <a:lnSpc>
                          <a:spcPct val="107000"/>
                        </a:lnSpc>
                        <a:spcAft>
                          <a:spcPts val="0"/>
                        </a:spcAft>
                      </a:pPr>
                      <a:r>
                        <a:rPr lang="en-GB" sz="1100" b="1" dirty="0">
                          <a:solidFill>
                            <a:srgbClr val="0070C0"/>
                          </a:solidFill>
                          <a:effectLst/>
                          <a:latin typeface="Century Gothic" panose="020B0502020202020204" pitchFamily="34" charset="0"/>
                          <a:ea typeface="Calibri"/>
                          <a:cs typeface="Times New Roman"/>
                        </a:rPr>
                        <a:t>Insoluble</a:t>
                      </a:r>
                      <a:r>
                        <a:rPr lang="en-GB" sz="1100" b="1" baseline="0" dirty="0">
                          <a:solidFill>
                            <a:srgbClr val="0070C0"/>
                          </a:solidFill>
                          <a:effectLst/>
                          <a:latin typeface="Century Gothic" panose="020B0502020202020204" pitchFamily="34" charset="0"/>
                          <a:ea typeface="Calibri"/>
                          <a:cs typeface="Times New Roman"/>
                        </a:rPr>
                        <a:t> substance that is separated on a filter paper </a:t>
                      </a:r>
                      <a:endParaRPr lang="en-GB" sz="1100" b="1" dirty="0">
                        <a:solidFill>
                          <a:srgbClr val="0070C0"/>
                        </a:solidFill>
                        <a:effectLst/>
                        <a:latin typeface="Century Gothic" panose="020B0502020202020204" pitchFamily="34" charset="0"/>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7000"/>
                        </a:lnSpc>
                        <a:spcAft>
                          <a:spcPts val="0"/>
                        </a:spcAft>
                      </a:pPr>
                      <a:r>
                        <a:rPr lang="en-GB" sz="1100" b="1" dirty="0">
                          <a:effectLst/>
                          <a:latin typeface="Century Gothic" panose="020B0502020202020204" pitchFamily="34" charset="0"/>
                          <a:ea typeface="Times New Roman"/>
                          <a:cs typeface="Times New Roman"/>
                        </a:rPr>
                        <a:t>Mixtures</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7000"/>
                        </a:lnSpc>
                        <a:spcAft>
                          <a:spcPts val="0"/>
                        </a:spcAft>
                      </a:pPr>
                      <a:r>
                        <a:rPr lang="en-GB" sz="1100" dirty="0">
                          <a:effectLst/>
                          <a:latin typeface="Century Gothic" panose="020B0502020202020204" pitchFamily="34" charset="0"/>
                          <a:ea typeface="Times New Roman"/>
                          <a:cs typeface="Times New Roman"/>
                        </a:rPr>
                        <a:t> </a:t>
                      </a:r>
                      <a:endParaRPr lang="en-GB" sz="1100" dirty="0">
                        <a:effectLst/>
                        <a:latin typeface="Century Gothic" panose="020B0502020202020204" pitchFamily="34" charset="0"/>
                        <a:ea typeface="Calibri"/>
                        <a:cs typeface="Times New Roman"/>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92D050"/>
                    </a:solidFill>
                  </a:tcPr>
                </a:tc>
                <a:tc>
                  <a:txBody>
                    <a:bodyPr/>
                    <a:lstStyle/>
                    <a:p>
                      <a:pPr algn="ctr">
                        <a:lnSpc>
                          <a:spcPct val="107000"/>
                        </a:lnSpc>
                        <a:spcAft>
                          <a:spcPts val="0"/>
                        </a:spcAft>
                      </a:pPr>
                      <a:r>
                        <a:rPr lang="en-GB" sz="1100" b="1" dirty="0">
                          <a:effectLst/>
                          <a:latin typeface="Century Gothic" panose="020B0502020202020204" pitchFamily="34" charset="0"/>
                          <a:ea typeface="Times New Roman"/>
                          <a:cs typeface="Times New Roman"/>
                        </a:rPr>
                        <a:t>Substance which contains two or more elements physically joined together</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236033125"/>
                  </a:ext>
                </a:extLst>
              </a:tr>
              <a:tr h="1074837">
                <a:tc>
                  <a:txBody>
                    <a:bodyPr/>
                    <a:lstStyle/>
                    <a:p>
                      <a:pPr algn="ctr">
                        <a:lnSpc>
                          <a:spcPct val="107000"/>
                        </a:lnSpc>
                        <a:spcAft>
                          <a:spcPts val="0"/>
                        </a:spcAft>
                      </a:pPr>
                      <a:r>
                        <a:rPr lang="en-GB" sz="1100" b="1" dirty="0">
                          <a:effectLst/>
                          <a:latin typeface="Century Gothic" panose="020B0502020202020204" pitchFamily="34" charset="0"/>
                          <a:ea typeface="Calibri"/>
                          <a:cs typeface="Times New Roman"/>
                        </a:rPr>
                        <a:t>What is  a solvent?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dirty="0">
                        <a:latin typeface="Century Gothic" panose="020B0502020202020204"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pPr algn="l">
                        <a:lnSpc>
                          <a:spcPct val="107000"/>
                        </a:lnSpc>
                        <a:spcAft>
                          <a:spcPts val="0"/>
                        </a:spcAft>
                      </a:pPr>
                      <a:r>
                        <a:rPr lang="en-GB" sz="1100" b="1" dirty="0">
                          <a:effectLst/>
                          <a:latin typeface="Century Gothic" panose="020B0502020202020204" pitchFamily="34" charset="0"/>
                          <a:ea typeface="Calibri"/>
                          <a:cs typeface="Times New Roman"/>
                        </a:rPr>
                        <a:t>Solvent is  a substance in which solute is dissolved.</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7000"/>
                        </a:lnSpc>
                        <a:spcAft>
                          <a:spcPts val="0"/>
                        </a:spcAft>
                      </a:pPr>
                      <a:r>
                        <a:rPr lang="en-GB" sz="1100" b="1" dirty="0">
                          <a:effectLst/>
                          <a:latin typeface="Century Gothic" panose="020B0502020202020204" pitchFamily="34" charset="0"/>
                          <a:ea typeface="Calibri"/>
                          <a:cs typeface="Times New Roman"/>
                        </a:rPr>
                        <a:t>Solute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lnSpc>
                          <a:spcPct val="107000"/>
                        </a:lnSpc>
                        <a:spcAft>
                          <a:spcPts val="0"/>
                        </a:spcAft>
                      </a:pPr>
                      <a:r>
                        <a:rPr lang="en-GB" sz="1100" dirty="0">
                          <a:effectLst/>
                          <a:latin typeface="Century Gothic" panose="020B0502020202020204" pitchFamily="34" charset="0"/>
                          <a:ea typeface="Calibri"/>
                          <a:cs typeface="Times New Roman"/>
                        </a:rPr>
                        <a:t> </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B0F0"/>
                    </a:solidFill>
                  </a:tcPr>
                </a:tc>
                <a:tc>
                  <a:txBody>
                    <a:bodyPr/>
                    <a:lstStyle/>
                    <a:p>
                      <a:pPr algn="ctr">
                        <a:lnSpc>
                          <a:spcPct val="107000"/>
                        </a:lnSpc>
                        <a:spcAft>
                          <a:spcPts val="0"/>
                        </a:spcAft>
                      </a:pPr>
                      <a:r>
                        <a:rPr lang="en-GB" sz="1100" b="1" dirty="0">
                          <a:effectLst/>
                          <a:latin typeface="Century Gothic" panose="020B0502020202020204" pitchFamily="34" charset="0"/>
                          <a:ea typeface="Calibri"/>
                          <a:cs typeface="Times New Roman"/>
                        </a:rPr>
                        <a:t>The substance which is dissolved in a solvent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19100679"/>
                  </a:ext>
                </a:extLst>
              </a:tr>
              <a:tr h="349131">
                <a:tc gridSpan="6">
                  <a:txBody>
                    <a:bodyPr/>
                    <a:lstStyle/>
                    <a:p>
                      <a:pPr algn="ctr">
                        <a:lnSpc>
                          <a:spcPct val="107000"/>
                        </a:lnSpc>
                        <a:spcAft>
                          <a:spcPts val="0"/>
                        </a:spcAft>
                      </a:pPr>
                      <a:endParaRPr lang="en-GB" sz="1100" baseline="0" dirty="0">
                        <a:effectLst/>
                        <a:latin typeface="Calibri"/>
                        <a:ea typeface="Calibri"/>
                        <a:cs typeface="Times New Roman"/>
                      </a:endParaRPr>
                    </a:p>
                    <a:p>
                      <a:pPr algn="ctr">
                        <a:lnSpc>
                          <a:spcPct val="107000"/>
                        </a:lnSpc>
                        <a:spcAft>
                          <a:spcPts val="0"/>
                        </a:spcAft>
                      </a:pPr>
                      <a:r>
                        <a:rPr lang="en-GB" sz="1100" dirty="0">
                          <a:effectLst/>
                          <a:latin typeface="Century Gothic" panose="020B0502020202020204" pitchFamily="34" charset="0"/>
                          <a:ea typeface="Calibri"/>
                          <a:cs typeface="Times New Roman"/>
                        </a:rPr>
                        <a:t>A solution is a mixture of a solute and a solvent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932388831"/>
                  </a:ext>
                </a:extLst>
              </a:tr>
            </a:tbl>
          </a:graphicData>
        </a:graphic>
      </p:graphicFrame>
      <p:sp>
        <p:nvSpPr>
          <p:cNvPr id="4" name="Rounded Rectangle 3"/>
          <p:cNvSpPr/>
          <p:nvPr/>
        </p:nvSpPr>
        <p:spPr>
          <a:xfrm>
            <a:off x="9931559" y="4075611"/>
            <a:ext cx="1920240" cy="2501492"/>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endParaRPr lang="en-GB" sz="1100" b="1" dirty="0">
              <a:latin typeface="Century Gothic" panose="020B0502020202020204" pitchFamily="34" charset="0"/>
            </a:endParaRPr>
          </a:p>
          <a:p>
            <a:endParaRPr lang="en-GB" sz="1100" b="1" dirty="0">
              <a:latin typeface="Century Gothic" panose="020B0502020202020204" pitchFamily="34" charset="0"/>
            </a:endParaRPr>
          </a:p>
          <a:p>
            <a:endParaRPr lang="en-GB" sz="1100" b="1" dirty="0">
              <a:latin typeface="Century Gothic" panose="020B0502020202020204" pitchFamily="34" charset="0"/>
            </a:endParaRPr>
          </a:p>
          <a:p>
            <a:endParaRPr lang="en-GB" sz="1100" b="1" dirty="0">
              <a:latin typeface="Century Gothic" panose="020B0502020202020204" pitchFamily="34" charset="0"/>
            </a:endParaRPr>
          </a:p>
          <a:p>
            <a:endParaRPr lang="en-GB" sz="1100" b="1" dirty="0">
              <a:latin typeface="Century Gothic" panose="020B0502020202020204" pitchFamily="34" charset="0"/>
            </a:endParaRPr>
          </a:p>
          <a:p>
            <a:r>
              <a:rPr lang="en-GB" sz="1100" b="1" dirty="0">
                <a:latin typeface="Century Gothic" panose="020B0502020202020204" pitchFamily="34" charset="0"/>
              </a:rPr>
              <a:t>Create a Chemistry for Dummies booklet on all the separation techniques</a:t>
            </a:r>
            <a:r>
              <a:rPr lang="en-GB" sz="1100" dirty="0">
                <a:latin typeface="Century Gothic" panose="020B0502020202020204" pitchFamily="34" charset="0"/>
              </a:rPr>
              <a:t>: </a:t>
            </a:r>
            <a:r>
              <a:rPr lang="en-GB" sz="1100" b="1" dirty="0">
                <a:latin typeface="Century Gothic" panose="020B0502020202020204" pitchFamily="34" charset="0"/>
              </a:rPr>
              <a:t>Including – </a:t>
            </a:r>
          </a:p>
          <a:p>
            <a:r>
              <a:rPr lang="en-GB" sz="1100" b="1" dirty="0">
                <a:latin typeface="Century Gothic" panose="020B0502020202020204" pitchFamily="34" charset="0"/>
              </a:rPr>
              <a:t>Include a glossary to explain what these keywords mean:</a:t>
            </a:r>
          </a:p>
          <a:p>
            <a:r>
              <a:rPr lang="en-GB" sz="1100" b="1" dirty="0">
                <a:solidFill>
                  <a:srgbClr val="0000FF"/>
                </a:solidFill>
                <a:latin typeface="Century Gothic" panose="020B0502020202020204" pitchFamily="34" charset="0"/>
              </a:rPr>
              <a:t>Mixtures, Compounds</a:t>
            </a:r>
          </a:p>
          <a:p>
            <a:r>
              <a:rPr lang="en-GB" sz="1100" b="1" dirty="0">
                <a:solidFill>
                  <a:srgbClr val="0000FF"/>
                </a:solidFill>
                <a:latin typeface="Century Gothic" panose="020B0502020202020204" pitchFamily="34" charset="0"/>
              </a:rPr>
              <a:t>Pure, Impure</a:t>
            </a:r>
          </a:p>
          <a:p>
            <a:r>
              <a:rPr lang="en-GB" sz="1100" b="1" dirty="0">
                <a:solidFill>
                  <a:srgbClr val="0000FF"/>
                </a:solidFill>
                <a:latin typeface="Century Gothic" panose="020B0502020202020204" pitchFamily="34" charset="0"/>
              </a:rPr>
              <a:t>Solvent, Solute, Solution</a:t>
            </a:r>
          </a:p>
          <a:p>
            <a:r>
              <a:rPr lang="en-GB" sz="1100" b="1" dirty="0">
                <a:solidFill>
                  <a:srgbClr val="0000FF"/>
                </a:solidFill>
                <a:latin typeface="Century Gothic" panose="020B0502020202020204" pitchFamily="34" charset="0"/>
              </a:rPr>
              <a:t>Solubility, Soluble, Saturated solution</a:t>
            </a:r>
          </a:p>
          <a:p>
            <a:endParaRPr lang="en-GB" sz="1000" dirty="0"/>
          </a:p>
          <a:p>
            <a:r>
              <a:rPr lang="en-GB" sz="3600" dirty="0"/>
              <a:t>	</a:t>
            </a:r>
          </a:p>
        </p:txBody>
      </p:sp>
      <p:pic>
        <p:nvPicPr>
          <p:cNvPr id="6" name="Picture 5"/>
          <p:cNvPicPr>
            <a:picLocks noChangeAspect="1"/>
          </p:cNvPicPr>
          <p:nvPr/>
        </p:nvPicPr>
        <p:blipFill>
          <a:blip r:embed="rId2"/>
          <a:stretch>
            <a:fillRect/>
          </a:stretch>
        </p:blipFill>
        <p:spPr>
          <a:xfrm>
            <a:off x="11473881" y="2647342"/>
            <a:ext cx="526673" cy="801261"/>
          </a:xfrm>
          <a:prstGeom prst="rect">
            <a:avLst/>
          </a:prstGeom>
        </p:spPr>
      </p:pic>
      <p:sp>
        <p:nvSpPr>
          <p:cNvPr id="9" name="Rectangle 8"/>
          <p:cNvSpPr/>
          <p:nvPr/>
        </p:nvSpPr>
        <p:spPr>
          <a:xfrm>
            <a:off x="9934075" y="454030"/>
            <a:ext cx="1539806" cy="3770263"/>
          </a:xfrm>
          <a:prstGeom prst="rect">
            <a:avLst/>
          </a:prstGeom>
        </p:spPr>
        <p:txBody>
          <a:bodyPr wrap="square">
            <a:spAutoFit/>
          </a:bodyPr>
          <a:lstStyle/>
          <a:p>
            <a:pPr algn="ctr"/>
            <a:r>
              <a:rPr lang="en-GB" sz="1100" b="1" dirty="0">
                <a:ln w="0"/>
                <a:effectLst>
                  <a:outerShdw blurRad="38100" dist="19050" dir="2700000" algn="tl" rotWithShape="0">
                    <a:schemeClr val="dk1">
                      <a:alpha val="40000"/>
                    </a:schemeClr>
                  </a:outerShdw>
                </a:effectLst>
                <a:latin typeface="Century Gothic" panose="020B0502020202020204" pitchFamily="34" charset="0"/>
              </a:rPr>
              <a:t>Homework</a:t>
            </a:r>
          </a:p>
          <a:p>
            <a:pPr marL="342900" indent="-342900">
              <a:buAutoNum type="arabicPeriod"/>
            </a:pPr>
            <a:r>
              <a:rPr lang="en-GB" sz="1100" dirty="0">
                <a:ln w="0"/>
                <a:effectLst>
                  <a:outerShdw blurRad="38100" dist="19050" dir="2700000" algn="tl" rotWithShape="0">
                    <a:schemeClr val="dk1">
                      <a:alpha val="40000"/>
                    </a:schemeClr>
                  </a:outerShdw>
                </a:effectLst>
                <a:latin typeface="Century Gothic" panose="020B0502020202020204" pitchFamily="34" charset="0"/>
              </a:rPr>
              <a:t>Read, cover write the key definitions</a:t>
            </a:r>
          </a:p>
          <a:p>
            <a:pPr marL="342900" indent="-342900">
              <a:buAutoNum type="arabicPeriod"/>
            </a:pPr>
            <a:r>
              <a:rPr lang="en-GB" sz="1100" dirty="0">
                <a:ln w="0"/>
                <a:effectLst>
                  <a:outerShdw blurRad="38100" dist="19050" dir="2700000" algn="tl" rotWithShape="0">
                    <a:schemeClr val="dk1">
                      <a:alpha val="40000"/>
                    </a:schemeClr>
                  </a:outerShdw>
                </a:effectLst>
                <a:latin typeface="Century Gothic" panose="020B0502020202020204" pitchFamily="34" charset="0"/>
              </a:rPr>
              <a:t>Use the internet to find out how chromatography is used in Forensics. </a:t>
            </a:r>
          </a:p>
          <a:p>
            <a:pPr marL="342900" indent="-342900">
              <a:buAutoNum type="arabicPeriod"/>
            </a:pPr>
            <a:r>
              <a:rPr lang="en-GB" sz="1100" dirty="0">
                <a:ln w="0"/>
                <a:effectLst>
                  <a:outerShdw blurRad="38100" dist="19050" dir="2700000" algn="tl" rotWithShape="0">
                    <a:schemeClr val="dk1">
                      <a:alpha val="40000"/>
                    </a:schemeClr>
                  </a:outerShdw>
                </a:effectLst>
                <a:latin typeface="Century Gothic" panose="020B0502020202020204" pitchFamily="34" charset="0"/>
              </a:rPr>
              <a:t>Find three interesting facts about Mikhail </a:t>
            </a:r>
            <a:r>
              <a:rPr lang="en-GB" sz="1100" dirty="0" err="1">
                <a:ln w="0"/>
                <a:effectLst>
                  <a:outerShdw blurRad="38100" dist="19050" dir="2700000" algn="tl" rotWithShape="0">
                    <a:schemeClr val="dk1">
                      <a:alpha val="40000"/>
                    </a:schemeClr>
                  </a:outerShdw>
                </a:effectLst>
                <a:latin typeface="Century Gothic" panose="020B0502020202020204" pitchFamily="34" charset="0"/>
              </a:rPr>
              <a:t>Tesvet</a:t>
            </a:r>
            <a:r>
              <a:rPr lang="en-GB" sz="1100" dirty="0">
                <a:ln w="0"/>
                <a:effectLst>
                  <a:outerShdw blurRad="38100" dist="19050" dir="2700000" algn="tl" rotWithShape="0">
                    <a:schemeClr val="dk1">
                      <a:alpha val="40000"/>
                    </a:schemeClr>
                  </a:outerShdw>
                </a:effectLst>
                <a:latin typeface="Century Gothic" panose="020B0502020202020204" pitchFamily="34" charset="0"/>
              </a:rPr>
              <a:t>.</a:t>
            </a:r>
          </a:p>
          <a:p>
            <a:pPr marL="342900" indent="-342900">
              <a:buAutoNum type="arabicPeriod"/>
            </a:pPr>
            <a:r>
              <a:rPr lang="en-GB" sz="1100" dirty="0">
                <a:ln w="0"/>
                <a:effectLst>
                  <a:outerShdw blurRad="38100" dist="19050" dir="2700000" algn="tl" rotWithShape="0">
                    <a:schemeClr val="dk1">
                      <a:alpha val="40000"/>
                    </a:schemeClr>
                  </a:outerShdw>
                </a:effectLst>
                <a:latin typeface="Century Gothic" panose="020B0502020202020204" pitchFamily="34" charset="0"/>
              </a:rPr>
              <a:t>Memorise all the keywords .</a:t>
            </a:r>
          </a:p>
          <a:p>
            <a:pPr marL="342900" indent="-342900">
              <a:buAutoNum type="arabicPeriod"/>
            </a:pPr>
            <a:r>
              <a:rPr lang="en-GB" sz="1100" dirty="0">
                <a:ln w="0"/>
                <a:effectLst>
                  <a:outerShdw blurRad="38100" dist="19050" dir="2700000" algn="tl" rotWithShape="0">
                    <a:schemeClr val="dk1">
                      <a:alpha val="40000"/>
                    </a:schemeClr>
                  </a:outerShdw>
                </a:effectLst>
                <a:latin typeface="Century Gothic" panose="020B0502020202020204" pitchFamily="34" charset="0"/>
              </a:rPr>
              <a:t>What equipment is needed to carry out filtration?</a:t>
            </a:r>
          </a:p>
          <a:p>
            <a:pPr marL="342900" indent="-342900">
              <a:buAutoNum type="arabicPeriod"/>
            </a:pPr>
            <a:endParaRPr lang="en-GB" sz="800" dirty="0">
              <a:ln w="0"/>
              <a:effectLst>
                <a:outerShdw blurRad="38100" dist="19050" dir="2700000" algn="tl" rotWithShape="0">
                  <a:schemeClr val="dk1">
                    <a:alpha val="40000"/>
                  </a:schemeClr>
                </a:outerShdw>
              </a:effectLst>
              <a:latin typeface="Century Gothic" panose="020B0502020202020204" pitchFamily="34" charset="0"/>
            </a:endParaRPr>
          </a:p>
        </p:txBody>
      </p:sp>
      <p:sp>
        <p:nvSpPr>
          <p:cNvPr id="8" name="TextBox 1">
            <a:extLst>
              <a:ext uri="{FF2B5EF4-FFF2-40B4-BE49-F238E27FC236}">
                <a16:creationId xmlns:a16="http://schemas.microsoft.com/office/drawing/2014/main" id="{00F74431-2397-4CB6-8437-7C6476E1DD0D}"/>
              </a:ext>
            </a:extLst>
          </p:cNvPr>
          <p:cNvSpPr txBox="1">
            <a:spLocks noChangeArrowheads="1"/>
          </p:cNvSpPr>
          <p:nvPr/>
        </p:nvSpPr>
        <p:spPr bwMode="auto">
          <a:xfrm>
            <a:off x="5623639" y="33470"/>
            <a:ext cx="5682344" cy="247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400" b="1" u="sng" dirty="0">
                <a:latin typeface="Century Gothic" panose="020B0502020202020204" pitchFamily="34" charset="0"/>
              </a:rPr>
              <a:t>Summer 2 – Fundamentals of Chemistry Knowledge </a:t>
            </a:r>
            <a:r>
              <a:rPr lang="en-US" altLang="en-US" sz="1400" b="1" u="sng" dirty="0" err="1">
                <a:latin typeface="Century Gothic" panose="020B0502020202020204" pitchFamily="34" charset="0"/>
              </a:rPr>
              <a:t>Organiser</a:t>
            </a:r>
            <a:endParaRPr kumimoji="0" lang="en-US" altLang="en-US" sz="1400" b="1" i="0" u="sng" strike="noStrike" cap="none" normalizeH="0" baseline="0" dirty="0">
              <a:ln>
                <a:noFill/>
              </a:ln>
              <a:solidFill>
                <a:schemeClr val="tx1"/>
              </a:solidFill>
              <a:effectLst/>
              <a:latin typeface="Century Gothic" panose="020B0502020202020204" pitchFamily="34" charset="0"/>
            </a:endParaRPr>
          </a:p>
        </p:txBody>
      </p:sp>
      <p:graphicFrame>
        <p:nvGraphicFramePr>
          <p:cNvPr id="2" name="Table 1">
            <a:extLst>
              <a:ext uri="{FF2B5EF4-FFF2-40B4-BE49-F238E27FC236}">
                <a16:creationId xmlns:a16="http://schemas.microsoft.com/office/drawing/2014/main" id="{A3CA3133-7173-4047-BC2C-22DCB409BDC4}"/>
              </a:ext>
            </a:extLst>
          </p:cNvPr>
          <p:cNvGraphicFramePr>
            <a:graphicFrameLocks noGrp="1"/>
          </p:cNvGraphicFramePr>
          <p:nvPr>
            <p:extLst>
              <p:ext uri="{D42A27DB-BD31-4B8C-83A1-F6EECF244321}">
                <p14:modId xmlns:p14="http://schemas.microsoft.com/office/powerpoint/2010/main" val="2390649622"/>
              </p:ext>
            </p:extLst>
          </p:nvPr>
        </p:nvGraphicFramePr>
        <p:xfrm>
          <a:off x="171243" y="320105"/>
          <a:ext cx="4502476" cy="433497"/>
        </p:xfrm>
        <a:graphic>
          <a:graphicData uri="http://schemas.openxmlformats.org/drawingml/2006/table">
            <a:tbl>
              <a:tblPr firstRow="1" firstCol="1" bandRow="1">
                <a:tableStyleId>{5C22544A-7EE6-4342-B048-85BDC9FD1C3A}</a:tableStyleId>
              </a:tblPr>
              <a:tblGrid>
                <a:gridCol w="162560">
                  <a:extLst>
                    <a:ext uri="{9D8B030D-6E8A-4147-A177-3AD203B41FA5}">
                      <a16:colId xmlns:a16="http://schemas.microsoft.com/office/drawing/2014/main" val="1572169318"/>
                    </a:ext>
                  </a:extLst>
                </a:gridCol>
                <a:gridCol w="1335971">
                  <a:extLst>
                    <a:ext uri="{9D8B030D-6E8A-4147-A177-3AD203B41FA5}">
                      <a16:colId xmlns:a16="http://schemas.microsoft.com/office/drawing/2014/main" val="4200841088"/>
                    </a:ext>
                  </a:extLst>
                </a:gridCol>
                <a:gridCol w="3003945">
                  <a:extLst>
                    <a:ext uri="{9D8B030D-6E8A-4147-A177-3AD203B41FA5}">
                      <a16:colId xmlns:a16="http://schemas.microsoft.com/office/drawing/2014/main" val="1467716345"/>
                    </a:ext>
                  </a:extLst>
                </a:gridCol>
              </a:tblGrid>
              <a:tr h="433497">
                <a:tc>
                  <a:txBody>
                    <a:bodyPr/>
                    <a:lstStyle/>
                    <a:p>
                      <a:pPr algn="ctr">
                        <a:lnSpc>
                          <a:spcPct val="107000"/>
                        </a:lnSpc>
                        <a:spcBef>
                          <a:spcPts val="200"/>
                        </a:spcBef>
                        <a:spcAft>
                          <a:spcPts val="20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nSpc>
                          <a:spcPct val="107000"/>
                        </a:lnSpc>
                        <a:spcBef>
                          <a:spcPts val="200"/>
                        </a:spcBef>
                        <a:spcAft>
                          <a:spcPts val="200"/>
                        </a:spcAft>
                      </a:pPr>
                      <a:endParaRPr lang="en-GB" sz="1100" b="1" i="1" dirty="0">
                        <a:effectLst/>
                        <a:latin typeface="Century Gothic" panose="020B0502020202020204" pitchFamily="34" charset="0"/>
                      </a:endParaRPr>
                    </a:p>
                    <a:p>
                      <a:pPr>
                        <a:lnSpc>
                          <a:spcPct val="107000"/>
                        </a:lnSpc>
                        <a:spcBef>
                          <a:spcPts val="200"/>
                        </a:spcBef>
                        <a:spcAft>
                          <a:spcPts val="200"/>
                        </a:spcAft>
                      </a:pPr>
                      <a:r>
                        <a:rPr lang="en-GB" sz="1100" b="1" i="1" dirty="0">
                          <a:effectLst/>
                          <a:latin typeface="Century Gothic" panose="020B0502020202020204" pitchFamily="34" charset="0"/>
                        </a:rPr>
                        <a:t>Key word(s)</a:t>
                      </a:r>
                      <a:endParaRPr lang="en-GB" sz="1100" b="1" i="1"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Bef>
                          <a:spcPts val="200"/>
                        </a:spcBef>
                        <a:spcAft>
                          <a:spcPts val="200"/>
                        </a:spcAft>
                      </a:pPr>
                      <a:endParaRPr lang="en-GB" sz="1100" b="1" i="1" dirty="0">
                        <a:effectLst/>
                        <a:latin typeface="Century Gothic" panose="020B0502020202020204" pitchFamily="34" charset="0"/>
                      </a:endParaRPr>
                    </a:p>
                    <a:p>
                      <a:pPr algn="ctr">
                        <a:lnSpc>
                          <a:spcPct val="107000"/>
                        </a:lnSpc>
                        <a:spcBef>
                          <a:spcPts val="200"/>
                        </a:spcBef>
                        <a:spcAft>
                          <a:spcPts val="200"/>
                        </a:spcAft>
                      </a:pPr>
                      <a:r>
                        <a:rPr lang="en-GB" sz="1100" b="1" i="1" dirty="0">
                          <a:effectLst/>
                          <a:latin typeface="Century Gothic" panose="020B0502020202020204" pitchFamily="34" charset="0"/>
                        </a:rPr>
                        <a:t>Definition</a:t>
                      </a:r>
                      <a:endParaRPr lang="en-GB" sz="1100" b="1" i="1"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794925163"/>
                  </a:ext>
                </a:extLst>
              </a:tr>
            </a:tbl>
          </a:graphicData>
        </a:graphic>
      </p:graphicFrame>
      <p:graphicFrame>
        <p:nvGraphicFramePr>
          <p:cNvPr id="11" name="Table 10">
            <a:extLst>
              <a:ext uri="{FF2B5EF4-FFF2-40B4-BE49-F238E27FC236}">
                <a16:creationId xmlns:a16="http://schemas.microsoft.com/office/drawing/2014/main" id="{4B19F4C4-A7DC-4C3C-956E-510F36C9F4A3}"/>
              </a:ext>
            </a:extLst>
          </p:cNvPr>
          <p:cNvGraphicFramePr>
            <a:graphicFrameLocks noGrp="1"/>
          </p:cNvGraphicFramePr>
          <p:nvPr>
            <p:extLst>
              <p:ext uri="{D42A27DB-BD31-4B8C-83A1-F6EECF244321}">
                <p14:modId xmlns:p14="http://schemas.microsoft.com/office/powerpoint/2010/main" val="1393855600"/>
              </p:ext>
            </p:extLst>
          </p:nvPr>
        </p:nvGraphicFramePr>
        <p:xfrm>
          <a:off x="184040" y="4765476"/>
          <a:ext cx="4463238" cy="1889654"/>
        </p:xfrm>
        <a:graphic>
          <a:graphicData uri="http://schemas.openxmlformats.org/drawingml/2006/table">
            <a:tbl>
              <a:tblPr firstRow="1" bandRow="1">
                <a:tableStyleId>{5940675A-B579-460E-94D1-54222C63F5DA}</a:tableStyleId>
              </a:tblPr>
              <a:tblGrid>
                <a:gridCol w="1413170">
                  <a:extLst>
                    <a:ext uri="{9D8B030D-6E8A-4147-A177-3AD203B41FA5}">
                      <a16:colId xmlns:a16="http://schemas.microsoft.com/office/drawing/2014/main" val="3684740253"/>
                    </a:ext>
                  </a:extLst>
                </a:gridCol>
                <a:gridCol w="3050068">
                  <a:extLst>
                    <a:ext uri="{9D8B030D-6E8A-4147-A177-3AD203B41FA5}">
                      <a16:colId xmlns:a16="http://schemas.microsoft.com/office/drawing/2014/main" val="57657417"/>
                    </a:ext>
                  </a:extLst>
                </a:gridCol>
              </a:tblGrid>
              <a:tr h="61171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100" b="0" dirty="0">
                          <a:effectLst/>
                          <a:latin typeface="Century Gothic" panose="020B0502020202020204" pitchFamily="34" charset="0"/>
                          <a:ea typeface="+mn-ea"/>
                          <a:cs typeface="+mn-cs"/>
                        </a:rPr>
                        <a:t>S</a:t>
                      </a:r>
                      <a:r>
                        <a:rPr lang="en-GB" sz="1100" b="0" dirty="0">
                          <a:effectLst/>
                          <a:latin typeface="Century Gothic" panose="020B0502020202020204" pitchFamily="34" charset="0"/>
                          <a:ea typeface="+mn-ea"/>
                          <a:cs typeface="+mn-cs"/>
                        </a:rPr>
                        <a:t>sedimentary rocks</a:t>
                      </a:r>
                      <a:endParaRPr lang="en-GB" sz="1100" b="0" dirty="0">
                        <a:effectLst/>
                        <a:latin typeface="Century Gothic" panose="020B0502020202020204" pitchFamily="34" charset="0"/>
                        <a:ea typeface="Calibri"/>
                        <a:cs typeface="Times New Roman"/>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Century Gothic" panose="020B0502020202020204" pitchFamily="34" charset="0"/>
                          <a:ea typeface="+mn-ea"/>
                          <a:cs typeface="+mn-cs"/>
                        </a:rPr>
                        <a:t>Rocks made up of lots of other pieces of rock. Eventually, layers of soil and mud help the little pieces to form 1 whole rock. </a:t>
                      </a:r>
                      <a:endParaRPr lang="en-GB" sz="1100" b="0" dirty="0">
                        <a:latin typeface="Century Gothic" panose="020B0502020202020204" pitchFamily="34" charset="0"/>
                      </a:endParaRPr>
                    </a:p>
                  </a:txBody>
                  <a:tcPr/>
                </a:tc>
                <a:extLst>
                  <a:ext uri="{0D108BD9-81ED-4DB2-BD59-A6C34878D82A}">
                    <a16:rowId xmlns:a16="http://schemas.microsoft.com/office/drawing/2014/main" val="1810529240"/>
                  </a:ext>
                </a:extLst>
              </a:tr>
              <a:tr h="683844">
                <a:tc>
                  <a:txBody>
                    <a:bodyPr/>
                    <a:lstStyle/>
                    <a:p>
                      <a:pPr>
                        <a:lnSpc>
                          <a:spcPct val="107000"/>
                        </a:lnSpc>
                        <a:spcAft>
                          <a:spcPts val="0"/>
                        </a:spcAft>
                      </a:pPr>
                      <a:r>
                        <a:rPr lang="en-GB" sz="1100" b="0" dirty="0">
                          <a:effectLst/>
                          <a:latin typeface="Century Gothic" panose="020B0502020202020204" pitchFamily="34" charset="0"/>
                          <a:ea typeface="+mn-ea"/>
                          <a:cs typeface="+mn-cs"/>
                        </a:rPr>
                        <a:t>Metamorphic rocks</a:t>
                      </a:r>
                      <a:endParaRPr lang="en-GB" sz="1100" b="0" dirty="0">
                        <a:effectLst/>
                        <a:latin typeface="Century Gothic" panose="020B0502020202020204" pitchFamily="34" charset="0"/>
                        <a:ea typeface="Calibri"/>
                        <a:cs typeface="Times New Roman"/>
                      </a:endParaRPr>
                    </a:p>
                  </a:txBody>
                  <a:tcPr/>
                </a:tc>
                <a:tc>
                  <a:txBody>
                    <a:bodyPr/>
                    <a:lstStyle/>
                    <a:p>
                      <a:pPr>
                        <a:lnSpc>
                          <a:spcPct val="107000"/>
                        </a:lnSpc>
                        <a:spcAft>
                          <a:spcPts val="0"/>
                        </a:spcAft>
                      </a:pPr>
                      <a:r>
                        <a:rPr lang="en-GB" sz="1100" kern="1200" dirty="0">
                          <a:solidFill>
                            <a:schemeClr val="tx1"/>
                          </a:solidFill>
                          <a:effectLst/>
                          <a:latin typeface="Century Gothic" panose="020B0502020202020204" pitchFamily="34" charset="0"/>
                          <a:ea typeface="+mn-ea"/>
                          <a:cs typeface="+mn-cs"/>
                        </a:rPr>
                        <a:t>Rocks that have been changed over time with extreme heat and pressure underground</a:t>
                      </a:r>
                      <a:r>
                        <a:rPr lang="en-GB" sz="1800" kern="1200" dirty="0">
                          <a:solidFill>
                            <a:schemeClr val="tx1"/>
                          </a:solidFill>
                          <a:effectLst/>
                          <a:latin typeface="+mn-lt"/>
                          <a:ea typeface="+mn-ea"/>
                          <a:cs typeface="+mn-cs"/>
                        </a:rPr>
                        <a:t>. </a:t>
                      </a:r>
                      <a:endParaRPr lang="en-GB" sz="1100" b="0" dirty="0">
                        <a:effectLst/>
                        <a:latin typeface="Century Gothic" panose="020B0502020202020204" pitchFamily="34" charset="0"/>
                        <a:ea typeface="Calibri"/>
                        <a:cs typeface="Times New Roman"/>
                      </a:endParaRPr>
                    </a:p>
                  </a:txBody>
                  <a:tcPr/>
                </a:tc>
                <a:extLst>
                  <a:ext uri="{0D108BD9-81ED-4DB2-BD59-A6C34878D82A}">
                    <a16:rowId xmlns:a16="http://schemas.microsoft.com/office/drawing/2014/main" val="3934672362"/>
                  </a:ext>
                </a:extLst>
              </a:tr>
              <a:tr h="51549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b="0" i="1" dirty="0">
                          <a:effectLst/>
                          <a:latin typeface="Century Gothic" panose="020B0502020202020204" pitchFamily="34" charset="0"/>
                          <a:ea typeface="+mn-ea"/>
                          <a:cs typeface="+mn-cs"/>
                        </a:rPr>
                        <a:t>Igneous rocks</a:t>
                      </a:r>
                      <a:endParaRPr lang="en-GB" sz="1100" b="0" i="1" dirty="0">
                        <a:effectLst/>
                        <a:latin typeface="Century Gothic" panose="020B0502020202020204" pitchFamily="34" charset="0"/>
                        <a:ea typeface="Calibri"/>
                        <a:cs typeface="Times New Roman"/>
                      </a:endParaRPr>
                    </a:p>
                    <a:p>
                      <a:endParaRPr lang="en-GB" sz="1100" b="0" dirty="0">
                        <a:latin typeface="Century Gothic" panose="020B0502020202020204" pitchFamily="34" charset="0"/>
                      </a:endParaRPr>
                    </a:p>
                  </a:txBody>
                  <a:tcPr/>
                </a:tc>
                <a:tc>
                  <a:txBody>
                    <a:bodyPr/>
                    <a:lstStyle/>
                    <a:p>
                      <a:pPr>
                        <a:lnSpc>
                          <a:spcPct val="107000"/>
                        </a:lnSpc>
                        <a:spcAft>
                          <a:spcPts val="0"/>
                        </a:spcAft>
                      </a:pPr>
                      <a:r>
                        <a:rPr lang="en-GB" sz="1100" kern="1200" dirty="0">
                          <a:solidFill>
                            <a:schemeClr val="tx1"/>
                          </a:solidFill>
                          <a:effectLst/>
                          <a:latin typeface="+mn-lt"/>
                          <a:ea typeface="+mn-ea"/>
                          <a:cs typeface="+mn-cs"/>
                        </a:rPr>
                        <a:t>Rocks that are made from hot molten lava, found deep down below the earth’s crust.</a:t>
                      </a:r>
                      <a:r>
                        <a:rPr lang="en-GB" sz="1800" kern="1200" dirty="0">
                          <a:solidFill>
                            <a:schemeClr val="tx1"/>
                          </a:solidFill>
                          <a:effectLst/>
                          <a:latin typeface="+mn-lt"/>
                          <a:ea typeface="+mn-ea"/>
                          <a:cs typeface="+mn-cs"/>
                        </a:rPr>
                        <a:t> </a:t>
                      </a:r>
                      <a:endParaRPr lang="en-GB" sz="1100" b="0" dirty="0">
                        <a:effectLst/>
                        <a:latin typeface="Century Gothic" panose="020B0502020202020204" pitchFamily="34" charset="0"/>
                        <a:ea typeface="Calibri"/>
                        <a:cs typeface="Times New Roman"/>
                      </a:endParaRPr>
                    </a:p>
                  </a:txBody>
                  <a:tcPr/>
                </a:tc>
                <a:extLst>
                  <a:ext uri="{0D108BD9-81ED-4DB2-BD59-A6C34878D82A}">
                    <a16:rowId xmlns:a16="http://schemas.microsoft.com/office/drawing/2014/main" val="2335526873"/>
                  </a:ext>
                </a:extLst>
              </a:tr>
            </a:tbl>
          </a:graphicData>
        </a:graphic>
      </p:graphicFrame>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92923" y="0"/>
            <a:ext cx="750114" cy="908061"/>
          </a:xfrm>
          <a:prstGeom prst="rect">
            <a:avLst/>
          </a:prstGeom>
          <a:effectLst>
            <a:glow rad="101600">
              <a:schemeClr val="accent5">
                <a:satMod val="175000"/>
                <a:alpha val="40000"/>
              </a:schemeClr>
            </a:glow>
          </a:effectLst>
          <a:scene3d>
            <a:camera prst="orthographicFront"/>
            <a:lightRig rig="threePt" dir="t"/>
          </a:scene3d>
          <a:sp3d>
            <a:bevelT prst="relaxedInset"/>
          </a:sp3d>
        </p:spPr>
      </p:pic>
    </p:spTree>
    <p:extLst>
      <p:ext uri="{BB962C8B-B14F-4D97-AF65-F5344CB8AC3E}">
        <p14:creationId xmlns:p14="http://schemas.microsoft.com/office/powerpoint/2010/main" val="11723050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31775" y="169817"/>
            <a:ext cx="3454400" cy="325119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lvl="0" eaLnBrk="0" fontAlgn="base" hangingPunct="0">
              <a:spcBef>
                <a:spcPct val="0"/>
              </a:spcBef>
              <a:spcAft>
                <a:spcPct val="0"/>
              </a:spcAft>
            </a:pPr>
            <a:r>
              <a:rPr lang="en-US" altLang="en-US" sz="1600" b="1" u="sng" dirty="0">
                <a:solidFill>
                  <a:schemeClr val="tx1"/>
                </a:solidFill>
                <a:latin typeface="Century Gothic" panose="020B0502020202020204" pitchFamily="34" charset="0"/>
              </a:rPr>
              <a:t>M Mikhail </a:t>
            </a:r>
            <a:r>
              <a:rPr lang="en-US" altLang="en-US" sz="1600" b="1" u="sng" dirty="0" err="1">
                <a:solidFill>
                  <a:schemeClr val="tx1"/>
                </a:solidFill>
                <a:latin typeface="Century Gothic" panose="020B0502020202020204" pitchFamily="34" charset="0"/>
              </a:rPr>
              <a:t>Semyonovich</a:t>
            </a:r>
            <a:r>
              <a:rPr lang="en-US" altLang="en-US" sz="1600" b="1" u="sng" dirty="0">
                <a:solidFill>
                  <a:schemeClr val="tx1"/>
                </a:solidFill>
                <a:latin typeface="Century Gothic" panose="020B0502020202020204" pitchFamily="34" charset="0"/>
              </a:rPr>
              <a:t> </a:t>
            </a:r>
            <a:r>
              <a:rPr lang="en-US" altLang="en-US" sz="1600" b="1" u="sng" dirty="0" err="1">
                <a:solidFill>
                  <a:schemeClr val="tx1"/>
                </a:solidFill>
                <a:latin typeface="Century Gothic" panose="020B0502020202020204" pitchFamily="34" charset="0"/>
              </a:rPr>
              <a:t>Tsvet</a:t>
            </a:r>
            <a:r>
              <a:rPr lang="en-US" altLang="en-US" sz="1600" b="1" u="sng" dirty="0">
                <a:solidFill>
                  <a:schemeClr val="tx1"/>
                </a:solidFill>
                <a:latin typeface="Century Gothic" panose="020B0502020202020204" pitchFamily="34" charset="0"/>
              </a:rPr>
              <a:t> </a:t>
            </a:r>
          </a:p>
          <a:p>
            <a:pPr lvl="0" eaLnBrk="0" fontAlgn="base" hangingPunct="0">
              <a:spcBef>
                <a:spcPct val="0"/>
              </a:spcBef>
              <a:spcAft>
                <a:spcPct val="0"/>
              </a:spcAft>
            </a:pPr>
            <a:endParaRPr lang="en-US" altLang="en-US" sz="1000" b="1" dirty="0">
              <a:solidFill>
                <a:srgbClr val="FF0000"/>
              </a:solidFill>
              <a:latin typeface="Century Gothic" panose="020B0502020202020204" pitchFamily="34" charset="0"/>
            </a:endParaRPr>
          </a:p>
          <a:p>
            <a:pPr lvl="0" eaLnBrk="0" fontAlgn="base" hangingPunct="0">
              <a:spcBef>
                <a:spcPct val="0"/>
              </a:spcBef>
              <a:spcAft>
                <a:spcPct val="0"/>
              </a:spcAft>
            </a:pPr>
            <a:endParaRPr lang="en-US" altLang="en-US" sz="1000" b="1" dirty="0">
              <a:solidFill>
                <a:srgbClr val="FF0000"/>
              </a:solidFill>
              <a:latin typeface="Century Gothic" panose="020B0502020202020204" pitchFamily="34" charset="0"/>
            </a:endParaRPr>
          </a:p>
          <a:p>
            <a:pPr lvl="0" eaLnBrk="0" fontAlgn="base" hangingPunct="0">
              <a:spcBef>
                <a:spcPct val="0"/>
              </a:spcBef>
              <a:spcAft>
                <a:spcPct val="0"/>
              </a:spcAft>
            </a:pPr>
            <a:r>
              <a:rPr lang="en-US" altLang="en-US" sz="1000" b="1" dirty="0" err="1">
                <a:solidFill>
                  <a:schemeClr val="tx1"/>
                </a:solidFill>
                <a:latin typeface="Century Gothic" panose="020B0502020202020204" pitchFamily="34" charset="0"/>
              </a:rPr>
              <a:t>ikhail</a:t>
            </a:r>
            <a:r>
              <a:rPr lang="en-US" altLang="en-US" sz="1000" b="1" dirty="0">
                <a:solidFill>
                  <a:schemeClr val="tx1"/>
                </a:solidFill>
                <a:latin typeface="Century Gothic" panose="020B0502020202020204" pitchFamily="34" charset="0"/>
              </a:rPr>
              <a:t> </a:t>
            </a:r>
            <a:r>
              <a:rPr lang="en-US" altLang="en-US" sz="1000" b="1" dirty="0" err="1">
                <a:solidFill>
                  <a:schemeClr val="tx1"/>
                </a:solidFill>
                <a:latin typeface="Century Gothic" panose="020B0502020202020204" pitchFamily="34" charset="0"/>
              </a:rPr>
              <a:t>Semyonovich</a:t>
            </a:r>
            <a:r>
              <a:rPr lang="en-US" altLang="en-US" sz="1000" b="1" dirty="0">
                <a:solidFill>
                  <a:schemeClr val="tx1"/>
                </a:solidFill>
                <a:latin typeface="Century Gothic" panose="020B0502020202020204" pitchFamily="34" charset="0"/>
              </a:rPr>
              <a:t> </a:t>
            </a:r>
            <a:r>
              <a:rPr lang="en-US" altLang="en-US" sz="1000" b="1" dirty="0" err="1">
                <a:solidFill>
                  <a:schemeClr val="tx1"/>
                </a:solidFill>
                <a:latin typeface="Century Gothic" panose="020B0502020202020204" pitchFamily="34" charset="0"/>
              </a:rPr>
              <a:t>Tsvet</a:t>
            </a:r>
            <a:r>
              <a:rPr lang="en-US" altLang="en-US" sz="1000" b="1" dirty="0">
                <a:solidFill>
                  <a:schemeClr val="tx1"/>
                </a:solidFill>
                <a:latin typeface="Century Gothic" panose="020B0502020202020204" pitchFamily="34" charset="0"/>
              </a:rPr>
              <a:t> </a:t>
            </a:r>
            <a:r>
              <a:rPr lang="en-US" altLang="en-US" sz="1000" dirty="0">
                <a:solidFill>
                  <a:schemeClr val="tx1"/>
                </a:solidFill>
                <a:latin typeface="Century Gothic" panose="020B0502020202020204" pitchFamily="34" charset="0"/>
              </a:rPr>
              <a:t>was a Russian-Italian botanist who invented chromatography. His last name is Russian for both "</a:t>
            </a:r>
            <a:r>
              <a:rPr lang="en-US" altLang="en-US" sz="1000" dirty="0" err="1">
                <a:solidFill>
                  <a:schemeClr val="tx1"/>
                </a:solidFill>
                <a:latin typeface="Century Gothic" panose="020B0502020202020204" pitchFamily="34" charset="0"/>
              </a:rPr>
              <a:t>colour</a:t>
            </a:r>
            <a:r>
              <a:rPr lang="en-US" altLang="en-US" sz="1000" dirty="0">
                <a:solidFill>
                  <a:schemeClr val="tx1"/>
                </a:solidFill>
                <a:latin typeface="Century Gothic" panose="020B0502020202020204" pitchFamily="34" charset="0"/>
              </a:rPr>
              <a:t>" and "flowering.“</a:t>
            </a:r>
          </a:p>
          <a:p>
            <a:pPr lvl="0" eaLnBrk="0" fontAlgn="base" hangingPunct="0">
              <a:spcBef>
                <a:spcPct val="0"/>
              </a:spcBef>
              <a:spcAft>
                <a:spcPct val="0"/>
              </a:spcAft>
            </a:pPr>
            <a:endParaRPr lang="en-US" altLang="en-US" sz="1000" dirty="0">
              <a:latin typeface="Century Gothic" panose="020B0502020202020204" pitchFamily="34" charset="0"/>
            </a:endParaRPr>
          </a:p>
          <a:p>
            <a:pPr lvl="0" eaLnBrk="0" fontAlgn="t" hangingPunct="0">
              <a:spcBef>
                <a:spcPct val="0"/>
              </a:spcBef>
              <a:spcAft>
                <a:spcPct val="0"/>
              </a:spcAft>
              <a:buFontTx/>
              <a:buChar char="•"/>
            </a:pPr>
            <a:r>
              <a:rPr lang="en-US" altLang="en-US" sz="1000" dirty="0">
                <a:latin typeface="Century Gothic" panose="020B0502020202020204" pitchFamily="34" charset="0"/>
              </a:rPr>
              <a:t>Born: 14 May 1872 · </a:t>
            </a:r>
            <a:r>
              <a:rPr lang="en-US" altLang="en-US" sz="1000" dirty="0">
                <a:latin typeface="Century Gothic" panose="020B0502020202020204" pitchFamily="34" charset="0"/>
                <a:hlinkClick r:id="rId2"/>
              </a:rPr>
              <a:t>Asti, Italy</a:t>
            </a:r>
            <a:endParaRPr lang="en-US" altLang="en-US" sz="1000" dirty="0">
              <a:latin typeface="Century Gothic" panose="020B0502020202020204" pitchFamily="34" charset="0"/>
            </a:endParaRPr>
          </a:p>
          <a:p>
            <a:pPr lvl="0" eaLnBrk="0" fontAlgn="t" hangingPunct="0">
              <a:spcBef>
                <a:spcPct val="0"/>
              </a:spcBef>
              <a:spcAft>
                <a:spcPct val="0"/>
              </a:spcAft>
              <a:buFontTx/>
              <a:buChar char="•"/>
            </a:pPr>
            <a:r>
              <a:rPr lang="en-US" altLang="en-US" sz="1000" dirty="0">
                <a:latin typeface="Century Gothic" panose="020B0502020202020204" pitchFamily="34" charset="0"/>
              </a:rPr>
              <a:t>Died: 26 Jun 1919 · </a:t>
            </a:r>
            <a:r>
              <a:rPr lang="en-US" altLang="en-US" sz="1000" dirty="0">
                <a:latin typeface="Century Gothic" panose="020B0502020202020204" pitchFamily="34" charset="0"/>
                <a:hlinkClick r:id="rId3"/>
              </a:rPr>
              <a:t>Voronezh, Russia</a:t>
            </a:r>
            <a:endParaRPr lang="en-US" altLang="en-US" sz="1000" dirty="0">
              <a:latin typeface="Century Gothic" panose="020B0502020202020204" pitchFamily="34" charset="0"/>
            </a:endParaRPr>
          </a:p>
          <a:p>
            <a:pPr lvl="0" eaLnBrk="0" fontAlgn="t" hangingPunct="0">
              <a:spcBef>
                <a:spcPct val="0"/>
              </a:spcBef>
              <a:spcAft>
                <a:spcPct val="0"/>
              </a:spcAft>
            </a:pPr>
            <a:endParaRPr lang="en-US" altLang="en-US" sz="1000" dirty="0">
              <a:latin typeface="Century Gothic" panose="020B0502020202020204" pitchFamily="34" charset="0"/>
            </a:endParaRPr>
          </a:p>
          <a:p>
            <a:pPr algn="ctr"/>
            <a:r>
              <a:rPr lang="en-US" altLang="en-US" sz="1000" dirty="0">
                <a:latin typeface="Century Gothic" panose="020B0502020202020204" pitchFamily="34" charset="0"/>
              </a:rPr>
              <a:t>Mikhail invented chromatography during 1900 during his research on pigments.</a:t>
            </a:r>
            <a:r>
              <a:rPr lang="en-GB" sz="1000" i="1" dirty="0">
                <a:latin typeface="Century Gothic" panose="020B0502020202020204" pitchFamily="34" charset="0"/>
              </a:rPr>
              <a:t> </a:t>
            </a:r>
            <a:r>
              <a:rPr lang="en-GB" sz="1000" dirty="0">
                <a:latin typeface="Century Gothic" panose="020B0502020202020204" pitchFamily="34" charset="0"/>
              </a:rPr>
              <a:t> It was </a:t>
            </a:r>
            <a:r>
              <a:rPr lang="en-GB" sz="1000" b="1" dirty="0">
                <a:solidFill>
                  <a:schemeClr val="tx1"/>
                </a:solidFill>
                <a:latin typeface="Century Gothic" panose="020B0502020202020204" pitchFamily="34" charset="0"/>
              </a:rPr>
              <a:t>Mikhail </a:t>
            </a:r>
            <a:r>
              <a:rPr lang="en-GB" sz="1000" b="1" dirty="0" err="1">
                <a:solidFill>
                  <a:schemeClr val="tx1"/>
                </a:solidFill>
                <a:latin typeface="Century Gothic" panose="020B0502020202020204" pitchFamily="34" charset="0"/>
              </a:rPr>
              <a:t>Tsvet’s</a:t>
            </a:r>
            <a:r>
              <a:rPr lang="en-GB" sz="1000" b="1" dirty="0">
                <a:solidFill>
                  <a:srgbClr val="C00000"/>
                </a:solidFill>
                <a:latin typeface="Century Gothic" panose="020B0502020202020204" pitchFamily="34" charset="0"/>
              </a:rPr>
              <a:t> </a:t>
            </a:r>
            <a:r>
              <a:rPr lang="en-GB" sz="1000" b="1" dirty="0">
                <a:latin typeface="Century Gothic" panose="020B0502020202020204" pitchFamily="34" charset="0"/>
              </a:rPr>
              <a:t>research </a:t>
            </a:r>
            <a:r>
              <a:rPr lang="en-GB" sz="1000" dirty="0">
                <a:latin typeface="Century Gothic" panose="020B0502020202020204" pitchFamily="34" charset="0"/>
              </a:rPr>
              <a:t>into plant pigments which led him to invent chromatography in 1903. </a:t>
            </a:r>
          </a:p>
          <a:p>
            <a:pPr algn="ctr"/>
            <a:endParaRPr lang="en-GB" sz="1000" dirty="0">
              <a:latin typeface="Century Gothic" panose="020B0502020202020204" pitchFamily="34" charset="0"/>
            </a:endParaRPr>
          </a:p>
          <a:p>
            <a:pPr algn="ctr"/>
            <a:r>
              <a:rPr lang="en-GB" sz="1000" dirty="0">
                <a:latin typeface="Century Gothic" panose="020B0502020202020204" pitchFamily="34" charset="0"/>
              </a:rPr>
              <a:t>Born in Italy of Russian descent in 1872, Mikhail </a:t>
            </a:r>
            <a:r>
              <a:rPr lang="en-GB" sz="1000" b="1" dirty="0" err="1">
                <a:latin typeface="Century Gothic" panose="020B0502020202020204" pitchFamily="34" charset="0"/>
              </a:rPr>
              <a:t>Semyonovish</a:t>
            </a:r>
            <a:r>
              <a:rPr lang="en-GB" sz="1000" b="1" dirty="0">
                <a:latin typeface="Century Gothic" panose="020B0502020202020204" pitchFamily="34" charset="0"/>
              </a:rPr>
              <a:t> </a:t>
            </a:r>
            <a:r>
              <a:rPr lang="en-GB" sz="1000" b="1" dirty="0" err="1">
                <a:latin typeface="Century Gothic" panose="020B0502020202020204" pitchFamily="34" charset="0"/>
              </a:rPr>
              <a:t>Tsvet</a:t>
            </a:r>
            <a:r>
              <a:rPr lang="en-GB" sz="1000" b="1" dirty="0">
                <a:latin typeface="Century Gothic" panose="020B0502020202020204" pitchFamily="34" charset="0"/>
              </a:rPr>
              <a:t> </a:t>
            </a:r>
            <a:r>
              <a:rPr lang="en-GB" sz="1000" dirty="0">
                <a:latin typeface="Century Gothic" panose="020B0502020202020204" pitchFamily="34" charset="0"/>
              </a:rPr>
              <a:t>spent his early life studying Botany.</a:t>
            </a:r>
          </a:p>
        </p:txBody>
      </p:sp>
      <p:sp>
        <p:nvSpPr>
          <p:cNvPr id="6" name="Rectangle 5"/>
          <p:cNvSpPr/>
          <p:nvPr/>
        </p:nvSpPr>
        <p:spPr>
          <a:xfrm>
            <a:off x="4252685" y="188686"/>
            <a:ext cx="3410858" cy="239485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1100" b="1" u="sng" dirty="0">
                <a:latin typeface="Century Gothic" panose="020B0502020202020204" pitchFamily="34" charset="0"/>
              </a:rPr>
              <a:t>Skills</a:t>
            </a:r>
          </a:p>
          <a:p>
            <a:pPr algn="ctr"/>
            <a:endParaRPr lang="en-GB" sz="1100" b="1" u="sng" dirty="0">
              <a:latin typeface="Century Gothic" panose="020B0502020202020204" pitchFamily="34" charset="0"/>
            </a:endParaRPr>
          </a:p>
          <a:p>
            <a:pPr algn="ctr"/>
            <a:r>
              <a:rPr lang="en-GB" sz="1100" b="1" u="sng" dirty="0">
                <a:latin typeface="Century Gothic" panose="020B0502020202020204" pitchFamily="34" charset="0"/>
              </a:rPr>
              <a:t>Equipment</a:t>
            </a:r>
          </a:p>
          <a:p>
            <a:pPr algn="ctr"/>
            <a:endParaRPr lang="en-GB" sz="1100" b="1" u="sng" dirty="0">
              <a:latin typeface="Century Gothic" panose="020B0502020202020204" pitchFamily="34" charset="0"/>
            </a:endParaRPr>
          </a:p>
          <a:p>
            <a:pPr algn="ctr"/>
            <a:r>
              <a:rPr lang="en-GB" sz="1100" b="1" dirty="0">
                <a:latin typeface="Century Gothic" panose="020B0502020202020204" pitchFamily="34" charset="0"/>
              </a:rPr>
              <a:t>Naming and handling the apparatus, drawing accurately</a:t>
            </a:r>
          </a:p>
          <a:p>
            <a:pPr algn="ctr"/>
            <a:endParaRPr lang="en-GB" sz="1100" b="1" u="sng" dirty="0">
              <a:latin typeface="Century Gothic" panose="020B0502020202020204" pitchFamily="34" charset="0"/>
            </a:endParaRPr>
          </a:p>
          <a:p>
            <a:pPr algn="ctr"/>
            <a:r>
              <a:rPr lang="en-GB" sz="1100" b="1" u="sng" dirty="0">
                <a:latin typeface="Century Gothic" panose="020B0502020202020204" pitchFamily="34" charset="0"/>
              </a:rPr>
              <a:t>Risk</a:t>
            </a:r>
          </a:p>
          <a:p>
            <a:pPr algn="ctr"/>
            <a:endParaRPr lang="en-GB" sz="1100" b="1" u="sng" dirty="0">
              <a:latin typeface="Century Gothic" panose="020B0502020202020204" pitchFamily="34" charset="0"/>
            </a:endParaRPr>
          </a:p>
          <a:p>
            <a:pPr algn="ctr"/>
            <a:r>
              <a:rPr lang="en-GB" sz="1100" b="1" dirty="0">
                <a:latin typeface="Century Gothic" panose="020B0502020202020204" pitchFamily="34" charset="0"/>
              </a:rPr>
              <a:t>Hazard, prevention, action</a:t>
            </a:r>
            <a:endParaRPr lang="en-GB" sz="1100" b="1" u="sng" dirty="0">
              <a:latin typeface="Century Gothic" panose="020B0502020202020204" pitchFamily="34" charset="0"/>
            </a:endParaRPr>
          </a:p>
          <a:p>
            <a:pPr algn="ctr"/>
            <a:endParaRPr lang="en-GB" sz="1100" b="1" u="sng" dirty="0">
              <a:latin typeface="Century Gothic" panose="020B0502020202020204" pitchFamily="34" charset="0"/>
            </a:endParaRPr>
          </a:p>
          <a:p>
            <a:pPr algn="ctr"/>
            <a:r>
              <a:rPr lang="en-GB" sz="1100" b="1" u="sng" dirty="0">
                <a:latin typeface="Century Gothic" panose="020B0502020202020204" pitchFamily="34" charset="0"/>
              </a:rPr>
              <a:t>Conclusion</a:t>
            </a:r>
          </a:p>
          <a:p>
            <a:pPr algn="ctr"/>
            <a:endParaRPr lang="en-GB" sz="1100" b="1" u="sng" dirty="0">
              <a:latin typeface="Century Gothic" panose="020B0502020202020204" pitchFamily="34" charset="0"/>
            </a:endParaRPr>
          </a:p>
          <a:p>
            <a:pPr algn="ctr"/>
            <a:r>
              <a:rPr lang="en-GB" sz="1100" b="1" dirty="0">
                <a:latin typeface="Century Gothic" panose="020B0502020202020204" pitchFamily="34" charset="0"/>
              </a:rPr>
              <a:t>PEEL-Point, Evidence, Explain, Link</a:t>
            </a:r>
          </a:p>
          <a:p>
            <a:pPr algn="ctr"/>
            <a:endParaRPr lang="en-GB" sz="1000" b="1" dirty="0">
              <a:latin typeface="Century Gothic" panose="020B0502020202020204" pitchFamily="34" charset="0"/>
            </a:endParaRPr>
          </a:p>
        </p:txBody>
      </p:sp>
      <p:sp>
        <p:nvSpPr>
          <p:cNvPr id="8" name="Rectangle 7"/>
          <p:cNvSpPr/>
          <p:nvPr/>
        </p:nvSpPr>
        <p:spPr>
          <a:xfrm>
            <a:off x="205200" y="3593960"/>
            <a:ext cx="3538583" cy="3135085"/>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sz="1100" b="1" u="sng" dirty="0"/>
              <a:t>Filtration practical:</a:t>
            </a:r>
          </a:p>
          <a:p>
            <a:r>
              <a:rPr lang="en-GB" sz="1100" b="1" u="sng" dirty="0"/>
              <a:t>Method</a:t>
            </a:r>
          </a:p>
          <a:p>
            <a:r>
              <a:rPr lang="en-GB" sz="1100" dirty="0"/>
              <a:t>An example method is shown below.</a:t>
            </a:r>
          </a:p>
          <a:p>
            <a:r>
              <a:rPr lang="en-GB" sz="1100" dirty="0"/>
              <a:t>Set up apparatus as shown in diagram.</a:t>
            </a:r>
          </a:p>
          <a:p>
            <a:r>
              <a:rPr lang="en-GB" sz="1100" dirty="0"/>
              <a:t>Fold filter paper and place into the funnel.</a:t>
            </a:r>
          </a:p>
          <a:p>
            <a:r>
              <a:rPr lang="en-GB" sz="1100" dirty="0"/>
              <a:t>Mix the crushed salt and rock mixture with water, ensuring that the salt dissolves. </a:t>
            </a:r>
          </a:p>
          <a:p>
            <a:r>
              <a:rPr lang="en-GB" sz="1100" dirty="0"/>
              <a:t>Slowly pour the mixture through the filter paper.</a:t>
            </a:r>
          </a:p>
          <a:p>
            <a:r>
              <a:rPr lang="en-GB" sz="1100" dirty="0"/>
              <a:t>Collect the filtrate.</a:t>
            </a:r>
          </a:p>
          <a:p>
            <a:r>
              <a:rPr lang="en-GB" sz="1100" dirty="0"/>
              <a:t>Remove the filter paper and allow to dry if the residue is needed.</a:t>
            </a:r>
          </a:p>
          <a:p>
            <a:r>
              <a:rPr lang="en-GB" sz="1100" dirty="0"/>
              <a:t>Place the filtrate in an evaporating basin and evaporate the water to obtain salt.</a:t>
            </a:r>
          </a:p>
        </p:txBody>
      </p:sp>
      <p:sp>
        <p:nvSpPr>
          <p:cNvPr id="15" name="Rectangle 14"/>
          <p:cNvSpPr/>
          <p:nvPr/>
        </p:nvSpPr>
        <p:spPr>
          <a:xfrm>
            <a:off x="8364695" y="154038"/>
            <a:ext cx="3454400" cy="443120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sz="1000" b="1" u="sng" dirty="0">
              <a:latin typeface="Century Gothic" panose="020B0502020202020204" pitchFamily="34" charset="0"/>
              <a:ea typeface="Tahoma" panose="020B0604030504040204" pitchFamily="34" charset="0"/>
              <a:cs typeface="Tahoma" panose="020B0604030504040204" pitchFamily="34" charset="0"/>
            </a:endParaRPr>
          </a:p>
          <a:p>
            <a:pPr algn="ctr"/>
            <a:endParaRPr lang="en-GB" sz="1000" b="1" u="sng" dirty="0">
              <a:latin typeface="Century Gothic" panose="020B0502020202020204" pitchFamily="34" charset="0"/>
              <a:ea typeface="Tahoma" panose="020B0604030504040204" pitchFamily="34" charset="0"/>
              <a:cs typeface="Tahoma" panose="020B0604030504040204" pitchFamily="34" charset="0"/>
            </a:endParaRPr>
          </a:p>
          <a:p>
            <a:pPr algn="ctr"/>
            <a:endParaRPr lang="en-GB" sz="1000" b="1" u="sng" dirty="0">
              <a:latin typeface="Century Gothic" panose="020B0502020202020204" pitchFamily="34" charset="0"/>
              <a:ea typeface="Tahoma" panose="020B0604030504040204" pitchFamily="34" charset="0"/>
              <a:cs typeface="Tahoma" panose="020B0604030504040204" pitchFamily="34" charset="0"/>
            </a:endParaRPr>
          </a:p>
          <a:p>
            <a:pPr algn="ctr"/>
            <a:endParaRPr lang="en-GB" sz="1100" b="1" u="sng" dirty="0">
              <a:latin typeface="Century Gothic" panose="020B0502020202020204" pitchFamily="34" charset="0"/>
              <a:ea typeface="Tahoma" panose="020B0604030504040204" pitchFamily="34" charset="0"/>
              <a:cs typeface="Tahoma" panose="020B0604030504040204" pitchFamily="34" charset="0"/>
            </a:endParaRPr>
          </a:p>
          <a:p>
            <a:pPr algn="ctr"/>
            <a:r>
              <a:rPr lang="en-GB" sz="1100" b="1" u="sng" dirty="0">
                <a:latin typeface="Century Gothic" panose="020B0502020202020204" pitchFamily="34" charset="0"/>
                <a:ea typeface="Tahoma" panose="020B0604030504040204" pitchFamily="34" charset="0"/>
                <a:cs typeface="Tahoma" panose="020B0604030504040204" pitchFamily="34" charset="0"/>
              </a:rPr>
              <a:t>Chromatography</a:t>
            </a:r>
          </a:p>
          <a:p>
            <a:r>
              <a:rPr lang="en-GB" sz="1100" b="1" dirty="0">
                <a:latin typeface="Century Gothic" panose="020B0502020202020204" pitchFamily="34" charset="0"/>
                <a:ea typeface="Tahoma" panose="020B0604030504040204" pitchFamily="34" charset="0"/>
                <a:cs typeface="Tahoma" panose="020B0604030504040204" pitchFamily="34" charset="0"/>
              </a:rPr>
              <a:t>Method</a:t>
            </a:r>
          </a:p>
          <a:p>
            <a:endParaRPr lang="en-GB" sz="1100" b="1" dirty="0">
              <a:latin typeface="Century Gothic" panose="020B0502020202020204" pitchFamily="34" charset="0"/>
              <a:ea typeface="Tahoma" panose="020B0604030504040204" pitchFamily="34" charset="0"/>
              <a:cs typeface="Tahoma" panose="020B0604030504040204" pitchFamily="34" charset="0"/>
            </a:endParaRPr>
          </a:p>
          <a:p>
            <a:r>
              <a:rPr lang="en-GB" sz="1100" dirty="0">
                <a:latin typeface="Century Gothic" panose="020B0502020202020204" pitchFamily="34" charset="0"/>
              </a:rPr>
              <a:t>1. </a:t>
            </a:r>
            <a:r>
              <a:rPr lang="en-GB" sz="1100" b="1" dirty="0">
                <a:latin typeface="Century Gothic" panose="020B0502020202020204" pitchFamily="34" charset="0"/>
              </a:rPr>
              <a:t>Use a ruler to draw a horizontal pencil line 2 cm from the edge of the chromatography paper. </a:t>
            </a:r>
          </a:p>
          <a:p>
            <a:r>
              <a:rPr lang="en-GB" sz="1100" b="1" dirty="0">
                <a:latin typeface="Century Gothic" panose="020B0502020202020204" pitchFamily="34" charset="0"/>
              </a:rPr>
              <a:t> </a:t>
            </a:r>
          </a:p>
          <a:p>
            <a:r>
              <a:rPr lang="en-GB" sz="1100" b="1" dirty="0">
                <a:latin typeface="Century Gothic" panose="020B0502020202020204" pitchFamily="34" charset="0"/>
              </a:rPr>
              <a:t>2. Mark five pencil spots at equal intervals across the line. Keep at least 1 cm away from each end.</a:t>
            </a:r>
          </a:p>
          <a:p>
            <a:endParaRPr lang="en-GB" sz="1100" b="1" dirty="0">
              <a:latin typeface="Century Gothic" panose="020B0502020202020204" pitchFamily="34" charset="0"/>
            </a:endParaRPr>
          </a:p>
          <a:p>
            <a:r>
              <a:rPr lang="en-GB" sz="1100" b="1" dirty="0">
                <a:latin typeface="Century Gothic" panose="020B0502020202020204" pitchFamily="34" charset="0"/>
              </a:rPr>
              <a:t>3. Use a glass capillary tube to put a small spot of each of the known colourings on four of the pencil spots.  Then use the glass capillary tube to put a small spot of the unknown mixture on the 5th pencil spot.  </a:t>
            </a:r>
          </a:p>
          <a:p>
            <a:endParaRPr lang="en-GB" sz="1100" b="1" dirty="0">
              <a:latin typeface="Century Gothic" panose="020B0502020202020204" pitchFamily="34" charset="0"/>
            </a:endParaRPr>
          </a:p>
          <a:p>
            <a:r>
              <a:rPr lang="en-GB" sz="1100" b="1" dirty="0">
                <a:latin typeface="Century Gothic" panose="020B0502020202020204" pitchFamily="34" charset="0"/>
              </a:rPr>
              <a:t>4. Pour water into the beaker to a depth of no more than 1 cm.</a:t>
            </a:r>
          </a:p>
          <a:p>
            <a:endParaRPr lang="en-GB" sz="1100" b="1" dirty="0">
              <a:latin typeface="Century Gothic" panose="020B0502020202020204" pitchFamily="34" charset="0"/>
            </a:endParaRPr>
          </a:p>
          <a:p>
            <a:r>
              <a:rPr lang="en-GB" sz="1100" b="1" dirty="0">
                <a:latin typeface="Century Gothic" panose="020B0502020202020204" pitchFamily="34" charset="0"/>
              </a:rPr>
              <a:t>5. Tape the edge of the chromatography paper to the glass rod. Rest the rod on the top edge of the beaker.  </a:t>
            </a:r>
          </a:p>
          <a:p>
            <a:endParaRPr lang="en-GB" sz="1000" b="1" dirty="0"/>
          </a:p>
          <a:p>
            <a:endParaRPr lang="en-GB" sz="1000" b="1" dirty="0">
              <a:latin typeface="Century Gothic" panose="020B0502020202020204" pitchFamily="34" charset="0"/>
              <a:ea typeface="Tahoma" panose="020B0604030504040204" pitchFamily="34" charset="0"/>
              <a:cs typeface="Tahoma" panose="020B0604030504040204" pitchFamily="34" charset="0"/>
            </a:endParaRPr>
          </a:p>
          <a:p>
            <a:pPr marL="171450" indent="-171450">
              <a:buFont typeface="Arial" pitchFamily="34" charset="0"/>
              <a:buChar char="•"/>
            </a:pPr>
            <a:endParaRPr lang="en-GB" sz="1000" b="1" dirty="0">
              <a:latin typeface="Century Gothic" panose="020B0502020202020204" pitchFamily="34" charset="0"/>
              <a:ea typeface="Tahoma" panose="020B0604030504040204" pitchFamily="34" charset="0"/>
              <a:cs typeface="Tahoma" panose="020B0604030504040204" pitchFamily="34" charset="0"/>
            </a:endParaRPr>
          </a:p>
          <a:p>
            <a:pPr marL="171450" indent="-171450">
              <a:buFont typeface="Arial" pitchFamily="34" charset="0"/>
              <a:buChar char="•"/>
            </a:pPr>
            <a:endParaRPr lang="en-GB" sz="1000" dirty="0">
              <a:ln w="0"/>
              <a:solidFill>
                <a:schemeClr val="tx1"/>
              </a:solidFill>
              <a:effectLst>
                <a:outerShdw blurRad="38100" dist="19050" dir="2700000" algn="tl" rotWithShape="0">
                  <a:schemeClr val="dk1">
                    <a:alpha val="40000"/>
                  </a:schemeClr>
                </a:outerShdw>
              </a:effectLst>
              <a:latin typeface="Century Gothic" panose="020B0502020202020204" pitchFamily="34" charset="0"/>
              <a:ea typeface="Tahoma" panose="020B0604030504040204" pitchFamily="34" charset="0"/>
              <a:cs typeface="Tahoma" panose="020B0604030504040204" pitchFamily="34" charset="0"/>
            </a:endParaRPr>
          </a:p>
        </p:txBody>
      </p:sp>
      <p:sp>
        <p:nvSpPr>
          <p:cNvPr id="4" name="Rectangle 1"/>
          <p:cNvSpPr>
            <a:spLocks noChangeArrowheads="1"/>
          </p:cNvSpPr>
          <p:nvPr/>
        </p:nvSpPr>
        <p:spPr bwMode="auto">
          <a:xfrm>
            <a:off x="0" y="0"/>
            <a:ext cx="12192000" cy="0"/>
          </a:xfrm>
          <a:prstGeom prst="rect">
            <a:avLst/>
          </a:prstGeom>
          <a:solidFill>
            <a:srgbClr val="333333"/>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54846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pPr>
            <a:r>
              <a:rPr kumimoji="0" lang="en-US" sz="1800" b="0" i="0" u="none" strike="noStrike" cap="none" normalizeH="0" baseline="0">
                <a:ln>
                  <a:noFill/>
                </a:ln>
                <a:solidFill>
                  <a:srgbClr val="231F20"/>
                </a:solidFill>
                <a:effectLst/>
                <a:latin typeface="ReithSans"/>
                <a:cs typeface="Arial" pitchFamily="34" charset="0"/>
              </a:rPr>
              <a:t>Connect the circuit as shown in the diagram above.</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800" b="0" i="0" u="none" strike="noStrike" cap="none" normalizeH="0" baseline="0">
                <a:ln>
                  <a:noFill/>
                </a:ln>
                <a:solidFill>
                  <a:srgbClr val="231F20"/>
                </a:solidFill>
                <a:effectLst/>
                <a:latin typeface="ReithSans"/>
                <a:cs typeface="Arial" pitchFamily="34" charset="0"/>
              </a:rPr>
              <a:t>Connect the crocodile clips to the resistance wire, 100 centimetres (cm) apart.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800" b="0" i="0" u="none" strike="noStrike" cap="none" normalizeH="0" baseline="0">
                <a:ln>
                  <a:noFill/>
                </a:ln>
                <a:solidFill>
                  <a:srgbClr val="231F20"/>
                </a:solidFill>
                <a:effectLst/>
                <a:latin typeface="ReithSans"/>
                <a:cs typeface="Arial" pitchFamily="34" charset="0"/>
              </a:rPr>
              <a:t>Record the reading on the </a:t>
            </a:r>
            <a:r>
              <a:rPr kumimoji="0" lang="en-US" sz="1500" b="1" i="0" u="none" strike="noStrike" cap="none" normalizeH="0" baseline="0">
                <a:ln>
                  <a:noFill/>
                </a:ln>
                <a:solidFill>
                  <a:srgbClr val="FFFFFF"/>
                </a:solidFill>
                <a:effectLst/>
                <a:latin typeface="ReithSans"/>
                <a:cs typeface="Arial" pitchFamily="34" charset="0"/>
              </a:rPr>
              <a:t>ammeter</a:t>
            </a:r>
            <a:r>
              <a:rPr kumimoji="0" lang="en-US" sz="1100" b="0" i="0" u="none" strike="noStrike" cap="none" normalizeH="0" baseline="0">
                <a:ln>
                  <a:noFill/>
                </a:ln>
                <a:solidFill>
                  <a:srgbClr val="231F20"/>
                </a:solidFill>
                <a:effectLst/>
                <a:latin typeface="ReithSans"/>
                <a:cs typeface="Arial" pitchFamily="34" charset="0"/>
              </a:rPr>
              <a:t> and on the </a:t>
            </a:r>
            <a:r>
              <a:rPr kumimoji="0" lang="en-US" sz="1500" b="1" i="0" u="none" strike="noStrike" cap="none" normalizeH="0" baseline="0">
                <a:ln>
                  <a:noFill/>
                </a:ln>
                <a:solidFill>
                  <a:srgbClr val="FFFFFF"/>
                </a:solidFill>
                <a:effectLst/>
                <a:latin typeface="ReithSans"/>
                <a:cs typeface="Arial" pitchFamily="34" charset="0"/>
              </a:rPr>
              <a:t>voltmeter</a:t>
            </a:r>
            <a:r>
              <a:rPr kumimoji="0" lang="en-US" sz="1100" b="0" i="0" u="none" strike="noStrike" cap="none" normalizeH="0" baseline="0">
                <a:ln>
                  <a:noFill/>
                </a:ln>
                <a:solidFill>
                  <a:srgbClr val="231F20"/>
                </a:solidFill>
                <a:effectLst/>
                <a:latin typeface="ReithSans"/>
                <a:cs typeface="Arial" pitchFamily="34" charset="0"/>
              </a:rPr>
              <a:t>.</a:t>
            </a:r>
            <a:endParaRPr kumimoji="0" lang="en-US" sz="1800" b="0" i="0" u="none" strike="noStrike" cap="none" normalizeH="0" baseline="0">
              <a:ln>
                <a:noFill/>
              </a:ln>
              <a:solidFill>
                <a:srgbClr val="231F20"/>
              </a:solidFill>
              <a:effectLst/>
              <a:latin typeface="ReithSans"/>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800" b="0" i="0" u="none" strike="noStrike" cap="none" normalizeH="0" baseline="0">
                <a:ln>
                  <a:noFill/>
                </a:ln>
                <a:solidFill>
                  <a:srgbClr val="231F20"/>
                </a:solidFill>
                <a:effectLst/>
                <a:latin typeface="ReithSans"/>
                <a:cs typeface="Arial" pitchFamily="34" charset="0"/>
              </a:rPr>
              <a:t>Move one of the crocodile clips closer until they are 90 cm apart.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800" b="0" i="0" u="none" strike="noStrike" cap="none" normalizeH="0" baseline="0">
                <a:ln>
                  <a:noFill/>
                </a:ln>
                <a:solidFill>
                  <a:srgbClr val="231F20"/>
                </a:solidFill>
                <a:effectLst/>
                <a:latin typeface="ReithSans"/>
                <a:cs typeface="Arial" pitchFamily="34" charset="0"/>
              </a:rPr>
              <a:t>Record the new readings on the ammeter and the voltmeter.</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800" b="0" i="0" u="none" strike="noStrike" cap="none" normalizeH="0" baseline="0">
                <a:ln>
                  <a:noFill/>
                </a:ln>
                <a:solidFill>
                  <a:srgbClr val="231F20"/>
                </a:solidFill>
                <a:effectLst/>
                <a:latin typeface="ReithSans"/>
                <a:cs typeface="Arial" pitchFamily="34" charset="0"/>
              </a:rPr>
              <a:t>Repeat the previous steps reducing the length of the wire by 10 cm each time down to a minimum length of 10 cm.</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sz="1800" b="0" i="0" u="none" strike="noStrike" cap="none" normalizeH="0" baseline="0">
                <a:ln>
                  <a:noFill/>
                </a:ln>
                <a:solidFill>
                  <a:srgbClr val="231F20"/>
                </a:solidFill>
                <a:effectLst/>
                <a:latin typeface="ReithSans"/>
                <a:cs typeface="Arial" pitchFamily="34" charset="0"/>
              </a:rPr>
              <a:t>Use the results to calculate the resistance of each length of wire by using R = V/I, where R is resistance, V is </a:t>
            </a:r>
            <a:r>
              <a:rPr kumimoji="0" lang="en-US" sz="1500" b="1" i="0" u="none" strike="noStrike" cap="none" normalizeH="0" baseline="0">
                <a:ln>
                  <a:noFill/>
                </a:ln>
                <a:solidFill>
                  <a:srgbClr val="FFFFFF"/>
                </a:solidFill>
                <a:effectLst/>
                <a:latin typeface="ReithSans"/>
                <a:cs typeface="Arial" pitchFamily="34" charset="0"/>
              </a:rPr>
              <a:t>voltage</a:t>
            </a:r>
            <a:r>
              <a:rPr kumimoji="0" lang="en-US" sz="1100" b="0" i="0" u="none" strike="noStrike" cap="none" normalizeH="0" baseline="0">
                <a:ln>
                  <a:noFill/>
                </a:ln>
                <a:solidFill>
                  <a:srgbClr val="231F20"/>
                </a:solidFill>
                <a:effectLst/>
                <a:latin typeface="ReithSans"/>
                <a:cs typeface="Arial" pitchFamily="34" charset="0"/>
              </a:rPr>
              <a:t> and I is current.</a:t>
            </a:r>
            <a:endParaRPr kumimoji="0" lang="en-US" sz="1800" b="0" i="0" u="none" strike="noStrike" cap="none" normalizeH="0" baseline="0">
              <a:ln>
                <a:noFill/>
              </a:ln>
              <a:solidFill>
                <a:schemeClr val="tx1"/>
              </a:solidFill>
              <a:effectLst/>
              <a:latin typeface="Arial" pitchFamily="34" charset="0"/>
              <a:cs typeface="Arial" pitchFamily="34" charset="0"/>
            </a:endParaRPr>
          </a:p>
        </p:txBody>
      </p:sp>
      <p:sp>
        <p:nvSpPr>
          <p:cNvPr id="2" name="Rectangle 1"/>
          <p:cNvSpPr/>
          <p:nvPr/>
        </p:nvSpPr>
        <p:spPr>
          <a:xfrm>
            <a:off x="3888504" y="3244334"/>
            <a:ext cx="4414991" cy="369332"/>
          </a:xfrm>
          <a:prstGeom prst="rect">
            <a:avLst/>
          </a:prstGeom>
        </p:spPr>
        <p:txBody>
          <a:bodyPr wrap="none">
            <a:spAutoFit/>
          </a:bodyPr>
          <a:lstStyle/>
          <a:p>
            <a:pPr algn="ctr">
              <a:defRPr/>
            </a:pPr>
            <a:r>
              <a:rPr lang="en-GB" b="1" spc="50" dirty="0">
                <a:ln w="11430"/>
                <a:effectLst>
                  <a:outerShdw blurRad="76200" dist="50800" dir="5400000" algn="tl" rotWithShape="0">
                    <a:srgbClr val="000000">
                      <a:alpha val="65000"/>
                    </a:srgbClr>
                  </a:outerShdw>
                </a:effectLst>
                <a:latin typeface="Comic Sans MS" pitchFamily="66" charset="0"/>
              </a:rPr>
              <a:t>Required Practical: Chromatography</a:t>
            </a:r>
          </a:p>
        </p:txBody>
      </p:sp>
      <p:pic>
        <p:nvPicPr>
          <p:cNvPr id="3" name="Picture 2"/>
          <p:cNvPicPr>
            <a:picLocks noChangeAspect="1"/>
          </p:cNvPicPr>
          <p:nvPr/>
        </p:nvPicPr>
        <p:blipFill>
          <a:blip r:embed="rId4"/>
          <a:stretch>
            <a:fillRect/>
          </a:stretch>
        </p:blipFill>
        <p:spPr>
          <a:xfrm>
            <a:off x="4116743" y="3577772"/>
            <a:ext cx="3958511" cy="3117670"/>
          </a:xfrm>
          <a:prstGeom prst="rect">
            <a:avLst/>
          </a:prstGeom>
        </p:spPr>
      </p:pic>
      <p:pic>
        <p:nvPicPr>
          <p:cNvPr id="12" name="Picture 2" descr="http://t2.gstatic.com/images?q=tbn:ANd9GcTyHQZl-XaMWeLHIK7S6nY66hEGlvnxDSNFFY6BjHm8O2ZMuDSd:sciencepark.etacude.com/projects/separations/eva_233_172.gif"/>
          <p:cNvPicPr>
            <a:picLocks noChangeAspect="1" noChangeArrowheads="1"/>
          </p:cNvPicPr>
          <p:nvPr/>
        </p:nvPicPr>
        <p:blipFill>
          <a:blip r:embed="rId5" cstate="print"/>
          <a:srcRect/>
          <a:stretch>
            <a:fillRect/>
          </a:stretch>
        </p:blipFill>
        <p:spPr bwMode="auto">
          <a:xfrm>
            <a:off x="1778890" y="3632168"/>
            <a:ext cx="1190734" cy="1504439"/>
          </a:xfrm>
          <a:prstGeom prst="rect">
            <a:avLst/>
          </a:prstGeom>
          <a:noFill/>
          <a:ln w="9525">
            <a:noFill/>
            <a:miter lim="800000"/>
            <a:headEnd/>
            <a:tailEnd/>
          </a:ln>
        </p:spPr>
      </p:pic>
      <p:sp>
        <p:nvSpPr>
          <p:cNvPr id="13" name="AutoShape 5" descr=" ">
            <a:hlinkClick r:id="rId6"/>
          </p:cNvPr>
          <p:cNvSpPr>
            <a:spLocks noChangeAspect="1" noChangeArrowheads="1"/>
          </p:cNvSpPr>
          <p:nvPr/>
        </p:nvSpPr>
        <p:spPr bwMode="auto">
          <a:xfrm>
            <a:off x="79375" y="-693738"/>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Rectangle 15">
            <a:extLst>
              <a:ext uri="{FF2B5EF4-FFF2-40B4-BE49-F238E27FC236}">
                <a16:creationId xmlns:a16="http://schemas.microsoft.com/office/drawing/2014/main" id="{901AF1F3-0D6F-4F87-955B-CEC8522AE27A}"/>
              </a:ext>
            </a:extLst>
          </p:cNvPr>
          <p:cNvSpPr/>
          <p:nvPr/>
        </p:nvSpPr>
        <p:spPr>
          <a:xfrm>
            <a:off x="8364695" y="4924821"/>
            <a:ext cx="3454400" cy="180422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sz="1100" b="1" u="sng" dirty="0">
                <a:latin typeface="Century Gothic" panose="020B0502020202020204" pitchFamily="34" charset="0"/>
              </a:rPr>
              <a:t>Some applications of chromatography  in everyday life</a:t>
            </a:r>
          </a:p>
          <a:p>
            <a:r>
              <a:rPr lang="en-GB" sz="1100" dirty="0">
                <a:latin typeface="Century Gothic" panose="020B0502020202020204" pitchFamily="34" charset="0"/>
              </a:rPr>
              <a:t/>
            </a:r>
            <a:br>
              <a:rPr lang="en-GB" sz="1100" dirty="0">
                <a:latin typeface="Century Gothic" panose="020B0502020202020204" pitchFamily="34" charset="0"/>
              </a:rPr>
            </a:br>
            <a:r>
              <a:rPr lang="en-GB" sz="1100" dirty="0">
                <a:latin typeface="Century Gothic" panose="020B0502020202020204" pitchFamily="34" charset="0"/>
              </a:rPr>
              <a:t>Chromatography is commonly used in food processing industry and in crime scene investigations.  The process can be used to separate the components of food dye and also the components of ink in linking criminals to evidence such as written notes collected from a crime scene.</a:t>
            </a:r>
            <a:endParaRPr lang="en-GB" sz="1000" dirty="0">
              <a:effectLst/>
              <a:latin typeface="Century Gothic" panose="020B0502020202020204" pitchFamily="34" charset="0"/>
            </a:endParaRPr>
          </a:p>
        </p:txBody>
      </p:sp>
    </p:spTree>
    <p:extLst>
      <p:ext uri="{BB962C8B-B14F-4D97-AF65-F5344CB8AC3E}">
        <p14:creationId xmlns:p14="http://schemas.microsoft.com/office/powerpoint/2010/main" val="18841380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463</TotalTime>
  <Words>919</Words>
  <Application>Microsoft Office PowerPoint</Application>
  <PresentationFormat>Widescreen</PresentationFormat>
  <Paragraphs>135</Paragraphs>
  <Slides>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vt:i4>
      </vt:variant>
    </vt:vector>
  </HeadingPairs>
  <TitlesOfParts>
    <vt:vector size="11" baseType="lpstr">
      <vt:lpstr>Arial</vt:lpstr>
      <vt:lpstr>Calibri</vt:lpstr>
      <vt:lpstr>Calibri Light</vt:lpstr>
      <vt:lpstr>Century Gothic</vt:lpstr>
      <vt:lpstr>Comic Sans MS</vt:lpstr>
      <vt:lpstr>ReithSans</vt:lpstr>
      <vt:lpstr>Tahoma</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Administrator</cp:lastModifiedBy>
  <cp:revision>63</cp:revision>
  <dcterms:created xsi:type="dcterms:W3CDTF">2019-10-03T12:30:24Z</dcterms:created>
  <dcterms:modified xsi:type="dcterms:W3CDTF">2020-07-14T12:26:19Z</dcterms:modified>
</cp:coreProperties>
</file>