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61" r:id="rId2"/>
    <p:sldId id="272" r:id="rId3"/>
    <p:sldId id="273" r:id="rId4"/>
    <p:sldId id="262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FC28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32340"/>
    <p:restoredTop sz="94213"/>
  </p:normalViewPr>
  <p:slideViewPr>
    <p:cSldViewPr snapToGrid="0" snapToObjects="1">
      <p:cViewPr varScale="1">
        <p:scale>
          <a:sx n="78" d="100"/>
          <a:sy n="78" d="100"/>
        </p:scale>
        <p:origin x="82" y="13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9C0FD-2ACE-744B-A712-8526131E3F73}" type="datetimeFigureOut">
              <a:rPr lang="en-US" smtClean="0"/>
              <a:t>2/14/2020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D3AC97-BB9A-5F42-A2AD-EFF039322B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96565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9C0FD-2ACE-744B-A712-8526131E3F73}" type="datetimeFigureOut">
              <a:rPr lang="en-US" smtClean="0"/>
              <a:t>2/14/2020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D3AC97-BB9A-5F42-A2AD-EFF039322B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18317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9C0FD-2ACE-744B-A712-8526131E3F73}" type="datetimeFigureOut">
              <a:rPr lang="en-US" smtClean="0"/>
              <a:t>2/14/2020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D3AC97-BB9A-5F42-A2AD-EFF039322B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16481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9C0FD-2ACE-744B-A712-8526131E3F73}" type="datetimeFigureOut">
              <a:rPr lang="en-US" smtClean="0"/>
              <a:t>2/14/2020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D3AC97-BB9A-5F42-A2AD-EFF039322B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33848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9C0FD-2ACE-744B-A712-8526131E3F73}" type="datetimeFigureOut">
              <a:rPr lang="en-US" smtClean="0"/>
              <a:t>2/14/2020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D3AC97-BB9A-5F42-A2AD-EFF039322B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6921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9C0FD-2ACE-744B-A712-8526131E3F73}" type="datetimeFigureOut">
              <a:rPr lang="en-US" smtClean="0"/>
              <a:t>2/14/2020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D3AC97-BB9A-5F42-A2AD-EFF039322B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90135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9C0FD-2ACE-744B-A712-8526131E3F73}" type="datetimeFigureOut">
              <a:rPr lang="en-US" smtClean="0"/>
              <a:t>2/14/2020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D3AC97-BB9A-5F42-A2AD-EFF039322B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1307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9C0FD-2ACE-744B-A712-8526131E3F73}" type="datetimeFigureOut">
              <a:rPr lang="en-US" smtClean="0"/>
              <a:t>2/14/2020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D3AC97-BB9A-5F42-A2AD-EFF039322B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69896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9C0FD-2ACE-744B-A712-8526131E3F73}" type="datetimeFigureOut">
              <a:rPr lang="en-US" smtClean="0"/>
              <a:t>2/14/2020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D3AC97-BB9A-5F42-A2AD-EFF039322B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64808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9C0FD-2ACE-744B-A712-8526131E3F73}" type="datetimeFigureOut">
              <a:rPr lang="en-US" smtClean="0"/>
              <a:t>2/14/2020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D3AC97-BB9A-5F42-A2AD-EFF039322B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1506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9C0FD-2ACE-744B-A712-8526131E3F73}" type="datetimeFigureOut">
              <a:rPr lang="en-US" smtClean="0"/>
              <a:t>2/14/2020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D3AC97-BB9A-5F42-A2AD-EFF039322B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89385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919C0FD-2ACE-744B-A712-8526131E3F73}" type="datetimeFigureOut">
              <a:rPr lang="en-US" smtClean="0"/>
              <a:t>2/14/2020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D3AC97-BB9A-5F42-A2AD-EFF039322B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9570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TextBox 39"/>
          <p:cNvSpPr txBox="1"/>
          <p:nvPr/>
        </p:nvSpPr>
        <p:spPr>
          <a:xfrm>
            <a:off x="181685" y="756560"/>
            <a:ext cx="5761915" cy="1550222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GB" sz="1400" b="1" dirty="0"/>
              <a:t>How does fractional distillation works?</a:t>
            </a:r>
          </a:p>
          <a:p>
            <a:r>
              <a:rPr lang="en-US" sz="1400" dirty="0">
                <a:effectLst/>
              </a:rPr>
              <a:t> </a:t>
            </a:r>
            <a:endParaRPr lang="en-GB" sz="1400" dirty="0"/>
          </a:p>
        </p:txBody>
      </p:sp>
      <p:sp>
        <p:nvSpPr>
          <p:cNvPr id="37" name="TextBox 36"/>
          <p:cNvSpPr txBox="1"/>
          <p:nvPr/>
        </p:nvSpPr>
        <p:spPr>
          <a:xfrm>
            <a:off x="181685" y="152402"/>
            <a:ext cx="11803486" cy="451756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pPr algn="ctr"/>
            <a:r>
              <a:rPr lang="en-US" sz="2000" b="1" dirty="0">
                <a:solidFill>
                  <a:schemeClr val="tx1"/>
                </a:solidFill>
              </a:rPr>
              <a:t>Alkanes</a:t>
            </a:r>
          </a:p>
          <a:p>
            <a:pPr algn="ctr"/>
            <a:endParaRPr lang="en-US" sz="2000" b="1" dirty="0">
              <a:solidFill>
                <a:schemeClr val="tx1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04556" y="2473035"/>
            <a:ext cx="4367444" cy="4031673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GB" sz="1400" b="1" dirty="0"/>
              <a:t>Write down all the fractions from a crude oil which are obtained in fractional distillation.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721139" y="2459184"/>
            <a:ext cx="2573279" cy="4031673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GB" sz="1400" b="1" dirty="0"/>
              <a:t>c) Give one reason why cracking carried out.</a:t>
            </a:r>
          </a:p>
          <a:p>
            <a:endParaRPr lang="en-GB" sz="1400" b="1" dirty="0"/>
          </a:p>
          <a:p>
            <a:endParaRPr lang="en-GB" sz="1400" b="1" dirty="0"/>
          </a:p>
          <a:p>
            <a:endParaRPr lang="en-GB" sz="1400" b="1" dirty="0"/>
          </a:p>
          <a:p>
            <a:endParaRPr lang="en-GB" sz="1400" b="1" dirty="0"/>
          </a:p>
          <a:p>
            <a:endParaRPr lang="en-GB" sz="1400" b="1" dirty="0"/>
          </a:p>
          <a:p>
            <a:r>
              <a:rPr lang="en-GB" sz="1400" b="1" dirty="0"/>
              <a:t>1) An alkane containing 12 carbon atoms is cracked to produce hexane, butane and </a:t>
            </a:r>
            <a:r>
              <a:rPr lang="en-GB" sz="1400" b="1" dirty="0" err="1"/>
              <a:t>ethene</a:t>
            </a:r>
            <a:r>
              <a:rPr lang="en-GB" sz="1400" b="1" dirty="0"/>
              <a:t>. Write a balanced equation for this reaction.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7443557" y="2473033"/>
            <a:ext cx="4541614" cy="4031675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endParaRPr lang="en-US" sz="1400" b="1" dirty="0"/>
          </a:p>
          <a:p>
            <a:endParaRPr lang="en-US" sz="1400" b="1" dirty="0"/>
          </a:p>
          <a:p>
            <a:endParaRPr lang="en-US" sz="1400" b="1" dirty="0"/>
          </a:p>
          <a:p>
            <a:endParaRPr lang="en-US" sz="1400" b="1" dirty="0"/>
          </a:p>
          <a:p>
            <a:endParaRPr lang="en-US" sz="1400" b="1" dirty="0"/>
          </a:p>
          <a:p>
            <a:endParaRPr lang="en-US" sz="1400" b="1" dirty="0"/>
          </a:p>
          <a:p>
            <a:r>
              <a:rPr lang="en-US" sz="1400" b="1" dirty="0"/>
              <a:t>Crude oil contains many different alkane molecules. These are separated using a process called fractional distillation. </a:t>
            </a:r>
          </a:p>
          <a:p>
            <a:pPr marL="342900" indent="-342900">
              <a:buAutoNum type="alphaLcParenR"/>
            </a:pPr>
            <a:r>
              <a:rPr lang="en-US" sz="1400" b="1" dirty="0"/>
              <a:t>Why do the components of crude oil need to be separated.</a:t>
            </a:r>
          </a:p>
          <a:p>
            <a:pPr marL="342900" indent="-342900">
              <a:buAutoNum type="alphaLcParenR"/>
            </a:pPr>
            <a:endParaRPr lang="en-US" sz="1400" b="1" dirty="0"/>
          </a:p>
          <a:p>
            <a:pPr marL="342900" indent="-342900">
              <a:buAutoNum type="alphaLcParenR"/>
            </a:pPr>
            <a:r>
              <a:rPr lang="en-US" sz="1400" b="1" dirty="0"/>
              <a:t>What physical property of the molecules is used to separate them?</a:t>
            </a:r>
          </a:p>
          <a:p>
            <a:pPr marL="342900" indent="-342900">
              <a:buAutoNum type="alphaLcParenR"/>
            </a:pPr>
            <a:endParaRPr lang="en-US" sz="1400" b="1" dirty="0"/>
          </a:p>
          <a:p>
            <a:pPr marL="342900" indent="-342900">
              <a:buAutoNum type="alphaLcParenR"/>
            </a:pPr>
            <a:endParaRPr lang="en-US" sz="1400" b="1" dirty="0"/>
          </a:p>
        </p:txBody>
      </p:sp>
      <p:sp>
        <p:nvSpPr>
          <p:cNvPr id="7" name="TextBox 6"/>
          <p:cNvSpPr txBox="1"/>
          <p:nvPr/>
        </p:nvSpPr>
        <p:spPr>
          <a:xfrm>
            <a:off x="6098565" y="756560"/>
            <a:ext cx="5886606" cy="1550222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GB" sz="1400" b="1" dirty="0"/>
              <a:t>What is the general formula for alkanes?</a:t>
            </a:r>
          </a:p>
          <a:p>
            <a:endParaRPr lang="en-GB" sz="1400" b="1" dirty="0"/>
          </a:p>
          <a:p>
            <a:r>
              <a:rPr lang="en-GB" sz="1400" b="1" dirty="0"/>
              <a:t>What is cracking and what type of organic chemical does thermal cracking produce?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91070" y="3222983"/>
            <a:ext cx="2143125" cy="21621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9414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TextBox 39"/>
          <p:cNvSpPr txBox="1"/>
          <p:nvPr/>
        </p:nvSpPr>
        <p:spPr>
          <a:xfrm>
            <a:off x="181685" y="756560"/>
            <a:ext cx="5878873" cy="1238495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GB" sz="1400" b="1" dirty="0"/>
              <a:t>Heptane is an alkane present in some fuels.</a:t>
            </a:r>
          </a:p>
          <a:p>
            <a:endParaRPr lang="en-GB" sz="1400" b="1" dirty="0"/>
          </a:p>
          <a:p>
            <a:r>
              <a:rPr lang="en-GB" sz="1400" b="1" dirty="0"/>
              <a:t>a) Write a balanced equation for the complete combustion of Heptane. 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181685" y="152402"/>
            <a:ext cx="11803486" cy="451756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pPr algn="ctr"/>
            <a:r>
              <a:rPr lang="en-US" sz="2000" b="1" dirty="0">
                <a:solidFill>
                  <a:schemeClr val="tx1"/>
                </a:solidFill>
              </a:rPr>
              <a:t>Alkanes.</a:t>
            </a:r>
          </a:p>
          <a:p>
            <a:pPr algn="ctr"/>
            <a:endParaRPr lang="en-US" sz="2000" b="1" dirty="0">
              <a:solidFill>
                <a:schemeClr val="tx1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129169" y="743300"/>
            <a:ext cx="5856002" cy="1251755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GB" sz="1400" b="1" dirty="0"/>
              <a:t>Name 4 pollutants that can be produced when a fuel is burnt. For each pollutant, give one environmental problem that it causes. 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81684" y="2134197"/>
            <a:ext cx="5878874" cy="3288077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GB" sz="1400" dirty="0"/>
              <a:t>Burning fossil fuels produces a variety of gaseous pollutants, such as oxides of nitrogen and sulphur dioxide.</a:t>
            </a:r>
          </a:p>
          <a:p>
            <a:endParaRPr lang="en-GB" sz="1400" dirty="0"/>
          </a:p>
          <a:p>
            <a:pPr marL="342900" indent="-342900">
              <a:buAutoNum type="alphaLcParenR"/>
            </a:pPr>
            <a:r>
              <a:rPr lang="en-GB" sz="1400" dirty="0"/>
              <a:t>Explain how oxides of Nitrogen are produced in car engines.</a:t>
            </a:r>
          </a:p>
          <a:p>
            <a:pPr marL="342900" indent="-342900">
              <a:buAutoNum type="alphaLcParenR"/>
            </a:pPr>
            <a:endParaRPr lang="en-GB" sz="1400" dirty="0"/>
          </a:p>
          <a:p>
            <a:pPr marL="342900" indent="-342900">
              <a:buAutoNum type="alphaLcParenR"/>
            </a:pPr>
            <a:endParaRPr lang="en-GB" sz="1400" dirty="0"/>
          </a:p>
          <a:p>
            <a:pPr marL="342900" indent="-342900">
              <a:buAutoNum type="alphaLcParenR"/>
            </a:pPr>
            <a:endParaRPr lang="en-GB" sz="1400" dirty="0"/>
          </a:p>
          <a:p>
            <a:pPr marL="342900" indent="-342900">
              <a:buAutoNum type="alphaLcParenR"/>
            </a:pPr>
            <a:endParaRPr lang="en-GB" sz="1400" dirty="0"/>
          </a:p>
          <a:p>
            <a:pPr marL="342900" indent="-342900">
              <a:buAutoNum type="alphaLcParenR"/>
            </a:pPr>
            <a:endParaRPr lang="en-GB" sz="1400" dirty="0"/>
          </a:p>
          <a:p>
            <a:pPr marL="342900" indent="-342900">
              <a:buAutoNum type="alphaLcParenR"/>
            </a:pPr>
            <a:r>
              <a:rPr lang="en-GB" sz="1400" dirty="0"/>
              <a:t>Explain how sulphur dioxide can be removed from power station flue gases using calcium carbonate.</a:t>
            </a:r>
          </a:p>
          <a:p>
            <a:endParaRPr lang="en-GB" sz="1400" dirty="0"/>
          </a:p>
        </p:txBody>
      </p:sp>
      <p:sp>
        <p:nvSpPr>
          <p:cNvPr id="8" name="TextBox 7"/>
          <p:cNvSpPr txBox="1"/>
          <p:nvPr/>
        </p:nvSpPr>
        <p:spPr>
          <a:xfrm>
            <a:off x="6129169" y="2134197"/>
            <a:ext cx="5878874" cy="3288077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GB" sz="1400" dirty="0"/>
              <a:t>Compare thermal and catalytic cracking.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81684" y="5527029"/>
            <a:ext cx="5878873" cy="1238495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GB" sz="1400" b="1" dirty="0"/>
              <a:t> Describe how burning fossil fuels causes acid rain.</a:t>
            </a:r>
            <a:endParaRPr lang="en-GB" sz="1400" b="1" baseline="30000" dirty="0"/>
          </a:p>
        </p:txBody>
      </p:sp>
      <p:sp>
        <p:nvSpPr>
          <p:cNvPr id="10" name="TextBox 9"/>
          <p:cNvSpPr txBox="1"/>
          <p:nvPr/>
        </p:nvSpPr>
        <p:spPr>
          <a:xfrm>
            <a:off x="6129170" y="5527029"/>
            <a:ext cx="5878873" cy="1238495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GB" sz="1400" b="1" dirty="0"/>
              <a:t>Which two compounds are produced when an alkane burns completely.</a:t>
            </a:r>
          </a:p>
        </p:txBody>
      </p:sp>
    </p:spTree>
    <p:extLst>
      <p:ext uri="{BB962C8B-B14F-4D97-AF65-F5344CB8AC3E}">
        <p14:creationId xmlns:p14="http://schemas.microsoft.com/office/powerpoint/2010/main" val="177212636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TextBox 36"/>
          <p:cNvSpPr txBox="1"/>
          <p:nvPr/>
        </p:nvSpPr>
        <p:spPr>
          <a:xfrm>
            <a:off x="181685" y="152402"/>
            <a:ext cx="11803486" cy="451756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pPr algn="ctr"/>
            <a:r>
              <a:rPr lang="en-US" sz="2000" b="1" dirty="0">
                <a:solidFill>
                  <a:schemeClr val="tx1"/>
                </a:solidFill>
              </a:rPr>
              <a:t>Alkanes </a:t>
            </a:r>
          </a:p>
          <a:p>
            <a:pPr algn="ctr"/>
            <a:endParaRPr lang="en-US" sz="2000" b="1" dirty="0">
              <a:solidFill>
                <a:schemeClr val="tx1"/>
              </a:solidFill>
            </a:endParaRPr>
          </a:p>
        </p:txBody>
      </p:sp>
      <p:sp>
        <p:nvSpPr>
          <p:cNvPr id="156" name="TextBox 155"/>
          <p:cNvSpPr txBox="1"/>
          <p:nvPr/>
        </p:nvSpPr>
        <p:spPr>
          <a:xfrm>
            <a:off x="1486070" y="804944"/>
            <a:ext cx="8567664" cy="4210296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GB" b="1" dirty="0"/>
              <a:t> Outline the mechanism for the reaction between an alkane and chlorine.</a:t>
            </a:r>
            <a:endParaRPr lang="en-GB" sz="1400" b="1" dirty="0"/>
          </a:p>
        </p:txBody>
      </p:sp>
      <p:sp>
        <p:nvSpPr>
          <p:cNvPr id="158" name="TextBox 157"/>
          <p:cNvSpPr txBox="1"/>
          <p:nvPr/>
        </p:nvSpPr>
        <p:spPr>
          <a:xfrm>
            <a:off x="1486070" y="5155957"/>
            <a:ext cx="8567664" cy="1559185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GB" b="1" dirty="0"/>
              <a:t>What are free radicals? </a:t>
            </a:r>
          </a:p>
        </p:txBody>
      </p:sp>
    </p:spTree>
    <p:extLst>
      <p:ext uri="{BB962C8B-B14F-4D97-AF65-F5344CB8AC3E}">
        <p14:creationId xmlns:p14="http://schemas.microsoft.com/office/powerpoint/2010/main" val="177417008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TextBox 39"/>
          <p:cNvSpPr txBox="1"/>
          <p:nvPr/>
        </p:nvSpPr>
        <p:spPr>
          <a:xfrm>
            <a:off x="181685" y="2410691"/>
            <a:ext cx="5878873" cy="4177144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endParaRPr lang="en-GB" sz="1400" b="1" dirty="0"/>
          </a:p>
          <a:p>
            <a:r>
              <a:rPr lang="en-GB" sz="1400" b="1" dirty="0"/>
              <a:t>Write equations to show the mechanism for the reaction of ethane with chlorine.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181685" y="152402"/>
            <a:ext cx="11803486" cy="451756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pPr algn="ctr"/>
            <a:r>
              <a:rPr lang="en-US" sz="2000" b="1" dirty="0">
                <a:solidFill>
                  <a:schemeClr val="tx1"/>
                </a:solidFill>
              </a:rPr>
              <a:t>Alkanes </a:t>
            </a:r>
          </a:p>
          <a:p>
            <a:pPr algn="ctr"/>
            <a:endParaRPr lang="en-US" sz="2000" b="1" dirty="0">
              <a:solidFill>
                <a:schemeClr val="tx1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04555" y="751148"/>
            <a:ext cx="5878873" cy="1493288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GB" sz="1400" b="1" dirty="0"/>
              <a:t> In the upper atmosphere, chlorine free radicals are produced. Chlorine free radicals can catalyse the breakdown of ozone, damaging the ozone layer. Write two equations to show how a chlorine free radical catalyses an ozone molecule. 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6268376" y="751148"/>
            <a:ext cx="5741939" cy="5836687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GB" b="1" dirty="0"/>
              <a:t>What poisonous compound is produced by incomplete combustion of alkanes like </a:t>
            </a:r>
            <a:r>
              <a:rPr lang="en-GB" b="1"/>
              <a:t>Heptanes</a:t>
            </a:r>
            <a:r>
              <a:rPr lang="en-GB" b="1" dirty="0"/>
              <a:t>.</a:t>
            </a:r>
          </a:p>
          <a:p>
            <a:endParaRPr lang="en-GB" b="1" dirty="0"/>
          </a:p>
          <a:p>
            <a:endParaRPr lang="en-GB" b="1" dirty="0"/>
          </a:p>
          <a:p>
            <a:endParaRPr lang="en-GB" b="1" dirty="0"/>
          </a:p>
          <a:p>
            <a:endParaRPr lang="en-GB" b="1" dirty="0"/>
          </a:p>
          <a:p>
            <a:endParaRPr lang="en-GB" b="1" dirty="0"/>
          </a:p>
          <a:p>
            <a:endParaRPr lang="en-GB" b="1" dirty="0"/>
          </a:p>
          <a:p>
            <a:r>
              <a:rPr lang="en-GB" b="1" dirty="0"/>
              <a:t>Apart from adding oxygenates, how else can this compound be removed from exhaust gases.</a:t>
            </a:r>
          </a:p>
        </p:txBody>
      </p:sp>
    </p:spTree>
    <p:extLst>
      <p:ext uri="{BB962C8B-B14F-4D97-AF65-F5344CB8AC3E}">
        <p14:creationId xmlns:p14="http://schemas.microsoft.com/office/powerpoint/2010/main" val="192306892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485</TotalTime>
  <Words>351</Words>
  <Application>Microsoft Office PowerPoint</Application>
  <PresentationFormat>Widescreen</PresentationFormat>
  <Paragraphs>56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Miss J M Booth</dc:creator>
  <cp:lastModifiedBy>nasreen askari</cp:lastModifiedBy>
  <cp:revision>96</cp:revision>
  <dcterms:created xsi:type="dcterms:W3CDTF">2016-03-19T16:01:33Z</dcterms:created>
  <dcterms:modified xsi:type="dcterms:W3CDTF">2020-02-14T18:52:44Z</dcterms:modified>
</cp:coreProperties>
</file>