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257" r:id="rId5"/>
    <p:sldId id="256" r:id="rId6"/>
    <p:sldId id="261" r:id="rId7"/>
    <p:sldId id="262" r:id="rId8"/>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A90C38-ADE4-4136-B015-624E245BA32F}" v="4" dt="2021-11-30T14:31:26.6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277"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E4A0FF-3C10-4873-A3C1-268F5169751F}" type="datetimeFigureOut">
              <a:rPr lang="en-GB" smtClean="0"/>
              <a:t>10/09/2022</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430DB3-9718-4565-9DCE-D5983D450003}" type="slidenum">
              <a:rPr lang="en-GB" smtClean="0"/>
              <a:t>‹#›</a:t>
            </a:fld>
            <a:endParaRPr lang="en-GB"/>
          </a:p>
        </p:txBody>
      </p:sp>
    </p:spTree>
    <p:extLst>
      <p:ext uri="{BB962C8B-B14F-4D97-AF65-F5344CB8AC3E}">
        <p14:creationId xmlns:p14="http://schemas.microsoft.com/office/powerpoint/2010/main" val="390402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AA7CBEE-6F95-E343-919A-20A048123B81}" type="slidenum">
              <a:rPr lang="en-US" smtClean="0"/>
              <a:t>1</a:t>
            </a:fld>
            <a:endParaRPr lang="en-US"/>
          </a:p>
        </p:txBody>
      </p:sp>
    </p:spTree>
    <p:extLst>
      <p:ext uri="{BB962C8B-B14F-4D97-AF65-F5344CB8AC3E}">
        <p14:creationId xmlns:p14="http://schemas.microsoft.com/office/powerpoint/2010/main" val="4192491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AA7CBEE-6F95-E343-919A-20A048123B81}" type="slidenum">
              <a:rPr lang="en-US" smtClean="0"/>
              <a:t>2</a:t>
            </a:fld>
            <a:endParaRPr lang="en-US"/>
          </a:p>
        </p:txBody>
      </p:sp>
    </p:spTree>
    <p:extLst>
      <p:ext uri="{BB962C8B-B14F-4D97-AF65-F5344CB8AC3E}">
        <p14:creationId xmlns:p14="http://schemas.microsoft.com/office/powerpoint/2010/main" val="2061202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92AB2B5-EA29-4B3F-9321-076DCB314BC6}" type="datetimeFigureOut">
              <a:rPr lang="en-GB" smtClean="0"/>
              <a:t>10/09/2022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1045008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2AB2B5-EA29-4B3F-9321-076DCB314BC6}" type="datetimeFigureOut">
              <a:rPr lang="en-GB" smtClean="0"/>
              <a:t>10/09/2022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743391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AB2B5-EA29-4B3F-9321-076DCB314BC6}" type="datetimeFigureOut">
              <a:rPr lang="en-GB" smtClean="0"/>
              <a:t>10/09/2022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232943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92AB2B5-EA29-4B3F-9321-076DCB314BC6}" type="datetimeFigureOut">
              <a:rPr lang="en-GB" smtClean="0"/>
              <a:t>10/09/2022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2232336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92AB2B5-EA29-4B3F-9321-076DCB314BC6}" type="datetimeFigureOut">
              <a:rPr lang="en-GB" smtClean="0"/>
              <a:t>10/09/2022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2304974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92AB2B5-EA29-4B3F-9321-076DCB314BC6}" type="datetimeFigureOut">
              <a:rPr lang="en-GB" smtClean="0"/>
              <a:t>10/09/2022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566070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AB2B5-EA29-4B3F-9321-076DCB314BC6}" type="datetimeFigureOut">
              <a:rPr lang="en-GB" smtClean="0"/>
              <a:t>10/09/2022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164158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2AB2B5-EA29-4B3F-9321-076DCB314BC6}" type="datetimeFigureOut">
              <a:rPr lang="en-GB" smtClean="0"/>
              <a:t>10/09/2022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973456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92AB2B5-EA29-4B3F-9321-076DCB314BC6}" type="datetimeFigureOut">
              <a:rPr lang="en-GB" smtClean="0"/>
              <a:t>10/09/2022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3211039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2AB2B5-EA29-4B3F-9321-076DCB314BC6}" type="datetimeFigureOut">
              <a:rPr lang="en-GB" smtClean="0"/>
              <a:t>10/09/2022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2597843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92AB2B5-EA29-4B3F-9321-076DCB314BC6}" type="datetimeFigureOut">
              <a:rPr lang="en-GB" smtClean="0"/>
              <a:t>10/09/2022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27B000-9921-4778-880F-A66021D0F67A}" type="slidenum">
              <a:rPr lang="en-GB" smtClean="0"/>
              <a:t>‹#›</a:t>
            </a:fld>
            <a:endParaRPr lang="en-GB"/>
          </a:p>
        </p:txBody>
      </p:sp>
    </p:spTree>
    <p:extLst>
      <p:ext uri="{BB962C8B-B14F-4D97-AF65-F5344CB8AC3E}">
        <p14:creationId xmlns:p14="http://schemas.microsoft.com/office/powerpoint/2010/main" val="3843192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2AB2B5-EA29-4B3F-9321-076DCB314BC6}" type="datetimeFigureOut">
              <a:rPr lang="en-GB" smtClean="0"/>
              <a:t>10/09/2022</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27B000-9921-4778-880F-A66021D0F67A}" type="slidenum">
              <a:rPr lang="en-GB" smtClean="0"/>
              <a:t>‹#›</a:t>
            </a:fld>
            <a:endParaRPr lang="en-GB"/>
          </a:p>
        </p:txBody>
      </p:sp>
    </p:spTree>
    <p:extLst>
      <p:ext uri="{BB962C8B-B14F-4D97-AF65-F5344CB8AC3E}">
        <p14:creationId xmlns:p14="http://schemas.microsoft.com/office/powerpoint/2010/main" val="2558065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able 15">
            <a:extLst>
              <a:ext uri="{FF2B5EF4-FFF2-40B4-BE49-F238E27FC236}">
                <a16:creationId xmlns:a16="http://schemas.microsoft.com/office/drawing/2014/main" id="{1E76CE69-CFE1-2E4C-BA77-0F743BAF998C}"/>
              </a:ext>
            </a:extLst>
          </p:cNvPr>
          <p:cNvGraphicFramePr>
            <a:graphicFrameLocks noGrp="1"/>
          </p:cNvGraphicFramePr>
          <p:nvPr>
            <p:extLst/>
          </p:nvPr>
        </p:nvGraphicFramePr>
        <p:xfrm>
          <a:off x="99062" y="442067"/>
          <a:ext cx="4838846" cy="2640336"/>
        </p:xfrm>
        <a:graphic>
          <a:graphicData uri="http://schemas.openxmlformats.org/drawingml/2006/table">
            <a:tbl>
              <a:tblPr firstRow="1" bandRow="1">
                <a:tableStyleId>{5940675A-B579-460E-94D1-54222C63F5DA}</a:tableStyleId>
              </a:tblPr>
              <a:tblGrid>
                <a:gridCol w="393163">
                  <a:extLst>
                    <a:ext uri="{9D8B030D-6E8A-4147-A177-3AD203B41FA5}">
                      <a16:colId xmlns:a16="http://schemas.microsoft.com/office/drawing/2014/main" val="1395730327"/>
                    </a:ext>
                  </a:extLst>
                </a:gridCol>
                <a:gridCol w="4445683">
                  <a:extLst>
                    <a:ext uri="{9D8B030D-6E8A-4147-A177-3AD203B41FA5}">
                      <a16:colId xmlns:a16="http://schemas.microsoft.com/office/drawing/2014/main" val="911433975"/>
                    </a:ext>
                  </a:extLst>
                </a:gridCol>
              </a:tblGrid>
              <a:tr h="215207">
                <a:tc gridSpan="2">
                  <a:txBody>
                    <a:bodyPr/>
                    <a:lstStyle/>
                    <a:p>
                      <a:pPr marL="0" algn="ctr" defTabSz="914400" rtl="0" eaLnBrk="1" latinLnBrk="0" hangingPunct="1"/>
                      <a:r>
                        <a:rPr lang="en-GB" sz="1200" b="1" kern="1200" dirty="0">
                          <a:solidFill>
                            <a:schemeClr val="bg1"/>
                          </a:solidFill>
                          <a:latin typeface="+mj-lt"/>
                          <a:ea typeface="+mn-ea"/>
                          <a:cs typeface="+mn-cs"/>
                        </a:rPr>
                        <a:t>Plot Summary </a:t>
                      </a:r>
                    </a:p>
                  </a:txBody>
                  <a:tcPr marL="74295" marR="74295" marT="37148" marB="37148">
                    <a:solidFill>
                      <a:srgbClr val="812242"/>
                    </a:solidFill>
                  </a:tcPr>
                </a:tc>
                <a:tc hMerge="1">
                  <a:txBody>
                    <a:bodyPr/>
                    <a:lstStyle/>
                    <a:p>
                      <a:pPr marL="0" algn="l" defTabSz="914400" rtl="0" eaLnBrk="1" latinLnBrk="0" hangingPunct="1"/>
                      <a:r>
                        <a:rPr lang="en-GB" sz="1500" b="0" kern="1200" dirty="0">
                          <a:solidFill>
                            <a:schemeClr val="bg1"/>
                          </a:solidFill>
                          <a:latin typeface="+mj-lt"/>
                          <a:ea typeface="+mn-ea"/>
                          <a:cs typeface="+mn-cs"/>
                        </a:rPr>
                        <a:t>Grammar definitions: </a:t>
                      </a:r>
                    </a:p>
                  </a:txBody>
                  <a:tcPr marL="74295" marR="74295" marT="37148" marB="37148">
                    <a:solidFill>
                      <a:srgbClr val="2F2B6D"/>
                    </a:solidFill>
                  </a:tcPr>
                </a:tc>
                <a:extLst>
                  <a:ext uri="{0D108BD9-81ED-4DB2-BD59-A6C34878D82A}">
                    <a16:rowId xmlns:a16="http://schemas.microsoft.com/office/drawing/2014/main" val="3006513512"/>
                  </a:ext>
                </a:extLst>
              </a:tr>
              <a:tr h="0">
                <a:tc>
                  <a:txBody>
                    <a:bodyPr/>
                    <a:lstStyle/>
                    <a:p>
                      <a:r>
                        <a:rPr lang="en-GB" sz="1200" dirty="0">
                          <a:latin typeface="+mj-lt"/>
                        </a:rPr>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Hortense, a Jamaican woman, sails to Britain to join her husband, Gilbert, and start her teaching career there. </a:t>
                      </a:r>
                    </a:p>
                  </a:txBody>
                  <a:tcPr marL="74295" marR="74295" marT="37148" marB="37148"/>
                </a:tc>
                <a:extLst>
                  <a:ext uri="{0D108BD9-81ED-4DB2-BD59-A6C34878D82A}">
                    <a16:rowId xmlns:a16="http://schemas.microsoft.com/office/drawing/2014/main" val="3965217083"/>
                  </a:ext>
                </a:extLst>
              </a:tr>
              <a:tr h="0">
                <a:tc>
                  <a:txBody>
                    <a:bodyPr/>
                    <a:lstStyle/>
                    <a:p>
                      <a:r>
                        <a:rPr lang="en-GB" sz="1200" dirty="0">
                          <a:latin typeface="+mj-lt"/>
                        </a:rPr>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She finds Gilbert renting a room in Queenie’s house, which doesn’t meet her expectations of British life. </a:t>
                      </a:r>
                    </a:p>
                  </a:txBody>
                  <a:tcPr marL="74295" marR="74295" marT="37148" marB="37148"/>
                </a:tc>
                <a:extLst>
                  <a:ext uri="{0D108BD9-81ED-4DB2-BD59-A6C34878D82A}">
                    <a16:rowId xmlns:a16="http://schemas.microsoft.com/office/drawing/2014/main" val="3005199087"/>
                  </a:ext>
                </a:extLst>
              </a:tr>
              <a:tr h="0">
                <a:tc>
                  <a:txBody>
                    <a:bodyPr/>
                    <a:lstStyle/>
                    <a:p>
                      <a:r>
                        <a:rPr lang="en-GB" sz="1200" dirty="0">
                          <a:latin typeface="+mj-lt"/>
                        </a:rPr>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Queenie is married to Bernard, who is fighting in India as soldier in WW2. </a:t>
                      </a:r>
                    </a:p>
                  </a:txBody>
                  <a:tcPr marL="74295" marR="74295" marT="37148" marB="37148"/>
                </a:tc>
                <a:extLst>
                  <a:ext uri="{0D108BD9-81ED-4DB2-BD59-A6C34878D82A}">
                    <a16:rowId xmlns:a16="http://schemas.microsoft.com/office/drawing/2014/main" val="2133323496"/>
                  </a:ext>
                </a:extLst>
              </a:tr>
              <a:tr h="0">
                <a:tc>
                  <a:txBody>
                    <a:bodyPr/>
                    <a:lstStyle/>
                    <a:p>
                      <a:r>
                        <a:rPr lang="en-GB" sz="1200" dirty="0">
                          <a:latin typeface="+mj-lt"/>
                        </a:rPr>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Before Gilbert and Hortense arrived, Queenie met the Jamaican soldier Michael Roberts, who Hortense once held affection for, and had an affair before he left to fight in the war.</a:t>
                      </a:r>
                    </a:p>
                  </a:txBody>
                  <a:tcPr marL="74295" marR="74295" marT="37148" marB="37148"/>
                </a:tc>
                <a:extLst>
                  <a:ext uri="{0D108BD9-81ED-4DB2-BD59-A6C34878D82A}">
                    <a16:rowId xmlns:a16="http://schemas.microsoft.com/office/drawing/2014/main" val="2470200455"/>
                  </a:ext>
                </a:extLst>
              </a:tr>
              <a:tr h="0">
                <a:tc>
                  <a:txBody>
                    <a:bodyPr/>
                    <a:lstStyle/>
                    <a:p>
                      <a:r>
                        <a:rPr lang="en-GB" sz="1200" dirty="0">
                          <a:latin typeface="+mj-lt"/>
                        </a:rPr>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At the novel’s conclusion, Bernard returns, Queenie gives birth to Michael’s son and gives him to Gilbert and Hortense to raise.</a:t>
                      </a:r>
                      <a:endParaRPr lang="en-GB" sz="1200" kern="1200" dirty="0">
                        <a:solidFill>
                          <a:schemeClr val="tx1"/>
                        </a:solidFill>
                        <a:effectLst/>
                        <a:latin typeface="+mj-lt"/>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856232036"/>
                  </a:ext>
                </a:extLst>
              </a:tr>
            </a:tbl>
          </a:graphicData>
        </a:graphic>
      </p:graphicFrame>
      <p:graphicFrame>
        <p:nvGraphicFramePr>
          <p:cNvPr id="17" name="Table 16">
            <a:extLst>
              <a:ext uri="{FF2B5EF4-FFF2-40B4-BE49-F238E27FC236}">
                <a16:creationId xmlns:a16="http://schemas.microsoft.com/office/drawing/2014/main" id="{816F357D-6DFE-C34D-BF3A-36097F5A64AF}"/>
              </a:ext>
            </a:extLst>
          </p:cNvPr>
          <p:cNvGraphicFramePr>
            <a:graphicFrameLocks noGrp="1"/>
          </p:cNvGraphicFramePr>
          <p:nvPr>
            <p:extLst/>
          </p:nvPr>
        </p:nvGraphicFramePr>
        <p:xfrm>
          <a:off x="114152" y="3136710"/>
          <a:ext cx="4837460" cy="3869615"/>
        </p:xfrm>
        <a:graphic>
          <a:graphicData uri="http://schemas.openxmlformats.org/drawingml/2006/table">
            <a:tbl>
              <a:tblPr firstRow="1" firstCol="1" bandRow="1">
                <a:tableStyleId>{5940675A-B579-460E-94D1-54222C63F5DA}</a:tableStyleId>
              </a:tblPr>
              <a:tblGrid>
                <a:gridCol w="1100284">
                  <a:extLst>
                    <a:ext uri="{9D8B030D-6E8A-4147-A177-3AD203B41FA5}">
                      <a16:colId xmlns:a16="http://schemas.microsoft.com/office/drawing/2014/main" val="1989692767"/>
                    </a:ext>
                  </a:extLst>
                </a:gridCol>
                <a:gridCol w="3737176">
                  <a:extLst>
                    <a:ext uri="{9D8B030D-6E8A-4147-A177-3AD203B41FA5}">
                      <a16:colId xmlns:a16="http://schemas.microsoft.com/office/drawing/2014/main" val="1816414754"/>
                    </a:ext>
                  </a:extLst>
                </a:gridCol>
              </a:tblGrid>
              <a:tr h="212015">
                <a:tc gridSpan="2">
                  <a:txBody>
                    <a:bodyPr/>
                    <a:lstStyle/>
                    <a:p>
                      <a:pPr marL="0" lvl="0" indent="0" algn="ctr">
                        <a:spcAft>
                          <a:spcPts val="0"/>
                        </a:spcAft>
                        <a:buFont typeface="+mj-lt"/>
                        <a:buNone/>
                      </a:pPr>
                      <a:r>
                        <a:rPr lang="en-GB" sz="1200" b="1" dirty="0">
                          <a:effectLst/>
                          <a:latin typeface="+mj-lt"/>
                          <a:ea typeface="Tahoma" panose="020B0604030504040204" pitchFamily="34" charset="0"/>
                          <a:cs typeface="Tahoma" panose="020B0604030504040204" pitchFamily="34" charset="0"/>
                        </a:rPr>
                        <a:t>Themes </a:t>
                      </a:r>
                    </a:p>
                  </a:txBody>
                  <a:tcPr marL="54392" marR="54392" marT="0" marB="0" anchor="ctr">
                    <a:solidFill>
                      <a:schemeClr val="bg2">
                        <a:lumMod val="75000"/>
                      </a:schemeClr>
                    </a:solidFill>
                  </a:tcPr>
                </a:tc>
                <a:tc hMerge="1">
                  <a:txBody>
                    <a:bodyPr/>
                    <a:lstStyle/>
                    <a:p>
                      <a:pPr algn="l">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392" marR="54392" marT="0" marB="0"/>
                </a:tc>
                <a:extLst>
                  <a:ext uri="{0D108BD9-81ED-4DB2-BD59-A6C34878D82A}">
                    <a16:rowId xmlns:a16="http://schemas.microsoft.com/office/drawing/2014/main" val="207506514"/>
                  </a:ext>
                </a:extLst>
              </a:tr>
              <a:tr h="228257">
                <a:tc>
                  <a:txBody>
                    <a:bodyPr/>
                    <a:lstStyle/>
                    <a:p>
                      <a:pPr marL="0" lvl="0" indent="0" algn="l">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Racism </a:t>
                      </a:r>
                    </a:p>
                  </a:txBody>
                  <a:tcPr marL="54392" marR="54392" marT="0" marB="0" anchor="ctr"/>
                </a:tc>
                <a:tc>
                  <a:txBody>
                    <a:bodyPr/>
                    <a:lstStyle/>
                    <a:p>
                      <a:pPr algn="l">
                        <a:lnSpc>
                          <a:spcPct val="100000"/>
                        </a:lnSpc>
                        <a:spcAft>
                          <a:spcPts val="0"/>
                        </a:spcAft>
                      </a:pPr>
                      <a:r>
                        <a:rPr lang="en-GB" sz="1200" b="0" i="0" kern="1200" dirty="0">
                          <a:solidFill>
                            <a:schemeClr val="tx1"/>
                          </a:solidFill>
                          <a:effectLst/>
                          <a:latin typeface="+mj-lt"/>
                          <a:ea typeface="+mn-ea"/>
                          <a:cs typeface="+mn-cs"/>
                        </a:rPr>
                        <a:t>As black people in societies controlled by white institutions, Hortense and Gilbert’s daily interactions and the possibilities of their lives are framed by racism. The stories ending creates many questions about race and prejudice in Britain. </a:t>
                      </a:r>
                      <a:endParaRPr lang="en-GB" sz="1200" dirty="0">
                        <a:effectLst/>
                        <a:latin typeface="+mj-lt"/>
                        <a:ea typeface="Tahoma" panose="020B0604030504040204" pitchFamily="34" charset="0"/>
                        <a:cs typeface="Tahoma" panose="020B0604030504040204" pitchFamily="34" charset="0"/>
                      </a:endParaRPr>
                    </a:p>
                  </a:txBody>
                  <a:tcPr marL="54392" marR="54392" marT="0" marB="0"/>
                </a:tc>
                <a:extLst>
                  <a:ext uri="{0D108BD9-81ED-4DB2-BD59-A6C34878D82A}">
                    <a16:rowId xmlns:a16="http://schemas.microsoft.com/office/drawing/2014/main" val="2870430044"/>
                  </a:ext>
                </a:extLst>
              </a:tr>
              <a:tr h="400682">
                <a:tc>
                  <a:txBody>
                    <a:bodyPr/>
                    <a:lstStyle/>
                    <a:p>
                      <a:pPr marL="0" lvl="0" indent="0" algn="l">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War</a:t>
                      </a:r>
                    </a:p>
                  </a:txBody>
                  <a:tcPr marL="54392" marR="54392" marT="0" marB="0" anchor="ctr"/>
                </a:tc>
                <a:tc>
                  <a:txBody>
                    <a:bodyPr/>
                    <a:lstStyle/>
                    <a:p>
                      <a:pPr algn="l">
                        <a:lnSpc>
                          <a:spcPct val="100000"/>
                        </a:lnSpc>
                        <a:spcAft>
                          <a:spcPts val="0"/>
                        </a:spcAft>
                      </a:pPr>
                      <a:r>
                        <a:rPr lang="en-GB" sz="1200" b="0" i="0" kern="1200" dirty="0">
                          <a:solidFill>
                            <a:schemeClr val="tx1"/>
                          </a:solidFill>
                          <a:effectLst/>
                          <a:latin typeface="+mj-lt"/>
                          <a:ea typeface="+mn-ea"/>
                          <a:cs typeface="+mn-cs"/>
                        </a:rPr>
                        <a:t>World War 2 causes characters to move across the world and interact with people they may never have encountered otherwise. War can also be seen in the conflicts which arrive in the different relationships in the story.</a:t>
                      </a:r>
                      <a:endParaRPr lang="en-GB" sz="1200" dirty="0">
                        <a:effectLst/>
                        <a:latin typeface="+mj-lt"/>
                        <a:ea typeface="Tahoma" panose="020B0604030504040204" pitchFamily="34" charset="0"/>
                        <a:cs typeface="Tahoma" panose="020B0604030504040204" pitchFamily="34" charset="0"/>
                      </a:endParaRPr>
                    </a:p>
                  </a:txBody>
                  <a:tcPr marL="54392" marR="54392" marT="0" marB="0"/>
                </a:tc>
                <a:extLst>
                  <a:ext uri="{0D108BD9-81ED-4DB2-BD59-A6C34878D82A}">
                    <a16:rowId xmlns:a16="http://schemas.microsoft.com/office/drawing/2014/main" val="1770258897"/>
                  </a:ext>
                </a:extLst>
              </a:tr>
              <a:tr h="247585">
                <a:tc>
                  <a:txBody>
                    <a:bodyPr/>
                    <a:lstStyle/>
                    <a:p>
                      <a:pPr marL="0" lvl="0" indent="0" algn="l">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Hope </a:t>
                      </a:r>
                    </a:p>
                  </a:txBody>
                  <a:tcPr marL="54392" marR="54392" marT="0" marB="0" anchor="ctr"/>
                </a:tc>
                <a:tc>
                  <a:txBody>
                    <a:bodyPr/>
                    <a:lstStyle/>
                    <a:p>
                      <a:pPr algn="l">
                        <a:lnSpc>
                          <a:spcPct val="100000"/>
                        </a:lnSpc>
                        <a:spcAft>
                          <a:spcPts val="0"/>
                        </a:spcAft>
                      </a:pPr>
                      <a:r>
                        <a:rPr lang="en-GB" sz="1200" b="0" i="0" kern="1200" dirty="0">
                          <a:solidFill>
                            <a:schemeClr val="tx1"/>
                          </a:solidFill>
                          <a:effectLst/>
                          <a:latin typeface="+mj-lt"/>
                          <a:ea typeface="+mn-ea"/>
                          <a:cs typeface="+mn-cs"/>
                        </a:rPr>
                        <a:t>Levy depicts several characters in her novel as having optimistic thoughts for the future. These hopes are sometimes proved to be more dreams than realistic expectations. </a:t>
                      </a:r>
                      <a:endParaRPr lang="en-GB" sz="1200" dirty="0">
                        <a:effectLst/>
                        <a:latin typeface="+mj-lt"/>
                        <a:ea typeface="Tahoma" panose="020B0604030504040204" pitchFamily="34" charset="0"/>
                        <a:cs typeface="Tahoma" panose="020B0604030504040204" pitchFamily="34" charset="0"/>
                      </a:endParaRPr>
                    </a:p>
                  </a:txBody>
                  <a:tcPr marL="54392" marR="54392" marT="0" marB="0"/>
                </a:tc>
                <a:extLst>
                  <a:ext uri="{0D108BD9-81ED-4DB2-BD59-A6C34878D82A}">
                    <a16:rowId xmlns:a16="http://schemas.microsoft.com/office/drawing/2014/main" val="1726220643"/>
                  </a:ext>
                </a:extLst>
              </a:tr>
              <a:tr h="243360">
                <a:tc>
                  <a:txBody>
                    <a:bodyPr/>
                    <a:lstStyle/>
                    <a:p>
                      <a:pPr marL="0" lvl="0" indent="0" algn="l">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Love</a:t>
                      </a:r>
                      <a:r>
                        <a:rPr lang="en-GB" sz="1200" b="1" baseline="0" dirty="0">
                          <a:effectLst/>
                          <a:latin typeface="+mj-lt"/>
                          <a:ea typeface="Tahoma" panose="020B0604030504040204" pitchFamily="34" charset="0"/>
                          <a:cs typeface="Tahoma" panose="020B0604030504040204" pitchFamily="34" charset="0"/>
                        </a:rPr>
                        <a:t> </a:t>
                      </a:r>
                      <a:endParaRPr lang="en-GB" sz="1200" b="1" dirty="0">
                        <a:effectLst/>
                        <a:latin typeface="+mj-lt"/>
                        <a:ea typeface="Tahoma" panose="020B0604030504040204" pitchFamily="34" charset="0"/>
                        <a:cs typeface="Tahoma" panose="020B0604030504040204" pitchFamily="34" charset="0"/>
                      </a:endParaRPr>
                    </a:p>
                  </a:txBody>
                  <a:tcPr marL="54392" marR="54392" marT="0" marB="0" anchor="ctr"/>
                </a:tc>
                <a:tc>
                  <a:txBody>
                    <a:bodyPr/>
                    <a:lstStyle/>
                    <a:p>
                      <a:pPr algn="l">
                        <a:lnSpc>
                          <a:spcPct val="100000"/>
                        </a:lnSpc>
                        <a:spcAft>
                          <a:spcPts val="0"/>
                        </a:spcAft>
                      </a:pPr>
                      <a:r>
                        <a:rPr lang="en-GB" sz="1200" dirty="0">
                          <a:effectLst/>
                          <a:latin typeface="+mj-lt"/>
                          <a:ea typeface="Tahoma" panose="020B0604030504040204" pitchFamily="34" charset="0"/>
                          <a:cs typeface="Tahoma" panose="020B0604030504040204" pitchFamily="34" charset="0"/>
                        </a:rPr>
                        <a:t>Love</a:t>
                      </a:r>
                      <a:r>
                        <a:rPr lang="en-GB" sz="1200" baseline="0" dirty="0">
                          <a:effectLst/>
                          <a:latin typeface="+mj-lt"/>
                          <a:ea typeface="Tahoma" panose="020B0604030504040204" pitchFamily="34" charset="0"/>
                          <a:cs typeface="Tahoma" panose="020B0604030504040204" pitchFamily="34" charset="0"/>
                        </a:rPr>
                        <a:t> is one of the strongest forces in the story. Levy shows many different kinds of love as well as the difficulties of love. </a:t>
                      </a:r>
                      <a:endParaRPr lang="en-GB" sz="1200" dirty="0">
                        <a:effectLst/>
                        <a:latin typeface="+mj-lt"/>
                        <a:ea typeface="Tahoma" panose="020B0604030504040204" pitchFamily="34" charset="0"/>
                        <a:cs typeface="Tahoma" panose="020B0604030504040204" pitchFamily="34" charset="0"/>
                      </a:endParaRPr>
                    </a:p>
                  </a:txBody>
                  <a:tcPr marL="54392" marR="54392" marT="0" marB="0"/>
                </a:tc>
                <a:extLst>
                  <a:ext uri="{0D108BD9-81ED-4DB2-BD59-A6C34878D82A}">
                    <a16:rowId xmlns:a16="http://schemas.microsoft.com/office/drawing/2014/main" val="1880591070"/>
                  </a:ext>
                </a:extLst>
              </a:tr>
              <a:tr h="422941">
                <a:tc>
                  <a:txBody>
                    <a:bodyPr/>
                    <a:lstStyle/>
                    <a:p>
                      <a:pPr marL="0" lvl="0" indent="0" algn="l">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Displacement </a:t>
                      </a:r>
                    </a:p>
                  </a:txBody>
                  <a:tcPr marL="54392" marR="54392" marT="0" marB="0" anchor="ctr"/>
                </a:tc>
                <a:tc>
                  <a:txBody>
                    <a:bodyPr/>
                    <a:lstStyle/>
                    <a:p>
                      <a:pPr algn="l">
                        <a:lnSpc>
                          <a:spcPct val="100000"/>
                        </a:lnSpc>
                        <a:spcAft>
                          <a:spcPts val="0"/>
                        </a:spcAft>
                      </a:pPr>
                      <a:r>
                        <a:rPr lang="en-GB" sz="1200" b="0" i="0" kern="1200" dirty="0">
                          <a:solidFill>
                            <a:schemeClr val="tx1"/>
                          </a:solidFill>
                          <a:effectLst/>
                          <a:latin typeface="+mj-lt"/>
                          <a:ea typeface="+mn-ea"/>
                          <a:cs typeface="+mn-cs"/>
                        </a:rPr>
                        <a:t>Feelings of displacement plague all the novel’s main characters. None of the main characters feel truly at home in either British or Jamaican society. </a:t>
                      </a:r>
                      <a:endParaRPr lang="en-GB" sz="1200" dirty="0">
                        <a:effectLst/>
                        <a:latin typeface="+mj-lt"/>
                        <a:ea typeface="Tahoma" panose="020B0604030504040204" pitchFamily="34" charset="0"/>
                        <a:cs typeface="Tahoma" panose="020B0604030504040204" pitchFamily="34" charset="0"/>
                      </a:endParaRPr>
                    </a:p>
                  </a:txBody>
                  <a:tcPr marL="54392" marR="54392" marT="0" marB="0"/>
                </a:tc>
                <a:extLst>
                  <a:ext uri="{0D108BD9-81ED-4DB2-BD59-A6C34878D82A}">
                    <a16:rowId xmlns:a16="http://schemas.microsoft.com/office/drawing/2014/main" val="3728275484"/>
                  </a:ext>
                </a:extLst>
              </a:tr>
            </a:tbl>
          </a:graphicData>
        </a:graphic>
      </p:graphicFrame>
      <p:graphicFrame>
        <p:nvGraphicFramePr>
          <p:cNvPr id="18" name="Table 17">
            <a:extLst>
              <a:ext uri="{FF2B5EF4-FFF2-40B4-BE49-F238E27FC236}">
                <a16:creationId xmlns:a16="http://schemas.microsoft.com/office/drawing/2014/main" id="{76288266-DF71-384D-B1D8-9967CD8E77A8}"/>
              </a:ext>
            </a:extLst>
          </p:cNvPr>
          <p:cNvGraphicFramePr>
            <a:graphicFrameLocks noGrp="1"/>
          </p:cNvGraphicFramePr>
          <p:nvPr>
            <p:extLst/>
          </p:nvPr>
        </p:nvGraphicFramePr>
        <p:xfrm>
          <a:off x="5013707" y="2250907"/>
          <a:ext cx="4793231" cy="731520"/>
        </p:xfrm>
        <a:graphic>
          <a:graphicData uri="http://schemas.openxmlformats.org/drawingml/2006/table">
            <a:tbl>
              <a:tblPr firstRow="1" bandRow="1">
                <a:tableStyleId>{5940675A-B579-460E-94D1-54222C63F5DA}</a:tableStyleId>
              </a:tblPr>
              <a:tblGrid>
                <a:gridCol w="4793231">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Adaptation</a:t>
                      </a:r>
                    </a:p>
                  </a:txBody>
                  <a:tcPr anchor="ctr">
                    <a:solidFill>
                      <a:srgbClr val="676767"/>
                    </a:solidFill>
                  </a:tcPr>
                </a:tc>
                <a:extLst>
                  <a:ext uri="{0D108BD9-81ED-4DB2-BD59-A6C34878D82A}">
                    <a16:rowId xmlns:a16="http://schemas.microsoft.com/office/drawing/2014/main" val="147544310"/>
                  </a:ext>
                </a:extLst>
              </a:tr>
              <a:tr h="42796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Andrea Levy wrote the story as a novel in 2004.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j-lt"/>
                          <a:ea typeface="+mn-ea"/>
                          <a:cs typeface="+mn-cs"/>
                        </a:rPr>
                        <a:t>It was then adapted into a play by Helen Edmundson in 2019. </a:t>
                      </a:r>
                    </a:p>
                  </a:txBody>
                  <a:tcPr/>
                </a:tc>
                <a:extLst>
                  <a:ext uri="{0D108BD9-81ED-4DB2-BD59-A6C34878D82A}">
                    <a16:rowId xmlns:a16="http://schemas.microsoft.com/office/drawing/2014/main" val="1508954346"/>
                  </a:ext>
                </a:extLst>
              </a:tr>
            </a:tbl>
          </a:graphicData>
        </a:graphic>
      </p:graphicFrame>
      <p:graphicFrame>
        <p:nvGraphicFramePr>
          <p:cNvPr id="7" name="Table 6">
            <a:extLst>
              <a:ext uri="{FF2B5EF4-FFF2-40B4-BE49-F238E27FC236}">
                <a16:creationId xmlns:a16="http://schemas.microsoft.com/office/drawing/2014/main" id="{B585464E-05A8-F945-9469-C05E1807A237}"/>
              </a:ext>
            </a:extLst>
          </p:cNvPr>
          <p:cNvGraphicFramePr>
            <a:graphicFrameLocks noGrp="1"/>
          </p:cNvGraphicFramePr>
          <p:nvPr>
            <p:extLst/>
          </p:nvPr>
        </p:nvGraphicFramePr>
        <p:xfrm>
          <a:off x="5020490" y="442067"/>
          <a:ext cx="4786448" cy="1645920"/>
        </p:xfrm>
        <a:graphic>
          <a:graphicData uri="http://schemas.openxmlformats.org/drawingml/2006/table">
            <a:tbl>
              <a:tblPr firstRow="1" bandRow="1">
                <a:tableStyleId>{5940675A-B579-460E-94D1-54222C63F5DA}</a:tableStyleId>
              </a:tblPr>
              <a:tblGrid>
                <a:gridCol w="4786448">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Andrea Levy</a:t>
                      </a:r>
                    </a:p>
                  </a:txBody>
                  <a:tcPr anchor="ctr">
                    <a:solidFill>
                      <a:srgbClr val="1E1F3F"/>
                    </a:solidFill>
                  </a:tcPr>
                </a:tc>
                <a:extLst>
                  <a:ext uri="{0D108BD9-81ED-4DB2-BD59-A6C34878D82A}">
                    <a16:rowId xmlns:a16="http://schemas.microsoft.com/office/drawing/2014/main" val="147544310"/>
                  </a:ext>
                </a:extLst>
              </a:tr>
              <a:tr h="427963">
                <a:tc>
                  <a:txBody>
                    <a:bodyPr/>
                    <a:lstStyle/>
                    <a:p>
                      <a:pPr marL="171450" indent="-171450">
                        <a:buFont typeface="Arial" panose="020B0604020202020204" pitchFamily="34" charset="0"/>
                        <a:buChar char="•"/>
                      </a:pPr>
                      <a:r>
                        <a:rPr lang="en-GB" sz="1200" b="0" i="0" kern="1200" dirty="0">
                          <a:solidFill>
                            <a:schemeClr val="tx1"/>
                          </a:solidFill>
                          <a:effectLst/>
                          <a:latin typeface="+mj-lt"/>
                          <a:ea typeface="+mn-ea"/>
                          <a:cs typeface="+mn-cs"/>
                        </a:rPr>
                        <a:t>Andrea Levy (1956-2014) was born in London to Jamaican parents. </a:t>
                      </a:r>
                    </a:p>
                    <a:p>
                      <a:pPr marL="171450" indent="-171450">
                        <a:buFont typeface="Arial" panose="020B0604020202020204" pitchFamily="34" charset="0"/>
                        <a:buChar char="•"/>
                      </a:pPr>
                      <a:r>
                        <a:rPr lang="en-GB" sz="1200" b="0" i="0" kern="1200" dirty="0">
                          <a:solidFill>
                            <a:schemeClr val="tx1"/>
                          </a:solidFill>
                          <a:effectLst/>
                          <a:latin typeface="+mj-lt"/>
                          <a:ea typeface="+mn-ea"/>
                          <a:cs typeface="+mn-cs"/>
                        </a:rPr>
                        <a:t>Her father came to Britain on the HMT Empire Windrush in 1948, with her mother following later that year.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She grew up on a council estate and had a typical working-class upbringing.</a:t>
                      </a:r>
                    </a:p>
                    <a:p>
                      <a:pPr marL="171450" indent="-171450">
                        <a:buFont typeface="Arial" panose="020B0604020202020204" pitchFamily="34" charset="0"/>
                        <a:buChar char="•"/>
                      </a:pPr>
                      <a:r>
                        <a:rPr lang="en-GB" sz="1200" b="0" i="0" kern="1200" dirty="0">
                          <a:solidFill>
                            <a:schemeClr val="tx1"/>
                          </a:solidFill>
                          <a:effectLst/>
                          <a:latin typeface="+mj-lt"/>
                          <a:ea typeface="+mn-ea"/>
                          <a:cs typeface="+mn-cs"/>
                        </a:rPr>
                        <a:t>Her work explores racial and cultural identities. </a:t>
                      </a:r>
                    </a:p>
                    <a:p>
                      <a:pPr marL="171450" indent="-171450">
                        <a:buFont typeface="Arial" panose="020B0604020202020204" pitchFamily="34" charset="0"/>
                        <a:buChar char="•"/>
                      </a:pPr>
                      <a:r>
                        <a:rPr lang="en-GB" sz="1200" b="0" i="0" kern="1200" dirty="0">
                          <a:solidFill>
                            <a:schemeClr val="tx1"/>
                          </a:solidFill>
                          <a:effectLst/>
                          <a:latin typeface="+mj-lt"/>
                          <a:ea typeface="+mn-ea"/>
                          <a:cs typeface="+mn-cs"/>
                        </a:rPr>
                        <a:t>She wrote ‘Small Island’ in 2004. </a:t>
                      </a:r>
                    </a:p>
                  </a:txBody>
                  <a:tcPr/>
                </a:tc>
                <a:extLst>
                  <a:ext uri="{0D108BD9-81ED-4DB2-BD59-A6C34878D82A}">
                    <a16:rowId xmlns:a16="http://schemas.microsoft.com/office/drawing/2014/main" val="1508954346"/>
                  </a:ext>
                </a:extLst>
              </a:tr>
            </a:tbl>
          </a:graphicData>
        </a:graphic>
      </p:graphicFrame>
      <p:pic>
        <p:nvPicPr>
          <p:cNvPr id="1026" name="Picture 2" descr="Small Island: Winner of the &amp;#39;best of the best&amp;#39; Orange Prize: Andrea Levy:  Amazon.co.uk: Levy, Andrea: 8601234596660: Books">
            <a:extLst>
              <a:ext uri="{FF2B5EF4-FFF2-40B4-BE49-F238E27FC236}">
                <a16:creationId xmlns:a16="http://schemas.microsoft.com/office/drawing/2014/main" id="{2C69EE6A-6CD0-8845-95B8-C1946A0431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7537" y="3091040"/>
            <a:ext cx="1111584" cy="17014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MALL ISLAND - Black History Month 2021">
            <a:extLst>
              <a:ext uri="{FF2B5EF4-FFF2-40B4-BE49-F238E27FC236}">
                <a16:creationId xmlns:a16="http://schemas.microsoft.com/office/drawing/2014/main" id="{6549780D-5F2A-EA4E-A83C-82EBCBCBAD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2170" y="3091040"/>
            <a:ext cx="2134768" cy="1701474"/>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a:extLst>
              <a:ext uri="{FF2B5EF4-FFF2-40B4-BE49-F238E27FC236}">
                <a16:creationId xmlns:a16="http://schemas.microsoft.com/office/drawing/2014/main" id="{D38B360A-3CFA-E14F-9E54-AC6869387663}"/>
              </a:ext>
            </a:extLst>
          </p:cNvPr>
          <p:cNvSpPr/>
          <p:nvPr/>
        </p:nvSpPr>
        <p:spPr>
          <a:xfrm>
            <a:off x="6451729" y="3136710"/>
            <a:ext cx="1070142" cy="520890"/>
          </a:xfrm>
          <a:prstGeom prst="rightArrow">
            <a:avLst/>
          </a:prstGeom>
          <a:ln>
            <a:solidFill>
              <a:srgbClr val="81224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a:latin typeface="+mj-lt"/>
              </a:rPr>
              <a:t>Play</a:t>
            </a:r>
          </a:p>
        </p:txBody>
      </p:sp>
      <p:sp>
        <p:nvSpPr>
          <p:cNvPr id="3" name="Left Arrow 2">
            <a:extLst>
              <a:ext uri="{FF2B5EF4-FFF2-40B4-BE49-F238E27FC236}">
                <a16:creationId xmlns:a16="http://schemas.microsoft.com/office/drawing/2014/main" id="{1DC365BE-FC8E-254B-8859-61FC55DE3F5C}"/>
              </a:ext>
            </a:extLst>
          </p:cNvPr>
          <p:cNvSpPr/>
          <p:nvPr/>
        </p:nvSpPr>
        <p:spPr>
          <a:xfrm>
            <a:off x="6376564" y="4005440"/>
            <a:ext cx="1090896" cy="520890"/>
          </a:xfrm>
          <a:prstGeom prst="leftArrow">
            <a:avLst/>
          </a:prstGeom>
          <a:noFill/>
          <a:ln>
            <a:solidFill>
              <a:srgbClr val="1E1F3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mj-lt"/>
              </a:rPr>
              <a:t>Novel</a:t>
            </a:r>
          </a:p>
        </p:txBody>
      </p:sp>
      <p:graphicFrame>
        <p:nvGraphicFramePr>
          <p:cNvPr id="11" name="Table 10">
            <a:extLst>
              <a:ext uri="{FF2B5EF4-FFF2-40B4-BE49-F238E27FC236}">
                <a16:creationId xmlns:a16="http://schemas.microsoft.com/office/drawing/2014/main" id="{31912B24-96CD-EA48-9B4A-939778D49BB4}"/>
              </a:ext>
            </a:extLst>
          </p:cNvPr>
          <p:cNvGraphicFramePr>
            <a:graphicFrameLocks noGrp="1"/>
          </p:cNvGraphicFramePr>
          <p:nvPr>
            <p:extLst/>
          </p:nvPr>
        </p:nvGraphicFramePr>
        <p:xfrm>
          <a:off x="5013910" y="4901127"/>
          <a:ext cx="4840236" cy="2091696"/>
        </p:xfrm>
        <a:graphic>
          <a:graphicData uri="http://schemas.openxmlformats.org/drawingml/2006/table">
            <a:tbl>
              <a:tblPr firstRow="1" bandRow="1">
                <a:tableStyleId>{5940675A-B579-460E-94D1-54222C63F5DA}</a:tableStyleId>
              </a:tblPr>
              <a:tblGrid>
                <a:gridCol w="4840236">
                  <a:extLst>
                    <a:ext uri="{9D8B030D-6E8A-4147-A177-3AD203B41FA5}">
                      <a16:colId xmlns:a16="http://schemas.microsoft.com/office/drawing/2014/main" val="1395730327"/>
                    </a:ext>
                  </a:extLst>
                </a:gridCol>
              </a:tblGrid>
              <a:tr h="215207">
                <a:tc>
                  <a:txBody>
                    <a:bodyPr/>
                    <a:lstStyle/>
                    <a:p>
                      <a:pPr marL="0" algn="ctr" defTabSz="914400" rtl="0" eaLnBrk="1" latinLnBrk="0" hangingPunct="1"/>
                      <a:r>
                        <a:rPr lang="en-GB" sz="1200" b="1" kern="1200" dirty="0">
                          <a:solidFill>
                            <a:schemeClr val="bg1"/>
                          </a:solidFill>
                          <a:latin typeface="+mj-lt"/>
                          <a:ea typeface="+mn-ea"/>
                          <a:cs typeface="+mn-cs"/>
                        </a:rPr>
                        <a:t>Key</a:t>
                      </a:r>
                      <a:r>
                        <a:rPr lang="en-GB" sz="1200" b="1" kern="1200" baseline="0" dirty="0">
                          <a:solidFill>
                            <a:schemeClr val="bg1"/>
                          </a:solidFill>
                          <a:latin typeface="+mj-lt"/>
                          <a:ea typeface="+mn-ea"/>
                          <a:cs typeface="+mn-cs"/>
                        </a:rPr>
                        <a:t> Quotations</a:t>
                      </a:r>
                      <a:endParaRPr lang="en-GB" sz="1200" b="1" kern="1200" dirty="0">
                        <a:solidFill>
                          <a:schemeClr val="bg1"/>
                        </a:solidFill>
                        <a:latin typeface="+mj-lt"/>
                        <a:ea typeface="+mn-ea"/>
                        <a:cs typeface="+mn-cs"/>
                      </a:endParaRPr>
                    </a:p>
                  </a:txBody>
                  <a:tcPr marL="74295" marR="74295" marT="37148" marB="37148">
                    <a:solidFill>
                      <a:srgbClr val="2F2B6D"/>
                    </a:solidFill>
                  </a:tcPr>
                </a:tc>
                <a:extLst>
                  <a:ext uri="{0D108BD9-81ED-4DB2-BD59-A6C34878D82A}">
                    <a16:rowId xmlns:a16="http://schemas.microsoft.com/office/drawing/2014/main" val="3006513512"/>
                  </a:ext>
                </a:extLst>
              </a:tr>
              <a:tr h="0">
                <a:tc>
                  <a:txBody>
                    <a:bodyPr/>
                    <a:lstStyle/>
                    <a:p>
                      <a:r>
                        <a:rPr lang="en-GB" sz="1200" dirty="0">
                          <a:latin typeface="+mj-lt"/>
                        </a:rPr>
                        <a:t>‘Hortense is hurrying to prepare the classroom for the hurricane’s arrival’. </a:t>
                      </a:r>
                    </a:p>
                  </a:txBody>
                  <a:tcPr marL="74295" marR="74295" marT="37148" marB="37148"/>
                </a:tc>
                <a:extLst>
                  <a:ext uri="{0D108BD9-81ED-4DB2-BD59-A6C34878D82A}">
                    <a16:rowId xmlns:a16="http://schemas.microsoft.com/office/drawing/2014/main" val="2719104751"/>
                  </a:ext>
                </a:extLst>
              </a:tr>
              <a:tr h="0">
                <a:tc>
                  <a:txBody>
                    <a:bodyPr/>
                    <a:lstStyle/>
                    <a:p>
                      <a:r>
                        <a:rPr lang="en-GB" sz="1200" dirty="0">
                          <a:latin typeface="+mj-lt"/>
                        </a:rPr>
                        <a:t>‘This place is disgusting! You make me come here to live like an animal!’</a:t>
                      </a:r>
                    </a:p>
                  </a:txBody>
                  <a:tcPr marL="74295" marR="74295" marT="37148" marB="37148"/>
                </a:tc>
                <a:extLst>
                  <a:ext uri="{0D108BD9-81ED-4DB2-BD59-A6C34878D82A}">
                    <a16:rowId xmlns:a16="http://schemas.microsoft.com/office/drawing/2014/main" val="3965217083"/>
                  </a:ext>
                </a:extLst>
              </a:tr>
              <a:tr h="0">
                <a:tc>
                  <a:txBody>
                    <a:bodyPr/>
                    <a:lstStyle/>
                    <a:p>
                      <a:r>
                        <a:rPr lang="en-GB" sz="1200" dirty="0">
                          <a:latin typeface="+mj-lt"/>
                        </a:rPr>
                        <a:t>‘They say I would have to train all over again…They speak to I like I am a fool’. </a:t>
                      </a:r>
                    </a:p>
                  </a:txBody>
                  <a:tcPr marL="74295" marR="74295" marT="37148" marB="37148"/>
                </a:tc>
                <a:extLst>
                  <a:ext uri="{0D108BD9-81ED-4DB2-BD59-A6C34878D82A}">
                    <a16:rowId xmlns:a16="http://schemas.microsoft.com/office/drawing/2014/main" val="750824047"/>
                  </a:ext>
                </a:extLst>
              </a:tr>
              <a:tr h="0">
                <a:tc>
                  <a:txBody>
                    <a:bodyPr/>
                    <a:lstStyle/>
                    <a:p>
                      <a:r>
                        <a:rPr lang="en-GB" sz="1200" dirty="0">
                          <a:latin typeface="+mj-lt"/>
                        </a:rPr>
                        <a:t>‘Your white skin. You think it give you the right to lord it over a black man. But you know what it makes you? White. That is all, man.’ </a:t>
                      </a:r>
                    </a:p>
                  </a:txBody>
                  <a:tcPr marL="74295" marR="74295" marT="37148" marB="37148"/>
                </a:tc>
                <a:extLst>
                  <a:ext uri="{0D108BD9-81ED-4DB2-BD59-A6C34878D82A}">
                    <a16:rowId xmlns:a16="http://schemas.microsoft.com/office/drawing/2014/main" val="3005199087"/>
                  </a:ext>
                </a:extLst>
              </a:tr>
              <a:tr h="0">
                <a:tc>
                  <a:txBody>
                    <a:bodyPr/>
                    <a:lstStyle/>
                    <a:p>
                      <a:r>
                        <a:rPr lang="en-GB" sz="1200" dirty="0">
                          <a:latin typeface="+mj-lt"/>
                        </a:rPr>
                        <a:t>‘The lights fade down until there is only a spotlight on this baby – made by all of us – floating into an uncertain world.’ </a:t>
                      </a:r>
                    </a:p>
                  </a:txBody>
                  <a:tcPr marL="74295" marR="74295" marT="37148" marB="37148"/>
                </a:tc>
                <a:extLst>
                  <a:ext uri="{0D108BD9-81ED-4DB2-BD59-A6C34878D82A}">
                    <a16:rowId xmlns:a16="http://schemas.microsoft.com/office/drawing/2014/main" val="2133323496"/>
                  </a:ext>
                </a:extLst>
              </a:tr>
            </a:tbl>
          </a:graphicData>
        </a:graphic>
      </p:graphicFrame>
      <p:graphicFrame>
        <p:nvGraphicFramePr>
          <p:cNvPr id="12" name="Table 11">
            <a:extLst>
              <a:ext uri="{FF2B5EF4-FFF2-40B4-BE49-F238E27FC236}">
                <a16:creationId xmlns:a16="http://schemas.microsoft.com/office/drawing/2014/main" id="{41FE68EA-B685-42EA-873B-B470397A857D}"/>
              </a:ext>
            </a:extLst>
          </p:cNvPr>
          <p:cNvGraphicFramePr>
            <a:graphicFrameLocks noGrp="1"/>
          </p:cNvGraphicFramePr>
          <p:nvPr>
            <p:extLst/>
          </p:nvPr>
        </p:nvGraphicFramePr>
        <p:xfrm>
          <a:off x="101419" y="84865"/>
          <a:ext cx="9705519" cy="302896"/>
        </p:xfrm>
        <a:graphic>
          <a:graphicData uri="http://schemas.openxmlformats.org/drawingml/2006/table">
            <a:tbl>
              <a:tblPr firstRow="1" bandRow="1">
                <a:tableStyleId>{5940675A-B579-460E-94D1-54222C63F5DA}</a:tableStyleId>
              </a:tblPr>
              <a:tblGrid>
                <a:gridCol w="3215930">
                  <a:extLst>
                    <a:ext uri="{9D8B030D-6E8A-4147-A177-3AD203B41FA5}">
                      <a16:colId xmlns:a16="http://schemas.microsoft.com/office/drawing/2014/main" val="2771890448"/>
                    </a:ext>
                  </a:extLst>
                </a:gridCol>
                <a:gridCol w="3299136">
                  <a:extLst>
                    <a:ext uri="{9D8B030D-6E8A-4147-A177-3AD203B41FA5}">
                      <a16:colId xmlns:a16="http://schemas.microsoft.com/office/drawing/2014/main" val="2548684748"/>
                    </a:ext>
                  </a:extLst>
                </a:gridCol>
                <a:gridCol w="3190453">
                  <a:extLst>
                    <a:ext uri="{9D8B030D-6E8A-4147-A177-3AD203B41FA5}">
                      <a16:colId xmlns:a16="http://schemas.microsoft.com/office/drawing/2014/main" val="2521068917"/>
                    </a:ext>
                  </a:extLst>
                </a:gridCol>
              </a:tblGrid>
              <a:tr h="301308">
                <a:tc>
                  <a:txBody>
                    <a:bodyPr/>
                    <a:lstStyle/>
                    <a:p>
                      <a:pPr algn="l"/>
                      <a:r>
                        <a:rPr lang="en-US" sz="1500" b="0" i="0" dirty="0">
                          <a:solidFill>
                            <a:schemeClr val="bg1"/>
                          </a:solidFill>
                          <a:latin typeface="+mj-lt"/>
                        </a:rPr>
                        <a:t>Subject: Y8 English </a:t>
                      </a:r>
                      <a:endParaRPr lang="en-GB" sz="1500" b="0" i="0" dirty="0">
                        <a:solidFill>
                          <a:schemeClr val="bg1"/>
                        </a:solidFill>
                        <a:latin typeface="+mj-lt"/>
                      </a:endParaRPr>
                    </a:p>
                  </a:txBody>
                  <a:tcPr marL="74295" marR="74295" marT="37148" marB="37148">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1E1F3F"/>
                    </a:solidFill>
                  </a:tcPr>
                </a:tc>
                <a:tc>
                  <a:txBody>
                    <a:bodyPr/>
                    <a:lstStyle/>
                    <a:p>
                      <a:pPr algn="l"/>
                      <a:r>
                        <a:rPr lang="en-US" sz="1500" b="0" i="0" dirty="0">
                          <a:solidFill>
                            <a:schemeClr val="bg1"/>
                          </a:solidFill>
                          <a:latin typeface="+mj-lt"/>
                        </a:rPr>
                        <a:t>Topic: ‘Small Island’ by Andrea Levy </a:t>
                      </a:r>
                      <a:endParaRPr lang="en-GB" sz="1500" b="0" i="0" dirty="0">
                        <a:solidFill>
                          <a:schemeClr val="bg1"/>
                        </a:solidFill>
                        <a:latin typeface="+mj-lt"/>
                      </a:endParaRPr>
                    </a:p>
                  </a:txBody>
                  <a:tcPr marL="74295" marR="74295" marT="37148" marB="37148">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12242"/>
                    </a:solidFill>
                  </a:tcPr>
                </a:tc>
                <a:tc>
                  <a:txBody>
                    <a:bodyPr/>
                    <a:lstStyle/>
                    <a:p>
                      <a:pPr algn="l"/>
                      <a:r>
                        <a:rPr lang="en-US" sz="1500" b="0" i="0" dirty="0">
                          <a:solidFill>
                            <a:schemeClr val="bg1"/>
                          </a:solidFill>
                          <a:latin typeface="+mj-lt"/>
                        </a:rPr>
                        <a:t>Term: Autumn </a:t>
                      </a:r>
                      <a:endParaRPr lang="en-GB" sz="1500" b="0" i="0" dirty="0">
                        <a:solidFill>
                          <a:schemeClr val="bg1"/>
                        </a:solidFill>
                        <a:latin typeface="+mj-lt"/>
                      </a:endParaRPr>
                    </a:p>
                  </a:txBody>
                  <a:tcPr marL="74295" marR="74295" marT="37148" marB="37148">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76767"/>
                    </a:solidFill>
                  </a:tcPr>
                </a:tc>
                <a:extLst>
                  <a:ext uri="{0D108BD9-81ED-4DB2-BD59-A6C34878D82A}">
                    <a16:rowId xmlns:a16="http://schemas.microsoft.com/office/drawing/2014/main" val="736042436"/>
                  </a:ext>
                </a:extLst>
              </a:tr>
            </a:tbl>
          </a:graphicData>
        </a:graphic>
      </p:graphicFrame>
    </p:spTree>
    <p:extLst>
      <p:ext uri="{BB962C8B-B14F-4D97-AF65-F5344CB8AC3E}">
        <p14:creationId xmlns:p14="http://schemas.microsoft.com/office/powerpoint/2010/main" val="1655254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nvPr>
        </p:nvGraphicFramePr>
        <p:xfrm>
          <a:off x="101419" y="84865"/>
          <a:ext cx="9705519" cy="302896"/>
        </p:xfrm>
        <a:graphic>
          <a:graphicData uri="http://schemas.openxmlformats.org/drawingml/2006/table">
            <a:tbl>
              <a:tblPr firstRow="1" bandRow="1">
                <a:tableStyleId>{5940675A-B579-460E-94D1-54222C63F5DA}</a:tableStyleId>
              </a:tblPr>
              <a:tblGrid>
                <a:gridCol w="3215930">
                  <a:extLst>
                    <a:ext uri="{9D8B030D-6E8A-4147-A177-3AD203B41FA5}">
                      <a16:colId xmlns:a16="http://schemas.microsoft.com/office/drawing/2014/main" val="2771890448"/>
                    </a:ext>
                  </a:extLst>
                </a:gridCol>
                <a:gridCol w="3299136">
                  <a:extLst>
                    <a:ext uri="{9D8B030D-6E8A-4147-A177-3AD203B41FA5}">
                      <a16:colId xmlns:a16="http://schemas.microsoft.com/office/drawing/2014/main" val="2548684748"/>
                    </a:ext>
                  </a:extLst>
                </a:gridCol>
                <a:gridCol w="3190453">
                  <a:extLst>
                    <a:ext uri="{9D8B030D-6E8A-4147-A177-3AD203B41FA5}">
                      <a16:colId xmlns:a16="http://schemas.microsoft.com/office/drawing/2014/main" val="2521068917"/>
                    </a:ext>
                  </a:extLst>
                </a:gridCol>
              </a:tblGrid>
              <a:tr h="301308">
                <a:tc>
                  <a:txBody>
                    <a:bodyPr/>
                    <a:lstStyle/>
                    <a:p>
                      <a:pPr algn="l"/>
                      <a:r>
                        <a:rPr lang="en-US" sz="1500" b="0" i="0" dirty="0">
                          <a:solidFill>
                            <a:schemeClr val="bg1"/>
                          </a:solidFill>
                          <a:latin typeface="+mj-lt"/>
                        </a:rPr>
                        <a:t>Subject: Y8 English </a:t>
                      </a:r>
                      <a:endParaRPr lang="en-GB" sz="1500" b="0" i="0" dirty="0">
                        <a:solidFill>
                          <a:schemeClr val="bg1"/>
                        </a:solidFill>
                        <a:latin typeface="+mj-lt"/>
                      </a:endParaRPr>
                    </a:p>
                  </a:txBody>
                  <a:tcPr marL="74295" marR="74295" marT="37148" marB="37148">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1E1F3F"/>
                    </a:solidFill>
                  </a:tcPr>
                </a:tc>
                <a:tc>
                  <a:txBody>
                    <a:bodyPr/>
                    <a:lstStyle/>
                    <a:p>
                      <a:pPr algn="l"/>
                      <a:r>
                        <a:rPr lang="en-US" sz="1500" b="0" i="0" dirty="0">
                          <a:solidFill>
                            <a:schemeClr val="bg1"/>
                          </a:solidFill>
                          <a:latin typeface="+mj-lt"/>
                        </a:rPr>
                        <a:t>Topic: ‘Small Island’ by Andrea Levy </a:t>
                      </a:r>
                      <a:endParaRPr lang="en-GB" sz="1500" b="0" i="0" dirty="0">
                        <a:solidFill>
                          <a:schemeClr val="bg1"/>
                        </a:solidFill>
                        <a:latin typeface="+mj-lt"/>
                      </a:endParaRPr>
                    </a:p>
                  </a:txBody>
                  <a:tcPr marL="74295" marR="74295" marT="37148" marB="37148">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12242"/>
                    </a:solidFill>
                  </a:tcPr>
                </a:tc>
                <a:tc>
                  <a:txBody>
                    <a:bodyPr/>
                    <a:lstStyle/>
                    <a:p>
                      <a:pPr algn="l"/>
                      <a:r>
                        <a:rPr lang="en-US" sz="1500" b="0" i="0" dirty="0">
                          <a:solidFill>
                            <a:schemeClr val="bg1"/>
                          </a:solidFill>
                          <a:latin typeface="+mj-lt"/>
                        </a:rPr>
                        <a:t>Term: Autumn </a:t>
                      </a:r>
                      <a:endParaRPr lang="en-GB" sz="1500" b="0" i="0" dirty="0">
                        <a:solidFill>
                          <a:schemeClr val="bg1"/>
                        </a:solidFill>
                        <a:latin typeface="+mj-lt"/>
                      </a:endParaRPr>
                    </a:p>
                  </a:txBody>
                  <a:tcPr marL="74295" marR="74295" marT="37148" marB="37148">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676767"/>
                    </a:solidFill>
                  </a:tcPr>
                </a:tc>
                <a:extLst>
                  <a:ext uri="{0D108BD9-81ED-4DB2-BD59-A6C34878D82A}">
                    <a16:rowId xmlns:a16="http://schemas.microsoft.com/office/drawing/2014/main" val="736042436"/>
                  </a:ext>
                </a:extLst>
              </a:tr>
            </a:tbl>
          </a:graphicData>
        </a:graphic>
      </p:graphicFrame>
      <p:graphicFrame>
        <p:nvGraphicFramePr>
          <p:cNvPr id="18" name="Table 17">
            <a:extLst>
              <a:ext uri="{FF2B5EF4-FFF2-40B4-BE49-F238E27FC236}">
                <a16:creationId xmlns:a16="http://schemas.microsoft.com/office/drawing/2014/main" id="{76288266-DF71-384D-B1D8-9967CD8E77A8}"/>
              </a:ext>
            </a:extLst>
          </p:cNvPr>
          <p:cNvGraphicFramePr>
            <a:graphicFrameLocks noGrp="1"/>
          </p:cNvGraphicFramePr>
          <p:nvPr>
            <p:extLst/>
          </p:nvPr>
        </p:nvGraphicFramePr>
        <p:xfrm>
          <a:off x="101418" y="502920"/>
          <a:ext cx="5411485" cy="1280160"/>
        </p:xfrm>
        <a:graphic>
          <a:graphicData uri="http://schemas.openxmlformats.org/drawingml/2006/table">
            <a:tbl>
              <a:tblPr firstRow="1" bandRow="1">
                <a:tableStyleId>{5940675A-B579-460E-94D1-54222C63F5DA}</a:tableStyleId>
              </a:tblPr>
              <a:tblGrid>
                <a:gridCol w="5411485">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Hortense</a:t>
                      </a:r>
                    </a:p>
                  </a:txBody>
                  <a:tcPr anchor="ctr">
                    <a:solidFill>
                      <a:srgbClr val="812242"/>
                    </a:solidFill>
                  </a:tcPr>
                </a:tc>
                <a:extLst>
                  <a:ext uri="{0D108BD9-81ED-4DB2-BD59-A6C34878D82A}">
                    <a16:rowId xmlns:a16="http://schemas.microsoft.com/office/drawing/2014/main" val="147544310"/>
                  </a:ext>
                </a:extLst>
              </a:tr>
              <a:tr h="42796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A very well-mannered woman who looks down her nose at other people.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She comes from Jamaica and has moved to England with hopes of becoming a teacher, but she is naïve about what to expect when she arrives.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It becomes quite ironic as she turns out to be more polite and well spoken than anyone she meets.</a:t>
                      </a:r>
                    </a:p>
                  </a:txBody>
                  <a:tcPr/>
                </a:tc>
                <a:extLst>
                  <a:ext uri="{0D108BD9-81ED-4DB2-BD59-A6C34878D82A}">
                    <a16:rowId xmlns:a16="http://schemas.microsoft.com/office/drawing/2014/main" val="1508954346"/>
                  </a:ext>
                </a:extLst>
              </a:tr>
            </a:tbl>
          </a:graphicData>
        </a:graphic>
      </p:graphicFrame>
      <p:graphicFrame>
        <p:nvGraphicFramePr>
          <p:cNvPr id="8" name="Table 7">
            <a:extLst>
              <a:ext uri="{FF2B5EF4-FFF2-40B4-BE49-F238E27FC236}">
                <a16:creationId xmlns:a16="http://schemas.microsoft.com/office/drawing/2014/main" id="{BE69675E-9A43-F549-874A-84E843709568}"/>
              </a:ext>
            </a:extLst>
          </p:cNvPr>
          <p:cNvGraphicFramePr>
            <a:graphicFrameLocks noGrp="1"/>
          </p:cNvGraphicFramePr>
          <p:nvPr>
            <p:extLst/>
          </p:nvPr>
        </p:nvGraphicFramePr>
        <p:xfrm>
          <a:off x="101418" y="3010638"/>
          <a:ext cx="5411485" cy="1097280"/>
        </p:xfrm>
        <a:graphic>
          <a:graphicData uri="http://schemas.openxmlformats.org/drawingml/2006/table">
            <a:tbl>
              <a:tblPr firstRow="1" bandRow="1">
                <a:tableStyleId>{5940675A-B579-460E-94D1-54222C63F5DA}</a:tableStyleId>
              </a:tblPr>
              <a:tblGrid>
                <a:gridCol w="5411485">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Queenie Bligh </a:t>
                      </a:r>
                    </a:p>
                  </a:txBody>
                  <a:tcPr anchor="ctr">
                    <a:solidFill>
                      <a:srgbClr val="002060"/>
                    </a:solidFill>
                  </a:tcPr>
                </a:tc>
                <a:extLst>
                  <a:ext uri="{0D108BD9-81ED-4DB2-BD59-A6C34878D82A}">
                    <a16:rowId xmlns:a16="http://schemas.microsoft.com/office/drawing/2014/main" val="147544310"/>
                  </a:ext>
                </a:extLst>
              </a:tr>
              <a:tr h="42796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She is open-minded and has a very big and kind heart.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After her husband, Bernard, left for the war she opened her house for servicemen.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Her name is a pun on ‘The Queen of England’, with Bligh coming from ‘Blighty’ (a dated word for England).</a:t>
                      </a:r>
                    </a:p>
                  </a:txBody>
                  <a:tcPr/>
                </a:tc>
                <a:extLst>
                  <a:ext uri="{0D108BD9-81ED-4DB2-BD59-A6C34878D82A}">
                    <a16:rowId xmlns:a16="http://schemas.microsoft.com/office/drawing/2014/main" val="1508954346"/>
                  </a:ext>
                </a:extLst>
              </a:tr>
            </a:tbl>
          </a:graphicData>
        </a:graphic>
      </p:graphicFrame>
      <p:graphicFrame>
        <p:nvGraphicFramePr>
          <p:cNvPr id="9" name="Table 8">
            <a:extLst>
              <a:ext uri="{FF2B5EF4-FFF2-40B4-BE49-F238E27FC236}">
                <a16:creationId xmlns:a16="http://schemas.microsoft.com/office/drawing/2014/main" id="{570A89F5-0247-0445-BABD-B5CB9A7F9BC7}"/>
              </a:ext>
            </a:extLst>
          </p:cNvPr>
          <p:cNvGraphicFramePr>
            <a:graphicFrameLocks noGrp="1"/>
          </p:cNvGraphicFramePr>
          <p:nvPr>
            <p:extLst/>
          </p:nvPr>
        </p:nvGraphicFramePr>
        <p:xfrm>
          <a:off x="101418" y="1855509"/>
          <a:ext cx="5411485" cy="1097280"/>
        </p:xfrm>
        <a:graphic>
          <a:graphicData uri="http://schemas.openxmlformats.org/drawingml/2006/table">
            <a:tbl>
              <a:tblPr firstRow="1" bandRow="1">
                <a:tableStyleId>{5940675A-B579-460E-94D1-54222C63F5DA}</a:tableStyleId>
              </a:tblPr>
              <a:tblGrid>
                <a:gridCol w="5411485">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Gilbert </a:t>
                      </a:r>
                    </a:p>
                  </a:txBody>
                  <a:tcPr anchor="ctr">
                    <a:solidFill>
                      <a:srgbClr val="1E1F3F"/>
                    </a:solidFill>
                  </a:tcPr>
                </a:tc>
                <a:extLst>
                  <a:ext uri="{0D108BD9-81ED-4DB2-BD59-A6C34878D82A}">
                    <a16:rowId xmlns:a16="http://schemas.microsoft.com/office/drawing/2014/main" val="147544310"/>
                  </a:ext>
                </a:extLst>
              </a:tr>
              <a:tr h="42796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A lovable and funny character who is always trying his hardest to please everyone.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He is quite laid back, but extremely intimidated by Hortense, his wife.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Gilbert has dreams and hopes, but hides his disappointment in his current reality through humour. </a:t>
                      </a:r>
                    </a:p>
                  </a:txBody>
                  <a:tcPr/>
                </a:tc>
                <a:extLst>
                  <a:ext uri="{0D108BD9-81ED-4DB2-BD59-A6C34878D82A}">
                    <a16:rowId xmlns:a16="http://schemas.microsoft.com/office/drawing/2014/main" val="1508954346"/>
                  </a:ext>
                </a:extLst>
              </a:tr>
            </a:tbl>
          </a:graphicData>
        </a:graphic>
      </p:graphicFrame>
      <p:graphicFrame>
        <p:nvGraphicFramePr>
          <p:cNvPr id="10" name="Table 9">
            <a:extLst>
              <a:ext uri="{FF2B5EF4-FFF2-40B4-BE49-F238E27FC236}">
                <a16:creationId xmlns:a16="http://schemas.microsoft.com/office/drawing/2014/main" id="{4745C569-1DD7-F94A-B2AE-5FE79B1C5173}"/>
              </a:ext>
            </a:extLst>
          </p:cNvPr>
          <p:cNvGraphicFramePr>
            <a:graphicFrameLocks noGrp="1"/>
          </p:cNvGraphicFramePr>
          <p:nvPr>
            <p:extLst/>
          </p:nvPr>
        </p:nvGraphicFramePr>
        <p:xfrm>
          <a:off x="101419" y="4203894"/>
          <a:ext cx="5411484" cy="1463040"/>
        </p:xfrm>
        <a:graphic>
          <a:graphicData uri="http://schemas.openxmlformats.org/drawingml/2006/table">
            <a:tbl>
              <a:tblPr firstRow="1" bandRow="1">
                <a:tableStyleId>{5940675A-B579-460E-94D1-54222C63F5DA}</a:tableStyleId>
              </a:tblPr>
              <a:tblGrid>
                <a:gridCol w="5411484">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Bernard Bligh   </a:t>
                      </a:r>
                    </a:p>
                  </a:txBody>
                  <a:tcPr anchor="ctr">
                    <a:solidFill>
                      <a:srgbClr val="676767"/>
                    </a:solidFill>
                  </a:tcPr>
                </a:tc>
                <a:extLst>
                  <a:ext uri="{0D108BD9-81ED-4DB2-BD59-A6C34878D82A}">
                    <a16:rowId xmlns:a16="http://schemas.microsoft.com/office/drawing/2014/main" val="147544310"/>
                  </a:ext>
                </a:extLst>
              </a:tr>
              <a:tr h="42796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Bernard is extremely reserved and has very poor relationships with most people in the narrative.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He is very intolerant and old fashioned. He is racist towards Gilbert and Hortense and very controlling over Queenie.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In some ways, he seems to be made a better person through his experiences in WW2. Unlike his father, Arthur, who suffers from shell shock as a result of WW1. </a:t>
                      </a:r>
                    </a:p>
                  </a:txBody>
                  <a:tcPr/>
                </a:tc>
                <a:extLst>
                  <a:ext uri="{0D108BD9-81ED-4DB2-BD59-A6C34878D82A}">
                    <a16:rowId xmlns:a16="http://schemas.microsoft.com/office/drawing/2014/main" val="1508954346"/>
                  </a:ext>
                </a:extLst>
              </a:tr>
            </a:tbl>
          </a:graphicData>
        </a:graphic>
      </p:graphicFrame>
      <p:graphicFrame>
        <p:nvGraphicFramePr>
          <p:cNvPr id="11" name="Table 10">
            <a:extLst>
              <a:ext uri="{FF2B5EF4-FFF2-40B4-BE49-F238E27FC236}">
                <a16:creationId xmlns:a16="http://schemas.microsoft.com/office/drawing/2014/main" id="{F28DEE35-DFFC-EE41-AAEB-D8794CA4D078}"/>
              </a:ext>
            </a:extLst>
          </p:cNvPr>
          <p:cNvGraphicFramePr>
            <a:graphicFrameLocks noGrp="1"/>
          </p:cNvGraphicFramePr>
          <p:nvPr>
            <p:extLst/>
          </p:nvPr>
        </p:nvGraphicFramePr>
        <p:xfrm>
          <a:off x="101418" y="5675855"/>
          <a:ext cx="5411485" cy="1097280"/>
        </p:xfrm>
        <a:graphic>
          <a:graphicData uri="http://schemas.openxmlformats.org/drawingml/2006/table">
            <a:tbl>
              <a:tblPr firstRow="1" bandRow="1">
                <a:tableStyleId>{5940675A-B579-460E-94D1-54222C63F5DA}</a:tableStyleId>
              </a:tblPr>
              <a:tblGrid>
                <a:gridCol w="5411485">
                  <a:extLst>
                    <a:ext uri="{9D8B030D-6E8A-4147-A177-3AD203B41FA5}">
                      <a16:colId xmlns:a16="http://schemas.microsoft.com/office/drawing/2014/main" val="846089916"/>
                    </a:ext>
                  </a:extLst>
                </a:gridCol>
              </a:tblGrid>
              <a:tr h="191193">
                <a:tc>
                  <a:txBody>
                    <a:bodyPr/>
                    <a:lstStyle/>
                    <a:p>
                      <a:pPr algn="ctr"/>
                      <a:r>
                        <a:rPr lang="en-US" sz="1200" b="1" dirty="0">
                          <a:solidFill>
                            <a:schemeClr val="bg1"/>
                          </a:solidFill>
                          <a:latin typeface="+mj-lt"/>
                          <a:ea typeface="Tahoma" panose="020B0604030504040204" pitchFamily="34" charset="0"/>
                          <a:cs typeface="Tahoma" panose="020B0604030504040204" pitchFamily="34" charset="0"/>
                        </a:rPr>
                        <a:t>Michael Roberts  </a:t>
                      </a:r>
                    </a:p>
                  </a:txBody>
                  <a:tcPr anchor="ctr">
                    <a:solidFill>
                      <a:srgbClr val="A62258"/>
                    </a:solidFill>
                  </a:tcPr>
                </a:tc>
                <a:extLst>
                  <a:ext uri="{0D108BD9-81ED-4DB2-BD59-A6C34878D82A}">
                    <a16:rowId xmlns:a16="http://schemas.microsoft.com/office/drawing/2014/main" val="147544310"/>
                  </a:ext>
                </a:extLst>
              </a:tr>
              <a:tr h="42796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A Jamaican Air Force serviceman who grows up alongside Hortense.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When he leaves for the Air Force he stays at Queenie's boarding house in England and begins a relationship with her.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j-lt"/>
                          <a:ea typeface="+mn-ea"/>
                          <a:cs typeface="+mn-cs"/>
                        </a:rPr>
                        <a:t>Neither Queenie or Hortense ever find out that they both know Michael.</a:t>
                      </a:r>
                    </a:p>
                  </a:txBody>
                  <a:tcPr/>
                </a:tc>
                <a:extLst>
                  <a:ext uri="{0D108BD9-81ED-4DB2-BD59-A6C34878D82A}">
                    <a16:rowId xmlns:a16="http://schemas.microsoft.com/office/drawing/2014/main" val="1508954346"/>
                  </a:ext>
                </a:extLst>
              </a:tr>
            </a:tbl>
          </a:graphicData>
        </a:graphic>
      </p:graphicFrame>
      <p:graphicFrame>
        <p:nvGraphicFramePr>
          <p:cNvPr id="12" name="Table 11">
            <a:extLst>
              <a:ext uri="{FF2B5EF4-FFF2-40B4-BE49-F238E27FC236}">
                <a16:creationId xmlns:a16="http://schemas.microsoft.com/office/drawing/2014/main" id="{0851F3CB-2B3B-1045-8A7A-5B875611EBE1}"/>
              </a:ext>
            </a:extLst>
          </p:cNvPr>
          <p:cNvGraphicFramePr>
            <a:graphicFrameLocks noGrp="1"/>
          </p:cNvGraphicFramePr>
          <p:nvPr>
            <p:extLst/>
          </p:nvPr>
        </p:nvGraphicFramePr>
        <p:xfrm>
          <a:off x="5658678" y="502920"/>
          <a:ext cx="4131782" cy="4188943"/>
        </p:xfrm>
        <a:graphic>
          <a:graphicData uri="http://schemas.openxmlformats.org/drawingml/2006/table">
            <a:tbl>
              <a:tblPr firstRow="1" firstCol="1" bandRow="1">
                <a:tableStyleId>{5940675A-B579-460E-94D1-54222C63F5DA}</a:tableStyleId>
              </a:tblPr>
              <a:tblGrid>
                <a:gridCol w="939777">
                  <a:extLst>
                    <a:ext uri="{9D8B030D-6E8A-4147-A177-3AD203B41FA5}">
                      <a16:colId xmlns:a16="http://schemas.microsoft.com/office/drawing/2014/main" val="1989692767"/>
                    </a:ext>
                  </a:extLst>
                </a:gridCol>
                <a:gridCol w="3192005">
                  <a:extLst>
                    <a:ext uri="{9D8B030D-6E8A-4147-A177-3AD203B41FA5}">
                      <a16:colId xmlns:a16="http://schemas.microsoft.com/office/drawing/2014/main" val="1816414754"/>
                    </a:ext>
                  </a:extLst>
                </a:gridCol>
              </a:tblGrid>
              <a:tr h="212015">
                <a:tc gridSpan="2">
                  <a:txBody>
                    <a:bodyPr/>
                    <a:lstStyle/>
                    <a:p>
                      <a:pPr marL="0" lvl="0" indent="0" algn="ctr">
                        <a:spcAft>
                          <a:spcPts val="0"/>
                        </a:spcAft>
                        <a:buFont typeface="+mj-lt"/>
                        <a:buNone/>
                      </a:pPr>
                      <a:r>
                        <a:rPr lang="en-GB" sz="1200" b="1" dirty="0">
                          <a:effectLst/>
                          <a:latin typeface="+mj-lt"/>
                          <a:ea typeface="Tahoma" panose="020B0604030504040204" pitchFamily="34" charset="0"/>
                          <a:cs typeface="Tahoma" panose="020B0604030504040204" pitchFamily="34" charset="0"/>
                        </a:rPr>
                        <a:t>Key Words </a:t>
                      </a:r>
                    </a:p>
                  </a:txBody>
                  <a:tcPr marL="54392" marR="54392" marT="0" marB="0" anchor="ctr">
                    <a:solidFill>
                      <a:schemeClr val="bg2">
                        <a:lumMod val="75000"/>
                      </a:schemeClr>
                    </a:solidFill>
                  </a:tcPr>
                </a:tc>
                <a:tc hMerge="1">
                  <a:txBody>
                    <a:bodyPr/>
                    <a:lstStyle/>
                    <a:p>
                      <a:pPr algn="l">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54392" marR="54392" marT="0" marB="0"/>
                </a:tc>
                <a:extLst>
                  <a:ext uri="{0D108BD9-81ED-4DB2-BD59-A6C34878D82A}">
                    <a16:rowId xmlns:a16="http://schemas.microsoft.com/office/drawing/2014/main" val="207506514"/>
                  </a:ext>
                </a:extLst>
              </a:tr>
              <a:tr h="216992">
                <a:tc>
                  <a:txBody>
                    <a:bodyPr/>
                    <a:lstStyle/>
                    <a:p>
                      <a:pPr marL="0" lvl="0" indent="0" algn="ctr">
                        <a:lnSpc>
                          <a:spcPct val="100000"/>
                        </a:lnSpc>
                        <a:spcAft>
                          <a:spcPts val="0"/>
                        </a:spcAft>
                        <a:buFont typeface="+mj-lt"/>
                        <a:buNone/>
                      </a:pPr>
                      <a:r>
                        <a:rPr lang="en-GB" sz="1200" b="1" dirty="0" err="1">
                          <a:effectLst/>
                          <a:latin typeface="+mj-lt"/>
                          <a:ea typeface="Tahoma" panose="020B0604030504040204" pitchFamily="34" charset="0"/>
                          <a:cs typeface="Tahoma" panose="020B0604030504040204" pitchFamily="34" charset="0"/>
                        </a:rPr>
                        <a:t>Pathé</a:t>
                      </a:r>
                      <a:endParaRPr lang="en-GB" sz="1200" b="1" dirty="0">
                        <a:effectLst/>
                        <a:latin typeface="+mj-lt"/>
                        <a:ea typeface="Tahoma" panose="020B0604030504040204" pitchFamily="34" charset="0"/>
                        <a:cs typeface="Tahoma" panose="020B0604030504040204" pitchFamily="34" charset="0"/>
                      </a:endParaRP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The company that invented newsreels shown in cinemas. </a:t>
                      </a:r>
                    </a:p>
                  </a:txBody>
                  <a:tcPr marL="54392" marR="54392" marT="0" marB="0"/>
                </a:tc>
                <a:extLst>
                  <a:ext uri="{0D108BD9-81ED-4DB2-BD59-A6C34878D82A}">
                    <a16:rowId xmlns:a16="http://schemas.microsoft.com/office/drawing/2014/main" val="2870430044"/>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Colonialism</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When a powerful country controls less powerful countries and uses their resources to increase their own power and wealth. </a:t>
                      </a:r>
                    </a:p>
                  </a:txBody>
                  <a:tcPr marL="54392" marR="54392" marT="0" marB="0"/>
                </a:tc>
                <a:extLst>
                  <a:ext uri="{0D108BD9-81ED-4DB2-BD59-A6C34878D82A}">
                    <a16:rowId xmlns:a16="http://schemas.microsoft.com/office/drawing/2014/main" val="1770258897"/>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Windrush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A word used to describe people who emigrated from the Caribbean to the UK between 1948 and 1971. Named after the ship Empire Windrush, which brought the first group to the UK in 1948. </a:t>
                      </a:r>
                    </a:p>
                  </a:txBody>
                  <a:tcPr marL="54392" marR="54392" marT="0" marB="0"/>
                </a:tc>
                <a:extLst>
                  <a:ext uri="{0D108BD9-81ED-4DB2-BD59-A6C34878D82A}">
                    <a16:rowId xmlns:a16="http://schemas.microsoft.com/office/drawing/2014/main" val="1726220643"/>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Maternal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Motherly actions. </a:t>
                      </a:r>
                    </a:p>
                  </a:txBody>
                  <a:tcPr marL="54392" marR="54392" marT="0" marB="0"/>
                </a:tc>
                <a:extLst>
                  <a:ext uri="{0D108BD9-81ED-4DB2-BD59-A6C34878D82A}">
                    <a16:rowId xmlns:a16="http://schemas.microsoft.com/office/drawing/2014/main" val="1880591070"/>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Paternal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Fatherly actions. </a:t>
                      </a:r>
                    </a:p>
                  </a:txBody>
                  <a:tcPr marL="54392" marR="54392" marT="0" marB="0"/>
                </a:tc>
                <a:extLst>
                  <a:ext uri="{0D108BD9-81ED-4DB2-BD59-A6C34878D82A}">
                    <a16:rowId xmlns:a16="http://schemas.microsoft.com/office/drawing/2014/main" val="3728275484"/>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Sophisticated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A sophisticated person knows a lot about the society they live in. </a:t>
                      </a:r>
                    </a:p>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A sophisticated object is more complex than other similar objects. </a:t>
                      </a:r>
                    </a:p>
                  </a:txBody>
                  <a:tcPr marL="54392" marR="54392" marT="0" marB="0"/>
                </a:tc>
                <a:extLst>
                  <a:ext uri="{0D108BD9-81ED-4DB2-BD59-A6C34878D82A}">
                    <a16:rowId xmlns:a16="http://schemas.microsoft.com/office/drawing/2014/main" val="1243216644"/>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Ignorant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Ignorant people do not know things that they should know. </a:t>
                      </a:r>
                    </a:p>
                  </a:txBody>
                  <a:tcPr marL="54392" marR="54392" marT="0" marB="0"/>
                </a:tc>
                <a:extLst>
                  <a:ext uri="{0D108BD9-81ED-4DB2-BD59-A6C34878D82A}">
                    <a16:rowId xmlns:a16="http://schemas.microsoft.com/office/drawing/2014/main" val="2836517842"/>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Sardonic</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Sardonic humous is funny but critical or sarcastic. </a:t>
                      </a:r>
                    </a:p>
                  </a:txBody>
                  <a:tcPr marL="54392" marR="54392" marT="0" marB="0"/>
                </a:tc>
                <a:extLst>
                  <a:ext uri="{0D108BD9-81ED-4DB2-BD59-A6C34878D82A}">
                    <a16:rowId xmlns:a16="http://schemas.microsoft.com/office/drawing/2014/main" val="2823997204"/>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Bewildered </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If you are bewildered, you are confused. </a:t>
                      </a:r>
                    </a:p>
                  </a:txBody>
                  <a:tcPr marL="54392" marR="54392" marT="0" marB="0"/>
                </a:tc>
                <a:extLst>
                  <a:ext uri="{0D108BD9-81ED-4DB2-BD59-A6C34878D82A}">
                    <a16:rowId xmlns:a16="http://schemas.microsoft.com/office/drawing/2014/main" val="2952409608"/>
                  </a:ext>
                </a:extLst>
              </a:tr>
              <a:tr h="216992">
                <a:tc>
                  <a:txBody>
                    <a:bodyPr/>
                    <a:lstStyle/>
                    <a:p>
                      <a:pPr marL="0" lvl="0" indent="0" algn="ctr">
                        <a:lnSpc>
                          <a:spcPct val="100000"/>
                        </a:lnSpc>
                        <a:spcAft>
                          <a:spcPts val="0"/>
                        </a:spcAft>
                        <a:buFont typeface="+mj-lt"/>
                        <a:buNone/>
                      </a:pPr>
                      <a:r>
                        <a:rPr lang="en-GB" sz="1200" b="1" dirty="0">
                          <a:effectLst/>
                          <a:latin typeface="+mj-lt"/>
                          <a:ea typeface="Tahoma" panose="020B0604030504040204" pitchFamily="34" charset="0"/>
                          <a:cs typeface="Tahoma" panose="020B0604030504040204" pitchFamily="34" charset="0"/>
                        </a:rPr>
                        <a:t>Prejudiced</a:t>
                      </a:r>
                    </a:p>
                  </a:txBody>
                  <a:tcPr marL="54392" marR="54392" marT="0" marB="0" anchor="ctr"/>
                </a:tc>
                <a:tc>
                  <a:txBody>
                    <a:bodyPr/>
                    <a:lstStyle/>
                    <a:p>
                      <a:pPr algn="l">
                        <a:lnSpc>
                          <a:spcPct val="100000"/>
                        </a:lnSpc>
                        <a:spcAft>
                          <a:spcPts val="0"/>
                        </a:spcAft>
                      </a:pPr>
                      <a:r>
                        <a:rPr lang="en-GB" sz="1200" b="0" dirty="0">
                          <a:effectLst/>
                          <a:latin typeface="+mj-lt"/>
                          <a:ea typeface="Tahoma" panose="020B0604030504040204" pitchFamily="34" charset="0"/>
                          <a:cs typeface="Tahoma" panose="020B0604030504040204" pitchFamily="34" charset="0"/>
                        </a:rPr>
                        <a:t>The unreasonable dislike of a particular group of people or things. </a:t>
                      </a:r>
                    </a:p>
                  </a:txBody>
                  <a:tcPr marL="54392" marR="54392" marT="0" marB="0"/>
                </a:tc>
                <a:extLst>
                  <a:ext uri="{0D108BD9-81ED-4DB2-BD59-A6C34878D82A}">
                    <a16:rowId xmlns:a16="http://schemas.microsoft.com/office/drawing/2014/main" val="309863288"/>
                  </a:ext>
                </a:extLst>
              </a:tr>
            </a:tbl>
          </a:graphicData>
        </a:graphic>
      </p:graphicFrame>
      <p:pic>
        <p:nvPicPr>
          <p:cNvPr id="1026" name="Picture 2" descr="Small Island Review - Shades Of Noir">
            <a:extLst>
              <a:ext uri="{FF2B5EF4-FFF2-40B4-BE49-F238E27FC236}">
                <a16:creationId xmlns:a16="http://schemas.microsoft.com/office/drawing/2014/main" id="{B81C560F-EC7C-6F4A-9D2A-7828DE488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1530" y="4783303"/>
            <a:ext cx="2984031" cy="198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591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0BA14D0-8D7D-4DD7-8407-C8438343634E}"/>
              </a:ext>
            </a:extLst>
          </p:cNvPr>
          <p:cNvSpPr txBox="1"/>
          <p:nvPr/>
        </p:nvSpPr>
        <p:spPr>
          <a:xfrm>
            <a:off x="0" y="0"/>
            <a:ext cx="9906000" cy="307777"/>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‘Small Island’ by Andrea Levy: Knowledge Organiser</a:t>
            </a:r>
          </a:p>
        </p:txBody>
      </p:sp>
      <p:graphicFrame>
        <p:nvGraphicFramePr>
          <p:cNvPr id="5" name="Table 4">
            <a:extLst>
              <a:ext uri="{FF2B5EF4-FFF2-40B4-BE49-F238E27FC236}">
                <a16:creationId xmlns:a16="http://schemas.microsoft.com/office/drawing/2014/main" id="{9BED5CC0-5A45-43AC-AD3D-481DD83A2380}"/>
              </a:ext>
            </a:extLst>
          </p:cNvPr>
          <p:cNvGraphicFramePr>
            <a:graphicFrameLocks noGrp="1"/>
          </p:cNvGraphicFramePr>
          <p:nvPr>
            <p:extLst>
              <p:ext uri="{D42A27DB-BD31-4B8C-83A1-F6EECF244321}">
                <p14:modId xmlns:p14="http://schemas.microsoft.com/office/powerpoint/2010/main" val="1979475771"/>
              </p:ext>
            </p:extLst>
          </p:nvPr>
        </p:nvGraphicFramePr>
        <p:xfrm>
          <a:off x="4679927" y="306318"/>
          <a:ext cx="5225077" cy="5254198"/>
        </p:xfrm>
        <a:graphic>
          <a:graphicData uri="http://schemas.openxmlformats.org/drawingml/2006/table">
            <a:tbl>
              <a:tblPr firstRow="1" bandRow="1">
                <a:tableStyleId>{2D5ABB26-0587-4C30-8999-92F81FD0307C}</a:tableStyleId>
              </a:tblPr>
              <a:tblGrid>
                <a:gridCol w="616597">
                  <a:extLst>
                    <a:ext uri="{9D8B030D-6E8A-4147-A177-3AD203B41FA5}">
                      <a16:colId xmlns:a16="http://schemas.microsoft.com/office/drawing/2014/main" val="20000"/>
                    </a:ext>
                  </a:extLst>
                </a:gridCol>
                <a:gridCol w="4608480">
                  <a:extLst>
                    <a:ext uri="{9D8B030D-6E8A-4147-A177-3AD203B41FA5}">
                      <a16:colId xmlns:a16="http://schemas.microsoft.com/office/drawing/2014/main" val="109483130"/>
                    </a:ext>
                  </a:extLst>
                </a:gridCol>
              </a:tblGrid>
              <a:tr h="126107">
                <a:tc gridSpan="2">
                  <a:txBody>
                    <a:bodyPr/>
                    <a:lstStyle/>
                    <a:p>
                      <a:pPr>
                        <a:lnSpc>
                          <a:spcPct val="100000"/>
                        </a:lnSpc>
                        <a:spcBef>
                          <a:spcPts val="0"/>
                        </a:spcBef>
                      </a:pPr>
                      <a:r>
                        <a:rPr lang="en-GB" sz="1050" b="1" dirty="0">
                          <a:solidFill>
                            <a:schemeClr val="bg1"/>
                          </a:solidFill>
                          <a:latin typeface="Century Gothic" panose="020B0502020202020204" pitchFamily="34" charset="0"/>
                        </a:rPr>
                        <a:t>Characters</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155571">
                <a:tc>
                  <a:txBody>
                    <a:bodyPr/>
                    <a:lstStyle/>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effectLst/>
                          <a:latin typeface="Century Gothic" panose="020B0502020202020204" pitchFamily="34" charset="0"/>
                          <a:ea typeface="Calibri"/>
                          <a:cs typeface="Times New Roman"/>
                        </a:rPr>
                        <a:t>Hortense</a:t>
                      </a:r>
                      <a:r>
                        <a:rPr lang="en-GB" sz="1050" b="0" dirty="0">
                          <a:effectLst/>
                          <a:latin typeface="Century Gothic" panose="020B0502020202020204" pitchFamily="34" charset="0"/>
                          <a:ea typeface="Calibri"/>
                          <a:cs typeface="Times New Roman"/>
                        </a:rPr>
                        <a:t> is a Jamaican woman. As a child she is given away by her mother in the hope that she has a better life. She is clever and proud. At the beginning of the play, Hortense has strong views about morality and the world. Hortense marries Gilbert not because she loves him, but so that she can go to England and fulfil her ambition of becoming a teacher in a country where she will be respected - ‘no-one will feel sorry for I’. Hortense struggles to adjust to the reality of life in England as her dreams of being a teacher are rejected. At the end of the play, Hortense’s feelings for Gilbert transform into love and pride at the end of the play when he addresses Bernard after his racist outburst. </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846732">
                <a:tc>
                  <a:txBody>
                    <a:bodyPr/>
                    <a:lstStyle/>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effectLst/>
                          <a:latin typeface="Century Gothic" panose="020B0502020202020204" pitchFamily="34" charset="0"/>
                          <a:ea typeface="Calibri"/>
                          <a:cs typeface="Times New Roman"/>
                        </a:rPr>
                        <a:t>Gilbert</a:t>
                      </a:r>
                      <a:r>
                        <a:rPr lang="en-GB" sz="1050" b="0" dirty="0">
                          <a:solidFill>
                            <a:schemeClr val="tx1"/>
                          </a:solidFill>
                          <a:effectLst/>
                          <a:latin typeface="Century Gothic" panose="020B0502020202020204" pitchFamily="34" charset="0"/>
                          <a:ea typeface="Calibri"/>
                          <a:cs typeface="Times New Roman"/>
                        </a:rPr>
                        <a:t> is a Black Jamaican man.​ His ambition is to become a lawyer in England.​ Gilbert is intelligent, charming and kind. Like Michael, he joins the RAF during The Second World War. Gilbert is a positive character who, like Hortense, has to adapt to the adverse situations he finds himself in. At the end of the play, Gilbert becomes mature and responsible by adopting baby Michael as his own with Hortense. He also realises that Hortense is worth ‘more than the price of a ticket’ to England. He ends the play with dignity and Hortense’s admiration.</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408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effectLst/>
                          <a:latin typeface="Century Gothic" panose="020B0502020202020204" pitchFamily="34" charset="0"/>
                          <a:ea typeface="Calibri"/>
                          <a:cs typeface="Times New Roman"/>
                        </a:rPr>
                        <a:t>Queenie </a:t>
                      </a:r>
                      <a:r>
                        <a:rPr lang="en-GB" sz="1050" b="0" dirty="0">
                          <a:effectLst/>
                          <a:latin typeface="Century Gothic" panose="020B0502020202020204" pitchFamily="34" charset="0"/>
                          <a:ea typeface="Calibri"/>
                          <a:cs typeface="Times New Roman"/>
                        </a:rPr>
                        <a:t>is a</a:t>
                      </a:r>
                      <a:r>
                        <a:rPr lang="en-GB" sz="1050" b="1" dirty="0">
                          <a:effectLst/>
                          <a:latin typeface="Century Gothic" panose="020B0502020202020204" pitchFamily="34" charset="0"/>
                          <a:ea typeface="Calibri"/>
                          <a:cs typeface="Times New Roman"/>
                        </a:rPr>
                        <a:t> </a:t>
                      </a:r>
                      <a:r>
                        <a:rPr lang="en-GB" sz="1050" b="0" dirty="0">
                          <a:effectLst/>
                          <a:latin typeface="Century Gothic" panose="020B0502020202020204" pitchFamily="34" charset="0"/>
                          <a:ea typeface="Calibri"/>
                          <a:cs typeface="Times New Roman"/>
                        </a:rPr>
                        <a:t>British woman. </a:t>
                      </a:r>
                      <a:r>
                        <a:rPr lang="en-US" sz="1050" b="0" i="0" kern="1200" dirty="0">
                          <a:solidFill>
                            <a:schemeClr val="tx1"/>
                          </a:solidFill>
                          <a:effectLst/>
                          <a:latin typeface="Century Gothic" panose="020B0502020202020204" pitchFamily="34" charset="0"/>
                          <a:ea typeface="+mn-ea"/>
                          <a:cs typeface="+mn-cs"/>
                        </a:rPr>
                        <a:t>At the start of the play, Queenie dreams of romance and having her own family.</a:t>
                      </a:r>
                      <a:r>
                        <a:rPr lang="en-GB" sz="1050" b="0" i="0" kern="1200" dirty="0">
                          <a:solidFill>
                            <a:schemeClr val="tx1"/>
                          </a:solidFill>
                          <a:effectLst/>
                          <a:latin typeface="Century Gothic" panose="020B0502020202020204" pitchFamily="34" charset="0"/>
                          <a:ea typeface="+mn-ea"/>
                          <a:cs typeface="+mn-cs"/>
                        </a:rPr>
                        <a:t> Queenie marries Bernard, but she is unhappy in her marriage. She says ‘It’s not what I imagined for myself’. </a:t>
                      </a:r>
                      <a:r>
                        <a:rPr lang="en-US" sz="1050" b="0" i="0" kern="1200" dirty="0">
                          <a:solidFill>
                            <a:schemeClr val="tx1"/>
                          </a:solidFill>
                          <a:effectLst/>
                          <a:latin typeface="Century Gothic" panose="020B0502020202020204" pitchFamily="34" charset="0"/>
                          <a:ea typeface="+mn-ea"/>
                          <a:cs typeface="+mn-cs"/>
                        </a:rPr>
                        <a:t>Queenie is overwhelmed by the stigma of raising a black child. </a:t>
                      </a:r>
                      <a:r>
                        <a:rPr lang="en-GB" sz="1050" b="0" i="0" kern="1200" dirty="0">
                          <a:solidFill>
                            <a:schemeClr val="tx1"/>
                          </a:solidFill>
                          <a:effectLst/>
                          <a:latin typeface="Century Gothic" panose="020B0502020202020204" pitchFamily="34" charset="0"/>
                          <a:ea typeface="+mn-ea"/>
                          <a:cs typeface="+mn-cs"/>
                        </a:rPr>
                        <a:t>At the end of the play, she gives baby Michael away saying, ‘You know what? I don’t think </a:t>
                      </a:r>
                      <a:r>
                        <a:rPr lang="en-GB" sz="1050" b="0" i="1" kern="1200" dirty="0">
                          <a:solidFill>
                            <a:schemeClr val="tx1"/>
                          </a:solidFill>
                          <a:effectLst/>
                          <a:latin typeface="Century Gothic" panose="020B0502020202020204" pitchFamily="34" charset="0"/>
                          <a:ea typeface="+mn-ea"/>
                          <a:cs typeface="+mn-cs"/>
                        </a:rPr>
                        <a:t>I’ve </a:t>
                      </a:r>
                      <a:r>
                        <a:rPr lang="en-GB" sz="1050" b="0" i="0" kern="1200" dirty="0">
                          <a:solidFill>
                            <a:schemeClr val="tx1"/>
                          </a:solidFill>
                          <a:effectLst/>
                          <a:latin typeface="Century Gothic" panose="020B0502020202020204" pitchFamily="34" charset="0"/>
                          <a:ea typeface="+mn-ea"/>
                          <a:cs typeface="+mn-cs"/>
                        </a:rPr>
                        <a:t>got the guts for it’. </a:t>
                      </a: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28207382"/>
                  </a:ext>
                </a:extLst>
              </a:tr>
              <a:tr h="9496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rtl="0" fontAlgn="base"/>
                      <a:r>
                        <a:rPr lang="en-GB" sz="1050" b="1" i="0" u="none" strike="noStrike" kern="1200" dirty="0">
                          <a:solidFill>
                            <a:schemeClr val="tx1"/>
                          </a:solidFill>
                          <a:effectLst/>
                          <a:latin typeface="Century Gothic" panose="020B0502020202020204" pitchFamily="34" charset="0"/>
                          <a:ea typeface="+mn-ea"/>
                          <a:cs typeface="+mn-cs"/>
                        </a:rPr>
                        <a:t>Bernard</a:t>
                      </a:r>
                      <a:r>
                        <a:rPr lang="en-GB" sz="1050" b="0" i="0" u="none" strike="noStrike" kern="1200" dirty="0">
                          <a:solidFill>
                            <a:schemeClr val="tx1"/>
                          </a:solidFill>
                          <a:effectLst/>
                          <a:latin typeface="Century Gothic" panose="020B0502020202020204" pitchFamily="34" charset="0"/>
                          <a:ea typeface="+mn-ea"/>
                          <a:cs typeface="+mn-cs"/>
                        </a:rPr>
                        <a:t> is an English man.</a:t>
                      </a:r>
                      <a:r>
                        <a:rPr lang="en-US" sz="1050" b="0" i="0" kern="1200" dirty="0">
                          <a:solidFill>
                            <a:schemeClr val="tx1"/>
                          </a:solidFill>
                          <a:effectLst/>
                          <a:latin typeface="Century Gothic" panose="020B0502020202020204" pitchFamily="34" charset="0"/>
                          <a:ea typeface="+mn-ea"/>
                          <a:cs typeface="+mn-cs"/>
                        </a:rPr>
                        <a:t>​ </a:t>
                      </a:r>
                      <a:r>
                        <a:rPr lang="en-GB" sz="1050" b="0" i="0" u="none" strike="noStrike" kern="1200" dirty="0">
                          <a:solidFill>
                            <a:schemeClr val="tx1"/>
                          </a:solidFill>
                          <a:effectLst/>
                          <a:latin typeface="Century Gothic" panose="020B0502020202020204" pitchFamily="34" charset="0"/>
                          <a:ea typeface="+mn-ea"/>
                          <a:cs typeface="+mn-cs"/>
                        </a:rPr>
                        <a:t>Bernard is quiet, nervous and old-fashioned.</a:t>
                      </a:r>
                      <a:r>
                        <a:rPr lang="en-US" sz="1050" b="0" i="0" kern="1200" dirty="0">
                          <a:solidFill>
                            <a:schemeClr val="tx1"/>
                          </a:solidFill>
                          <a:effectLst/>
                          <a:latin typeface="Century Gothic" panose="020B0502020202020204" pitchFamily="34" charset="0"/>
                          <a:ea typeface="+mn-ea"/>
                          <a:cs typeface="+mn-cs"/>
                        </a:rPr>
                        <a:t>​ </a:t>
                      </a:r>
                      <a:r>
                        <a:rPr lang="en-GB" sz="1050" b="0" i="0" u="none" strike="noStrike" kern="1200" dirty="0">
                          <a:solidFill>
                            <a:schemeClr val="tx1"/>
                          </a:solidFill>
                          <a:effectLst/>
                          <a:latin typeface="Century Gothic" panose="020B0502020202020204" pitchFamily="34" charset="0"/>
                          <a:ea typeface="+mn-ea"/>
                          <a:cs typeface="+mn-cs"/>
                        </a:rPr>
                        <a:t>His ambition is to impress Queenie. Bernard is hostile to anyone who’s not of his own race or class.</a:t>
                      </a:r>
                      <a:r>
                        <a:rPr lang="en-GB" sz="1050" b="0" i="0" u="none" strike="noStrike" kern="1200" dirty="0">
                          <a:solidFill>
                            <a:srgbClr val="FF0000"/>
                          </a:solidFill>
                          <a:effectLst/>
                          <a:latin typeface="Century Gothic" panose="020B0502020202020204" pitchFamily="34" charset="0"/>
                          <a:ea typeface="+mn-ea"/>
                          <a:cs typeface="+mn-cs"/>
                        </a:rPr>
                        <a:t> </a:t>
                      </a:r>
                      <a:r>
                        <a:rPr lang="en-GB" sz="1050" b="0" i="0" u="none" strike="noStrike" kern="1200" dirty="0">
                          <a:solidFill>
                            <a:schemeClr val="tx1"/>
                          </a:solidFill>
                          <a:effectLst/>
                          <a:latin typeface="Century Gothic" panose="020B0502020202020204" pitchFamily="34" charset="0"/>
                          <a:ea typeface="+mn-ea"/>
                          <a:cs typeface="+mn-cs"/>
                        </a:rPr>
                        <a:t>Bernard typifies the racist attitudes that were prevalent in post-war Britain. His unwillingness to change his attitude makes him an unsympathetic character. </a:t>
                      </a:r>
                      <a:endParaRPr lang="en-GB" sz="1050" b="0" dirty="0">
                        <a:effectLst/>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6639797"/>
                  </a:ext>
                </a:extLst>
              </a:tr>
            </a:tbl>
          </a:graphicData>
        </a:graphic>
      </p:graphicFrame>
      <p:graphicFrame>
        <p:nvGraphicFramePr>
          <p:cNvPr id="7" name="Table 6">
            <a:extLst>
              <a:ext uri="{FF2B5EF4-FFF2-40B4-BE49-F238E27FC236}">
                <a16:creationId xmlns:a16="http://schemas.microsoft.com/office/drawing/2014/main" id="{0F142FF7-4D7C-420B-A02E-265DDDD44022}"/>
              </a:ext>
            </a:extLst>
          </p:cNvPr>
          <p:cNvGraphicFramePr>
            <a:graphicFrameLocks noGrp="1"/>
          </p:cNvGraphicFramePr>
          <p:nvPr>
            <p:extLst>
              <p:ext uri="{D42A27DB-BD31-4B8C-83A1-F6EECF244321}">
                <p14:modId xmlns:p14="http://schemas.microsoft.com/office/powerpoint/2010/main" val="2960808064"/>
              </p:ext>
            </p:extLst>
          </p:nvPr>
        </p:nvGraphicFramePr>
        <p:xfrm>
          <a:off x="13674" y="1498458"/>
          <a:ext cx="4653576" cy="1925102"/>
        </p:xfrm>
        <a:graphic>
          <a:graphicData uri="http://schemas.openxmlformats.org/drawingml/2006/table">
            <a:tbl>
              <a:tblPr firstRow="1" bandRow="1">
                <a:tableStyleId>{2D5ABB26-0587-4C30-8999-92F81FD0307C}</a:tableStyleId>
              </a:tblPr>
              <a:tblGrid>
                <a:gridCol w="4653576">
                  <a:extLst>
                    <a:ext uri="{9D8B030D-6E8A-4147-A177-3AD203B41FA5}">
                      <a16:colId xmlns:a16="http://schemas.microsoft.com/office/drawing/2014/main" val="20000"/>
                    </a:ext>
                  </a:extLst>
                </a:gridCol>
              </a:tblGrid>
              <a:tr h="214471">
                <a:tc>
                  <a:txBody>
                    <a:bodyPr/>
                    <a:lstStyle/>
                    <a:p>
                      <a:pPr>
                        <a:lnSpc>
                          <a:spcPct val="100000"/>
                        </a:lnSpc>
                        <a:spcBef>
                          <a:spcPts val="0"/>
                        </a:spcBef>
                      </a:pPr>
                      <a:r>
                        <a:rPr lang="en-GB" sz="1050" b="1" dirty="0">
                          <a:solidFill>
                            <a:schemeClr val="bg1"/>
                          </a:solidFill>
                          <a:latin typeface="Century Gothic" panose="020B0502020202020204" pitchFamily="34" charset="0"/>
                        </a:rPr>
                        <a:t>Key words</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87433">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adversity -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an extremely difficult situation  </a:t>
                      </a: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adverse</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 – extremely difficult</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634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ambition –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an ambition is something you want to achieve in life</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8186147"/>
                  </a:ext>
                </a:extLst>
              </a:tr>
              <a:tr h="177055">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Colony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 </a:t>
                      </a:r>
                      <a:r>
                        <a:rPr lang="en-GB" sz="1050" b="0" i="0" kern="1200" dirty="0">
                          <a:solidFill>
                            <a:schemeClr val="tx1"/>
                          </a:solidFill>
                          <a:effectLst/>
                          <a:latin typeface="Century Gothic" panose="020B0502020202020204" pitchFamily="34" charset="0"/>
                          <a:ea typeface="+mn-ea"/>
                          <a:cs typeface="+mn-cs"/>
                        </a:rPr>
                        <a:t>A country that is ruled by a foreign nation is called a colony. </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6788339"/>
                  </a:ext>
                </a:extLst>
              </a:tr>
              <a:tr h="195721">
                <a:tc>
                  <a:txBody>
                    <a:bodyPr/>
                    <a:lstStyle/>
                    <a:p>
                      <a:pPr marL="0" lvl="0" indent="0" algn="l">
                        <a:lnSpc>
                          <a:spcPct val="100000"/>
                        </a:lnSpc>
                        <a:spcBef>
                          <a:spcPts val="0"/>
                        </a:spcBef>
                        <a:spcAft>
                          <a:spcPts val="0"/>
                        </a:spcAft>
                        <a:buFont typeface="+mj-lt"/>
                        <a:buNone/>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Dignified –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if you are dignified, you are worthy of honour and respect.</a:t>
                      </a:r>
                      <a:endParaRPr lang="en-GB" sz="1050" b="1" dirty="0">
                        <a:effectLst/>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6416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effectLst/>
                          <a:latin typeface="Century Gothic" panose="020B0502020202020204" pitchFamily="34" charset="0"/>
                        </a:rPr>
                        <a:t>Discriminate -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to treat someone or a group of people unfairly because of their sex, race, religion or disability.</a:t>
                      </a:r>
                      <a:endParaRPr lang="en-GB" sz="1050" b="0" dirty="0">
                        <a:solidFill>
                          <a:schemeClr val="tx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44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solidFill>
                            <a:schemeClr val="tx1"/>
                          </a:solidFill>
                          <a:latin typeface="Century Gothic" panose="020B0502020202020204" pitchFamily="34" charset="0"/>
                        </a:rPr>
                        <a:t>Euphemism – </a:t>
                      </a:r>
                      <a:r>
                        <a:rPr lang="en-GB" sz="1050" b="0" dirty="0">
                          <a:solidFill>
                            <a:schemeClr val="tx1"/>
                          </a:solidFill>
                          <a:latin typeface="Century Gothic" panose="020B0502020202020204" pitchFamily="34" charset="0"/>
                        </a:rPr>
                        <a:t>a euphemism is any phrase that hides another meaning.</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44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Stigma -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 set of negative and often unfair beliefs that a society or group of people have about something.</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613612"/>
                  </a:ext>
                </a:extLst>
              </a:tr>
            </a:tbl>
          </a:graphicData>
        </a:graphic>
      </p:graphicFrame>
      <p:pic>
        <p:nvPicPr>
          <p:cNvPr id="11" name="Picture 10">
            <a:extLst>
              <a:ext uri="{FF2B5EF4-FFF2-40B4-BE49-F238E27FC236}">
                <a16:creationId xmlns:a16="http://schemas.microsoft.com/office/drawing/2014/main" id="{C4BC0E81-6C36-420A-A81F-7126040B2970}"/>
              </a:ext>
            </a:extLst>
          </p:cNvPr>
          <p:cNvPicPr>
            <a:picLocks noChangeAspect="1"/>
          </p:cNvPicPr>
          <p:nvPr/>
        </p:nvPicPr>
        <p:blipFill>
          <a:blip r:embed="rId2"/>
          <a:stretch>
            <a:fillRect/>
          </a:stretch>
        </p:blipFill>
        <p:spPr>
          <a:xfrm>
            <a:off x="4694633" y="600911"/>
            <a:ext cx="570548" cy="752142"/>
          </a:xfrm>
          <a:prstGeom prst="rect">
            <a:avLst/>
          </a:prstGeom>
        </p:spPr>
      </p:pic>
      <p:graphicFrame>
        <p:nvGraphicFramePr>
          <p:cNvPr id="18" name="Table 17">
            <a:extLst>
              <a:ext uri="{FF2B5EF4-FFF2-40B4-BE49-F238E27FC236}">
                <a16:creationId xmlns:a16="http://schemas.microsoft.com/office/drawing/2014/main" id="{E241BB07-57C1-4E6A-B387-982CF5AD40F6}"/>
              </a:ext>
            </a:extLst>
          </p:cNvPr>
          <p:cNvGraphicFramePr>
            <a:graphicFrameLocks noGrp="1"/>
          </p:cNvGraphicFramePr>
          <p:nvPr>
            <p:extLst>
              <p:ext uri="{D42A27DB-BD31-4B8C-83A1-F6EECF244321}">
                <p14:modId xmlns:p14="http://schemas.microsoft.com/office/powerpoint/2010/main" val="1400922856"/>
              </p:ext>
            </p:extLst>
          </p:nvPr>
        </p:nvGraphicFramePr>
        <p:xfrm>
          <a:off x="13673" y="3442765"/>
          <a:ext cx="4653577" cy="2069958"/>
        </p:xfrm>
        <a:graphic>
          <a:graphicData uri="http://schemas.openxmlformats.org/drawingml/2006/table">
            <a:tbl>
              <a:tblPr firstRow="1" bandRow="1">
                <a:tableStyleId>{2D5ABB26-0587-4C30-8999-92F81FD0307C}</a:tableStyleId>
              </a:tblPr>
              <a:tblGrid>
                <a:gridCol w="4653577">
                  <a:extLst>
                    <a:ext uri="{9D8B030D-6E8A-4147-A177-3AD203B41FA5}">
                      <a16:colId xmlns:a16="http://schemas.microsoft.com/office/drawing/2014/main" val="20000"/>
                    </a:ext>
                  </a:extLst>
                </a:gridCol>
              </a:tblGrid>
              <a:tr h="0">
                <a:tc>
                  <a:txBody>
                    <a:bodyPr/>
                    <a:lstStyle/>
                    <a:p>
                      <a:pPr>
                        <a:lnSpc>
                          <a:spcPct val="100000"/>
                        </a:lnSpc>
                        <a:spcBef>
                          <a:spcPts val="0"/>
                        </a:spcBef>
                      </a:pPr>
                      <a:r>
                        <a:rPr lang="en-GB" sz="1050" b="1" dirty="0">
                          <a:solidFill>
                            <a:schemeClr val="bg1"/>
                          </a:solidFill>
                          <a:latin typeface="Century Gothic" panose="020B0502020202020204" pitchFamily="34" charset="0"/>
                        </a:rPr>
                        <a:t>Stagecraft</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71215">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 play is written to be performed in front of an audience.</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1800">
                <a:tc>
                  <a:txBody>
                    <a:bodyPr/>
                    <a:lstStyle/>
                    <a:p>
                      <a:pPr marL="0" lvl="0" indent="0" algn="l">
                        <a:lnSpc>
                          <a:spcPct val="100000"/>
                        </a:lnSpc>
                        <a:spcBef>
                          <a:spcPts val="0"/>
                        </a:spcBef>
                        <a:spcAft>
                          <a:spcPts val="0"/>
                        </a:spcAft>
                        <a:buFont typeface="+mj-lt"/>
                        <a:buNone/>
                      </a:pPr>
                      <a:r>
                        <a:rPr lang="en-GB" sz="1050" b="1" dirty="0">
                          <a:effectLst/>
                          <a:latin typeface="Century Gothic" panose="020B0502020202020204" pitchFamily="34" charset="0"/>
                        </a:rPr>
                        <a:t>A play is divided into acts and scenes.</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7443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0" i="0" dirty="0">
                          <a:solidFill>
                            <a:srgbClr val="000000"/>
                          </a:solidFill>
                          <a:effectLst/>
                          <a:latin typeface="Century Gothic" panose="020B0502020202020204" pitchFamily="34" charset="0"/>
                        </a:rPr>
                        <a:t>A </a:t>
                      </a:r>
                      <a:r>
                        <a:rPr lang="en-GB" sz="1050" b="1" i="0" dirty="0">
                          <a:solidFill>
                            <a:srgbClr val="000000"/>
                          </a:solidFill>
                          <a:effectLst/>
                          <a:latin typeface="Century Gothic" panose="020B0502020202020204" pitchFamily="34" charset="0"/>
                        </a:rPr>
                        <a:t>change in scene </a:t>
                      </a:r>
                      <a:r>
                        <a:rPr lang="en-GB" sz="1050" b="0" i="0" dirty="0">
                          <a:solidFill>
                            <a:srgbClr val="000000"/>
                          </a:solidFill>
                          <a:effectLst/>
                          <a:latin typeface="Century Gothic" panose="020B0502020202020204" pitchFamily="34" charset="0"/>
                        </a:rPr>
                        <a:t>shows a </a:t>
                      </a:r>
                      <a:r>
                        <a:rPr lang="en-GB" sz="1050" b="1" i="0" dirty="0">
                          <a:solidFill>
                            <a:srgbClr val="000000"/>
                          </a:solidFill>
                          <a:effectLst/>
                          <a:latin typeface="Century Gothic" panose="020B0502020202020204" pitchFamily="34" charset="0"/>
                        </a:rPr>
                        <a:t>change in place or a change in time.   </a:t>
                      </a:r>
                      <a:endParaRPr lang="en-GB" sz="1050" b="1" dirty="0">
                        <a:solidFill>
                          <a:schemeClr val="tx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7443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solidFill>
                            <a:schemeClr val="tx1"/>
                          </a:solidFill>
                          <a:latin typeface="Century Gothic" panose="020B0502020202020204" pitchFamily="34" charset="0"/>
                        </a:rPr>
                        <a:t>The end of an act is more significant </a:t>
                      </a:r>
                      <a:r>
                        <a:rPr lang="en-GB" sz="1050" b="0" dirty="0">
                          <a:solidFill>
                            <a:schemeClr val="tx1"/>
                          </a:solidFill>
                          <a:latin typeface="Century Gothic" panose="020B0502020202020204" pitchFamily="34" charset="0"/>
                        </a:rPr>
                        <a:t>than other moments in a play.  </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1476434"/>
                  </a:ext>
                </a:extLst>
              </a:tr>
              <a:tr h="20197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effectLst/>
                          <a:latin typeface="Century Gothic" panose="020B0502020202020204" pitchFamily="34" charset="0"/>
                          <a:ea typeface="Calibri"/>
                          <a:cs typeface="Times New Roman"/>
                        </a:rPr>
                        <a:t>Stage Directions</a:t>
                      </a:r>
                      <a:r>
                        <a:rPr lang="en-GB" sz="1050" b="0" dirty="0">
                          <a:effectLst/>
                          <a:latin typeface="Century Gothic" panose="020B0502020202020204" pitchFamily="34" charset="0"/>
                          <a:ea typeface="Calibri"/>
                          <a:cs typeface="Times New Roman"/>
                        </a:rPr>
                        <a:t> tell us a lot about a character’s feelings and motives.</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02910">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0" i="0" kern="1200" dirty="0">
                          <a:solidFill>
                            <a:schemeClr val="tx1"/>
                          </a:solidFill>
                          <a:effectLst/>
                          <a:latin typeface="Century Gothic" panose="020B0502020202020204" pitchFamily="34" charset="0"/>
                          <a:ea typeface="+mn-ea"/>
                          <a:cs typeface="+mn-cs"/>
                        </a:rPr>
                        <a:t>Characters can </a:t>
                      </a:r>
                      <a:r>
                        <a:rPr lang="en-GB" sz="1050" b="1" i="0" kern="1200" dirty="0">
                          <a:solidFill>
                            <a:schemeClr val="tx1"/>
                          </a:solidFill>
                          <a:effectLst/>
                          <a:latin typeface="Century Gothic" panose="020B0502020202020204" pitchFamily="34" charset="0"/>
                          <a:ea typeface="+mn-ea"/>
                          <a:cs typeface="+mn-cs"/>
                        </a:rPr>
                        <a:t>talk to the audience </a:t>
                      </a:r>
                      <a:r>
                        <a:rPr lang="en-GB" sz="1050" b="0" i="0" kern="1200" dirty="0">
                          <a:solidFill>
                            <a:schemeClr val="tx1"/>
                          </a:solidFill>
                          <a:effectLst/>
                          <a:latin typeface="Century Gothic" panose="020B0502020202020204" pitchFamily="34" charset="0"/>
                          <a:ea typeface="+mn-ea"/>
                          <a:cs typeface="+mn-cs"/>
                        </a:rPr>
                        <a:t>to </a:t>
                      </a:r>
                      <a:r>
                        <a:rPr lang="en-GB" sz="1050" b="1" i="0" kern="1200" dirty="0">
                          <a:solidFill>
                            <a:schemeClr val="tx1"/>
                          </a:solidFill>
                          <a:effectLst/>
                          <a:latin typeface="Century Gothic" panose="020B0502020202020204" pitchFamily="34" charset="0"/>
                          <a:ea typeface="+mn-ea"/>
                          <a:cs typeface="+mn-cs"/>
                        </a:rPr>
                        <a:t>reveal</a:t>
                      </a:r>
                      <a:r>
                        <a:rPr lang="en-GB" sz="1050" b="0" i="0" kern="1200" dirty="0">
                          <a:solidFill>
                            <a:schemeClr val="tx1"/>
                          </a:solidFill>
                          <a:effectLst/>
                          <a:latin typeface="Century Gothic" panose="020B0502020202020204" pitchFamily="34" charset="0"/>
                          <a:ea typeface="+mn-ea"/>
                          <a:cs typeface="+mn-cs"/>
                        </a:rPr>
                        <a:t> their thoughts, feelings, and memories. </a:t>
                      </a:r>
                      <a:endParaRPr lang="en-GB" sz="600" b="1" dirty="0">
                        <a:solidFill>
                          <a:schemeClr val="tx1"/>
                        </a:solidFill>
                        <a:effectLst/>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06564">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Tableau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 tableau is when some of the actors freeze in the middle of the action.  It reveals a character’s thoughts or feelings at a particular moment.</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4825759"/>
                  </a:ext>
                </a:extLst>
              </a:tr>
            </a:tbl>
          </a:graphicData>
        </a:graphic>
      </p:graphicFrame>
      <p:pic>
        <p:nvPicPr>
          <p:cNvPr id="22" name="Picture 21">
            <a:extLst>
              <a:ext uri="{FF2B5EF4-FFF2-40B4-BE49-F238E27FC236}">
                <a16:creationId xmlns:a16="http://schemas.microsoft.com/office/drawing/2014/main" id="{58A782CF-51F2-424B-85E6-2D655A817CEC}"/>
              </a:ext>
            </a:extLst>
          </p:cNvPr>
          <p:cNvPicPr>
            <a:picLocks noChangeAspect="1"/>
          </p:cNvPicPr>
          <p:nvPr/>
        </p:nvPicPr>
        <p:blipFill rotWithShape="1">
          <a:blip r:embed="rId3"/>
          <a:srcRect l="4280" r="11953"/>
          <a:stretch/>
        </p:blipFill>
        <p:spPr>
          <a:xfrm>
            <a:off x="4708502" y="3715305"/>
            <a:ext cx="542810" cy="752142"/>
          </a:xfrm>
          <a:prstGeom prst="rect">
            <a:avLst/>
          </a:prstGeom>
        </p:spPr>
      </p:pic>
      <p:pic>
        <p:nvPicPr>
          <p:cNvPr id="24" name="Picture 23">
            <a:extLst>
              <a:ext uri="{FF2B5EF4-FFF2-40B4-BE49-F238E27FC236}">
                <a16:creationId xmlns:a16="http://schemas.microsoft.com/office/drawing/2014/main" id="{7C530C73-37DF-41D8-A486-309C23F27B79}"/>
              </a:ext>
            </a:extLst>
          </p:cNvPr>
          <p:cNvPicPr>
            <a:picLocks noChangeAspect="1"/>
          </p:cNvPicPr>
          <p:nvPr/>
        </p:nvPicPr>
        <p:blipFill rotWithShape="1">
          <a:blip r:embed="rId4"/>
          <a:srcRect l="11953"/>
          <a:stretch/>
        </p:blipFill>
        <p:spPr>
          <a:xfrm>
            <a:off x="4708502" y="4663218"/>
            <a:ext cx="570548" cy="831975"/>
          </a:xfrm>
          <a:prstGeom prst="rect">
            <a:avLst/>
          </a:prstGeom>
        </p:spPr>
      </p:pic>
      <p:pic>
        <p:nvPicPr>
          <p:cNvPr id="28" name="Picture 27">
            <a:extLst>
              <a:ext uri="{FF2B5EF4-FFF2-40B4-BE49-F238E27FC236}">
                <a16:creationId xmlns:a16="http://schemas.microsoft.com/office/drawing/2014/main" id="{BE487EA2-3ABC-47CF-ABD9-549425C014AF}"/>
              </a:ext>
            </a:extLst>
          </p:cNvPr>
          <p:cNvPicPr>
            <a:picLocks noChangeAspect="1"/>
          </p:cNvPicPr>
          <p:nvPr/>
        </p:nvPicPr>
        <p:blipFill rotWithShape="1">
          <a:blip r:embed="rId5"/>
          <a:srcRect r="7822"/>
          <a:stretch/>
        </p:blipFill>
        <p:spPr>
          <a:xfrm>
            <a:off x="4708502" y="2468624"/>
            <a:ext cx="570548" cy="752142"/>
          </a:xfrm>
          <a:prstGeom prst="rect">
            <a:avLst/>
          </a:prstGeom>
        </p:spPr>
      </p:pic>
      <p:graphicFrame>
        <p:nvGraphicFramePr>
          <p:cNvPr id="2" name="Table 1">
            <a:extLst>
              <a:ext uri="{FF2B5EF4-FFF2-40B4-BE49-F238E27FC236}">
                <a16:creationId xmlns:a16="http://schemas.microsoft.com/office/drawing/2014/main" id="{266E4C61-8218-4941-B0D3-AFC644911973}"/>
              </a:ext>
            </a:extLst>
          </p:cNvPr>
          <p:cNvGraphicFramePr>
            <a:graphicFrameLocks noGrp="1"/>
          </p:cNvGraphicFramePr>
          <p:nvPr>
            <p:extLst>
              <p:ext uri="{D42A27DB-BD31-4B8C-83A1-F6EECF244321}">
                <p14:modId xmlns:p14="http://schemas.microsoft.com/office/powerpoint/2010/main" val="903969655"/>
              </p:ext>
            </p:extLst>
          </p:nvPr>
        </p:nvGraphicFramePr>
        <p:xfrm>
          <a:off x="13673" y="306318"/>
          <a:ext cx="4653576" cy="1192140"/>
        </p:xfrm>
        <a:graphic>
          <a:graphicData uri="http://schemas.openxmlformats.org/drawingml/2006/table">
            <a:tbl>
              <a:tblPr firstRow="1" bandRow="1">
                <a:tableStyleId>{2D5ABB26-0587-4C30-8999-92F81FD0307C}</a:tableStyleId>
              </a:tblPr>
              <a:tblGrid>
                <a:gridCol w="4653576">
                  <a:extLst>
                    <a:ext uri="{9D8B030D-6E8A-4147-A177-3AD203B41FA5}">
                      <a16:colId xmlns:a16="http://schemas.microsoft.com/office/drawing/2014/main" val="3882090866"/>
                    </a:ext>
                  </a:extLst>
                </a:gridCol>
              </a:tblGrid>
              <a:tr h="190005">
                <a:tc>
                  <a:txBody>
                    <a:bodyPr/>
                    <a:lstStyle/>
                    <a:p>
                      <a:pPr>
                        <a:lnSpc>
                          <a:spcPct val="100000"/>
                        </a:lnSpc>
                        <a:spcBef>
                          <a:spcPts val="0"/>
                        </a:spcBef>
                      </a:pPr>
                      <a:r>
                        <a:rPr lang="en-GB" sz="1050" b="1">
                          <a:solidFill>
                            <a:schemeClr val="bg1"/>
                          </a:solidFill>
                          <a:latin typeface="Century Gothic" panose="020B0502020202020204" pitchFamily="34" charset="0"/>
                        </a:rPr>
                        <a:t>About the play</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2984236512"/>
                  </a:ext>
                </a:extLst>
              </a:tr>
              <a:tr h="965553">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Small Island is a novel written by Andrea Levy. In 2019, it was adapted into a play by Helen </a:t>
                      </a:r>
                      <a:r>
                        <a:rPr kumimoji="0" lang="en-GB" sz="1050" b="0" i="0" u="none" strike="noStrike" kern="1200" cap="none" spc="0" normalizeH="0" baseline="0" noProof="0" dirty="0" err="1">
                          <a:ln>
                            <a:noFill/>
                          </a:ln>
                          <a:solidFill>
                            <a:srgbClr val="000000"/>
                          </a:solidFill>
                          <a:effectLst/>
                          <a:uLnTx/>
                          <a:uFillTx/>
                          <a:latin typeface="Century Gothic" panose="020B0502020202020204" pitchFamily="34" charset="0"/>
                          <a:ea typeface="+mn-ea"/>
                          <a:cs typeface="+mn-cs"/>
                        </a:rPr>
                        <a:t>Edmunson</a:t>
                      </a:r>
                      <a:r>
                        <a:rPr kumimoji="0" lang="en-GB" sz="1050" b="0" i="0" u="none" strike="noStrike" kern="1200" cap="none" spc="0" normalizeH="0" baseline="0" noProof="0" dirty="0">
                          <a:ln>
                            <a:noFill/>
                          </a:ln>
                          <a:solidFill>
                            <a:srgbClr val="000000"/>
                          </a:solidFill>
                          <a:effectLst/>
                          <a:uLnTx/>
                          <a:uFillTx/>
                          <a:latin typeface="Century Gothic" panose="020B0502020202020204" pitchFamily="34" charset="0"/>
                          <a:ea typeface="+mn-ea"/>
                          <a:cs typeface="+mn-cs"/>
                        </a:rPr>
                        <a:t>. Although a work of fiction, Small Island takes place in the 1920s - 1940s. It tells the story of Hortense and Michael who emigrated from the Caribbean to England on the Empire Windrush in 1948. It shows the relationships they form, and the challenges they face starting a new life in a new country. </a:t>
                      </a:r>
                      <a:endParaRPr lang="en-GB" sz="1050" b="0" dirty="0">
                        <a:effectLst/>
                        <a:latin typeface="Century Gothic" panose="020B0502020202020204" pitchFamily="34" charset="0"/>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66634597"/>
                  </a:ext>
                </a:extLst>
              </a:tr>
            </a:tbl>
          </a:graphicData>
        </a:graphic>
      </p:graphicFrame>
      <p:graphicFrame>
        <p:nvGraphicFramePr>
          <p:cNvPr id="20" name="Table 19">
            <a:extLst>
              <a:ext uri="{FF2B5EF4-FFF2-40B4-BE49-F238E27FC236}">
                <a16:creationId xmlns:a16="http://schemas.microsoft.com/office/drawing/2014/main" id="{253AF362-22A5-4F30-A006-0B7D8BF7E7BF}"/>
              </a:ext>
            </a:extLst>
          </p:cNvPr>
          <p:cNvGraphicFramePr>
            <a:graphicFrameLocks noGrp="1"/>
          </p:cNvGraphicFramePr>
          <p:nvPr>
            <p:extLst>
              <p:ext uri="{D42A27DB-BD31-4B8C-83A1-F6EECF244321}">
                <p14:modId xmlns:p14="http://schemas.microsoft.com/office/powerpoint/2010/main" val="4201098833"/>
              </p:ext>
            </p:extLst>
          </p:nvPr>
        </p:nvGraphicFramePr>
        <p:xfrm>
          <a:off x="6901" y="5521934"/>
          <a:ext cx="9906000" cy="1336066"/>
        </p:xfrm>
        <a:graphic>
          <a:graphicData uri="http://schemas.openxmlformats.org/drawingml/2006/table">
            <a:tbl>
              <a:tblPr firstRow="1" bandRow="1">
                <a:tableStyleId>{2D5ABB26-0587-4C30-8999-92F81FD0307C}</a:tableStyleId>
              </a:tblPr>
              <a:tblGrid>
                <a:gridCol w="765607">
                  <a:extLst>
                    <a:ext uri="{9D8B030D-6E8A-4147-A177-3AD203B41FA5}">
                      <a16:colId xmlns:a16="http://schemas.microsoft.com/office/drawing/2014/main" val="20000"/>
                    </a:ext>
                  </a:extLst>
                </a:gridCol>
                <a:gridCol w="2166695">
                  <a:extLst>
                    <a:ext uri="{9D8B030D-6E8A-4147-A177-3AD203B41FA5}">
                      <a16:colId xmlns:a16="http://schemas.microsoft.com/office/drawing/2014/main" val="340924645"/>
                    </a:ext>
                  </a:extLst>
                </a:gridCol>
                <a:gridCol w="2852814">
                  <a:extLst>
                    <a:ext uri="{9D8B030D-6E8A-4147-A177-3AD203B41FA5}">
                      <a16:colId xmlns:a16="http://schemas.microsoft.com/office/drawing/2014/main" val="1530409489"/>
                    </a:ext>
                  </a:extLst>
                </a:gridCol>
                <a:gridCol w="692692">
                  <a:extLst>
                    <a:ext uri="{9D8B030D-6E8A-4147-A177-3AD203B41FA5}">
                      <a16:colId xmlns:a16="http://schemas.microsoft.com/office/drawing/2014/main" val="3909152183"/>
                    </a:ext>
                  </a:extLst>
                </a:gridCol>
                <a:gridCol w="2852814">
                  <a:extLst>
                    <a:ext uri="{9D8B030D-6E8A-4147-A177-3AD203B41FA5}">
                      <a16:colId xmlns:a16="http://schemas.microsoft.com/office/drawing/2014/main" val="2750999431"/>
                    </a:ext>
                  </a:extLst>
                </a:gridCol>
                <a:gridCol w="575378">
                  <a:extLst>
                    <a:ext uri="{9D8B030D-6E8A-4147-A177-3AD203B41FA5}">
                      <a16:colId xmlns:a16="http://schemas.microsoft.com/office/drawing/2014/main" val="353034801"/>
                    </a:ext>
                  </a:extLst>
                </a:gridCol>
              </a:tblGrid>
              <a:tr h="206795">
                <a:tc gridSpan="3">
                  <a:txBody>
                    <a:bodyPr/>
                    <a:lstStyle/>
                    <a:p>
                      <a:pPr>
                        <a:lnSpc>
                          <a:spcPct val="100000"/>
                        </a:lnSpc>
                        <a:spcBef>
                          <a:spcPts val="0"/>
                        </a:spcBef>
                      </a:pPr>
                      <a:r>
                        <a:rPr lang="en-GB" sz="1000" b="1" dirty="0">
                          <a:solidFill>
                            <a:schemeClr val="bg1"/>
                          </a:solidFill>
                          <a:latin typeface="Century Gothic" panose="020B0502020202020204" pitchFamily="34" charset="0"/>
                        </a:rPr>
                        <a:t>Events in the play: Act One</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endParaRPr lang="en-GB"/>
                    </a:p>
                  </a:txBody>
                  <a:tcPr/>
                </a:tc>
                <a:tc hMerge="1">
                  <a:txBody>
                    <a:bodyPr/>
                    <a:lstStyle/>
                    <a:p>
                      <a:endParaRPr lang="en-GB"/>
                    </a:p>
                  </a:txBody>
                  <a:tcPr>
                    <a:lnL w="19050" cap="flat" cmpd="sng" algn="ctr">
                      <a:solidFill>
                        <a:schemeClr val="tx1"/>
                      </a:solidFill>
                      <a:prstDash val="solid"/>
                      <a:round/>
                      <a:headEnd type="none" w="med" len="med"/>
                      <a:tailEnd type="none" w="med" len="med"/>
                    </a:lnL>
                  </a:tcPr>
                </a:tc>
                <a:tc gridSpan="2">
                  <a:txBody>
                    <a:bodyPr/>
                    <a:lstStyle/>
                    <a:p>
                      <a:r>
                        <a:rPr lang="en-GB" sz="1000" b="1" dirty="0">
                          <a:solidFill>
                            <a:schemeClr val="bg1"/>
                          </a:solidFill>
                          <a:latin typeface="Century Gothic" panose="020B0502020202020204" pitchFamily="34" charset="0"/>
                        </a:rPr>
                        <a:t>Events in the play: Act Two</a:t>
                      </a:r>
                      <a:endParaRPr lang="en-GB" sz="1000" dirty="0"/>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endParaRPr lang="en-GB"/>
                    </a:p>
                  </a:txBody>
                  <a:tcPr/>
                </a:tc>
                <a:tc>
                  <a:txBody>
                    <a:bodyPr/>
                    <a:lstStyle/>
                    <a:p>
                      <a:pPr>
                        <a:lnSpc>
                          <a:spcPct val="100000"/>
                        </a:lnSpc>
                        <a:spcBef>
                          <a:spcPts val="0"/>
                        </a:spcBef>
                      </a:pPr>
                      <a:endParaRPr lang="en-GB" sz="1000" b="1" dirty="0">
                        <a:solidFill>
                          <a:schemeClr val="bg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1292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play opens in Jamaica - 1939. Hortense prepares for the arrival of a hurricane and tells her story. The hurricane hits. Michael appears, shoving Hortense out of the way and rushing to passionately kiss Mrs Ryder. </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then move to England – 1941. Queenie rents out rooms in Bernard’s house to soldiers. There is an instant attraction between Queenie and Michael. Hortense says she will lend Gilbert the money for the passage to England, if he marries her and sends for her once he has a place to live in England.</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play ends in London- 1948. Gilbert and Hortense are discriminated against by colleagues, neighbours and Bernard. Queenie gives birth to Michael’s baby. Queenie hands her baby to Hortense and Gilbert. They promise they will be proud of the child and he will be loved.</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9" name="Picture 8" descr="Map&#10;&#10;Description automatically generated">
            <a:extLst>
              <a:ext uri="{FF2B5EF4-FFF2-40B4-BE49-F238E27FC236}">
                <a16:creationId xmlns:a16="http://schemas.microsoft.com/office/drawing/2014/main" id="{CB2661A9-E5BB-43A5-9916-DE5D441E596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458" t="8535" r="15940" b="13824"/>
          <a:stretch/>
        </p:blipFill>
        <p:spPr>
          <a:xfrm>
            <a:off x="29475" y="5745085"/>
            <a:ext cx="695010" cy="971628"/>
          </a:xfrm>
          <a:prstGeom prst="rect">
            <a:avLst/>
          </a:prstGeom>
        </p:spPr>
      </p:pic>
      <p:pic>
        <p:nvPicPr>
          <p:cNvPr id="21" name="Picture 20">
            <a:extLst>
              <a:ext uri="{FF2B5EF4-FFF2-40B4-BE49-F238E27FC236}">
                <a16:creationId xmlns:a16="http://schemas.microsoft.com/office/drawing/2014/main" id="{CFD951FD-A7E4-45E3-9413-7FD740DC6F0B}"/>
              </a:ext>
            </a:extLst>
          </p:cNvPr>
          <p:cNvPicPr>
            <a:picLocks noChangeAspect="1"/>
          </p:cNvPicPr>
          <p:nvPr/>
        </p:nvPicPr>
        <p:blipFill rotWithShape="1">
          <a:blip r:embed="rId7"/>
          <a:srcRect l="2225"/>
          <a:stretch/>
        </p:blipFill>
        <p:spPr>
          <a:xfrm>
            <a:off x="5821563" y="5774507"/>
            <a:ext cx="634475" cy="987054"/>
          </a:xfrm>
          <a:prstGeom prst="rect">
            <a:avLst/>
          </a:prstGeom>
        </p:spPr>
      </p:pic>
      <p:pic>
        <p:nvPicPr>
          <p:cNvPr id="16" name="Picture 15">
            <a:extLst>
              <a:ext uri="{FF2B5EF4-FFF2-40B4-BE49-F238E27FC236}">
                <a16:creationId xmlns:a16="http://schemas.microsoft.com/office/drawing/2014/main" id="{26621BB4-2786-4D2A-825B-22FC797C8B5B}"/>
              </a:ext>
            </a:extLst>
          </p:cNvPr>
          <p:cNvPicPr>
            <a:picLocks noChangeAspect="1"/>
          </p:cNvPicPr>
          <p:nvPr/>
        </p:nvPicPr>
        <p:blipFill rotWithShape="1">
          <a:blip r:embed="rId8"/>
          <a:srcRect l="17608"/>
          <a:stretch/>
        </p:blipFill>
        <p:spPr>
          <a:xfrm>
            <a:off x="9354178" y="5751858"/>
            <a:ext cx="535893" cy="1080000"/>
          </a:xfrm>
          <a:prstGeom prst="rect">
            <a:avLst/>
          </a:prstGeom>
        </p:spPr>
      </p:pic>
    </p:spTree>
    <p:extLst>
      <p:ext uri="{BB962C8B-B14F-4D97-AF65-F5344CB8AC3E}">
        <p14:creationId xmlns:p14="http://schemas.microsoft.com/office/powerpoint/2010/main" val="1898614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0BA14D0-8D7D-4DD7-8407-C8438343634E}"/>
              </a:ext>
            </a:extLst>
          </p:cNvPr>
          <p:cNvSpPr txBox="1"/>
          <p:nvPr/>
        </p:nvSpPr>
        <p:spPr>
          <a:xfrm>
            <a:off x="0" y="0"/>
            <a:ext cx="9906000" cy="307777"/>
          </a:xfrm>
          <a:prstGeom prst="rect">
            <a:avLst/>
          </a:prstGeom>
          <a:solidFill>
            <a:schemeClr val="tx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‘Small Island’ by Andrea Levy: Knowledge Organiser</a:t>
            </a:r>
          </a:p>
        </p:txBody>
      </p:sp>
      <p:graphicFrame>
        <p:nvGraphicFramePr>
          <p:cNvPr id="5" name="Table 4">
            <a:extLst>
              <a:ext uri="{FF2B5EF4-FFF2-40B4-BE49-F238E27FC236}">
                <a16:creationId xmlns:a16="http://schemas.microsoft.com/office/drawing/2014/main" id="{9BED5CC0-5A45-43AC-AD3D-481DD83A2380}"/>
              </a:ext>
            </a:extLst>
          </p:cNvPr>
          <p:cNvGraphicFramePr>
            <a:graphicFrameLocks noGrp="1"/>
          </p:cNvGraphicFramePr>
          <p:nvPr>
            <p:extLst>
              <p:ext uri="{D42A27DB-BD31-4B8C-83A1-F6EECF244321}">
                <p14:modId xmlns:p14="http://schemas.microsoft.com/office/powerpoint/2010/main" val="1869637446"/>
              </p:ext>
            </p:extLst>
          </p:nvPr>
        </p:nvGraphicFramePr>
        <p:xfrm>
          <a:off x="4679927" y="306318"/>
          <a:ext cx="5225077" cy="5140051"/>
        </p:xfrm>
        <a:graphic>
          <a:graphicData uri="http://schemas.openxmlformats.org/drawingml/2006/table">
            <a:tbl>
              <a:tblPr firstRow="1" bandRow="1">
                <a:tableStyleId>{2D5ABB26-0587-4C30-8999-92F81FD0307C}</a:tableStyleId>
              </a:tblPr>
              <a:tblGrid>
                <a:gridCol w="616597">
                  <a:extLst>
                    <a:ext uri="{9D8B030D-6E8A-4147-A177-3AD203B41FA5}">
                      <a16:colId xmlns:a16="http://schemas.microsoft.com/office/drawing/2014/main" val="20000"/>
                    </a:ext>
                  </a:extLst>
                </a:gridCol>
                <a:gridCol w="4608480">
                  <a:extLst>
                    <a:ext uri="{9D8B030D-6E8A-4147-A177-3AD203B41FA5}">
                      <a16:colId xmlns:a16="http://schemas.microsoft.com/office/drawing/2014/main" val="109483130"/>
                    </a:ext>
                  </a:extLst>
                </a:gridCol>
              </a:tblGrid>
              <a:tr h="126107">
                <a:tc gridSpan="2">
                  <a:txBody>
                    <a:bodyPr/>
                    <a:lstStyle/>
                    <a:p>
                      <a:pPr>
                        <a:lnSpc>
                          <a:spcPct val="100000"/>
                        </a:lnSpc>
                        <a:spcBef>
                          <a:spcPts val="0"/>
                        </a:spcBef>
                      </a:pPr>
                      <a:r>
                        <a:rPr lang="en-GB" sz="1050" b="1" dirty="0">
                          <a:solidFill>
                            <a:schemeClr val="bg1"/>
                          </a:solidFill>
                          <a:latin typeface="Century Gothic" panose="020B0502020202020204" pitchFamily="34" charset="0"/>
                        </a:rPr>
                        <a:t>Characters</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155571">
                <a:tc>
                  <a:txBody>
                    <a:bodyPr/>
                    <a:lstStyle/>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p>
                      <a:pPr algn="l">
                        <a:lnSpc>
                          <a:spcPct val="100000"/>
                        </a:lnSpc>
                        <a:spcBef>
                          <a:spcPts val="0"/>
                        </a:spcBef>
                      </a:pPr>
                      <a:endParaRPr lang="en-GB" sz="1050" b="0" dirty="0">
                        <a:latin typeface="Century Gothic" panose="020B0502020202020204" pitchFamily="34" charset="0"/>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effectLst/>
                          <a:latin typeface="Century Gothic" panose="020B0502020202020204" pitchFamily="34" charset="0"/>
                          <a:ea typeface="Calibri"/>
                          <a:cs typeface="Times New Roman"/>
                        </a:rPr>
                        <a:t>Hortense</a:t>
                      </a:r>
                      <a:r>
                        <a:rPr lang="en-GB" sz="1050" b="0" dirty="0">
                          <a:effectLst/>
                          <a:latin typeface="Century Gothic" panose="020B0502020202020204" pitchFamily="34" charset="0"/>
                          <a:ea typeface="Calibri"/>
                          <a:cs typeface="Times New Roman"/>
                        </a:rPr>
                        <a:t> </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846732">
                <a:tc>
                  <a:txBody>
                    <a:bodyPr/>
                    <a:lstStyle/>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p>
                      <a:pPr algn="l">
                        <a:lnSpc>
                          <a:spcPct val="100000"/>
                        </a:lnSpc>
                        <a:spcBef>
                          <a:spcPts val="0"/>
                        </a:spcBef>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effectLst/>
                          <a:latin typeface="Century Gothic" panose="020B0502020202020204" pitchFamily="34" charset="0"/>
                          <a:ea typeface="Calibri"/>
                          <a:cs typeface="Times New Roman"/>
                        </a:rPr>
                        <a:t>Gilbert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408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effectLst/>
                          <a:latin typeface="Century Gothic" panose="020B0502020202020204" pitchFamily="34" charset="0"/>
                          <a:ea typeface="Calibri"/>
                          <a:cs typeface="Times New Roman"/>
                        </a:rPr>
                        <a:t>Queenie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1" dirty="0">
                        <a:effectLst/>
                        <a:latin typeface="Century Gothic" panose="020B0502020202020204" pitchFamily="34" charset="0"/>
                        <a:ea typeface="Calibri"/>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28207382"/>
                  </a:ext>
                </a:extLst>
              </a:tr>
              <a:tr h="9496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ea typeface="Calibri"/>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rtl="0" fontAlgn="base"/>
                      <a:r>
                        <a:rPr lang="en-GB" sz="1050" b="1" i="0" u="none" strike="noStrike" kern="1200" dirty="0">
                          <a:solidFill>
                            <a:schemeClr val="tx1"/>
                          </a:solidFill>
                          <a:effectLst/>
                          <a:latin typeface="Century Gothic" panose="020B0502020202020204" pitchFamily="34" charset="0"/>
                          <a:ea typeface="+mn-ea"/>
                          <a:cs typeface="+mn-cs"/>
                        </a:rPr>
                        <a:t>Bernard</a:t>
                      </a: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dirty="0">
                        <a:solidFill>
                          <a:schemeClr val="tx1"/>
                        </a:solidFill>
                        <a:effectLst/>
                        <a:latin typeface="Century Gothic" panose="020B0502020202020204" pitchFamily="34" charset="0"/>
                        <a:ea typeface="+mn-ea"/>
                        <a:cs typeface="+mn-cs"/>
                      </a:endParaRPr>
                    </a:p>
                    <a:p>
                      <a:pPr rtl="0" fontAlgn="base"/>
                      <a:endParaRPr lang="en-GB" sz="1050" b="1" i="0" u="none" strike="noStrike" kern="1200">
                        <a:solidFill>
                          <a:schemeClr val="tx1"/>
                        </a:solidFill>
                        <a:effectLst/>
                        <a:latin typeface="Century Gothic" panose="020B0502020202020204" pitchFamily="34" charset="0"/>
                        <a:ea typeface="+mn-ea"/>
                        <a:cs typeface="+mn-cs"/>
                      </a:endParaRPr>
                    </a:p>
                    <a:p>
                      <a:pPr rtl="0" fontAlgn="base"/>
                      <a:endParaRPr lang="en-GB" sz="1050" b="0" dirty="0">
                        <a:effectLst/>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6639797"/>
                  </a:ext>
                </a:extLst>
              </a:tr>
            </a:tbl>
          </a:graphicData>
        </a:graphic>
      </p:graphicFrame>
      <p:graphicFrame>
        <p:nvGraphicFramePr>
          <p:cNvPr id="7" name="Table 6">
            <a:extLst>
              <a:ext uri="{FF2B5EF4-FFF2-40B4-BE49-F238E27FC236}">
                <a16:creationId xmlns:a16="http://schemas.microsoft.com/office/drawing/2014/main" id="{0F142FF7-4D7C-420B-A02E-265DDDD44022}"/>
              </a:ext>
            </a:extLst>
          </p:cNvPr>
          <p:cNvGraphicFramePr>
            <a:graphicFrameLocks noGrp="1"/>
          </p:cNvGraphicFramePr>
          <p:nvPr>
            <p:extLst>
              <p:ext uri="{D42A27DB-BD31-4B8C-83A1-F6EECF244321}">
                <p14:modId xmlns:p14="http://schemas.microsoft.com/office/powerpoint/2010/main" val="481876536"/>
              </p:ext>
            </p:extLst>
          </p:nvPr>
        </p:nvGraphicFramePr>
        <p:xfrm>
          <a:off x="13674" y="1498458"/>
          <a:ext cx="4653576" cy="1623513"/>
        </p:xfrm>
        <a:graphic>
          <a:graphicData uri="http://schemas.openxmlformats.org/drawingml/2006/table">
            <a:tbl>
              <a:tblPr firstRow="1" bandRow="1">
                <a:tableStyleId>{2D5ABB26-0587-4C30-8999-92F81FD0307C}</a:tableStyleId>
              </a:tblPr>
              <a:tblGrid>
                <a:gridCol w="4653576">
                  <a:extLst>
                    <a:ext uri="{9D8B030D-6E8A-4147-A177-3AD203B41FA5}">
                      <a16:colId xmlns:a16="http://schemas.microsoft.com/office/drawing/2014/main" val="20000"/>
                    </a:ext>
                  </a:extLst>
                </a:gridCol>
              </a:tblGrid>
              <a:tr h="214471">
                <a:tc>
                  <a:txBody>
                    <a:bodyPr/>
                    <a:lstStyle/>
                    <a:p>
                      <a:pPr>
                        <a:lnSpc>
                          <a:spcPct val="100000"/>
                        </a:lnSpc>
                        <a:spcBef>
                          <a:spcPts val="0"/>
                        </a:spcBef>
                      </a:pPr>
                      <a:r>
                        <a:rPr lang="en-GB" sz="1050" b="1" dirty="0">
                          <a:solidFill>
                            <a:schemeClr val="bg1"/>
                          </a:solidFill>
                          <a:latin typeface="Century Gothic" panose="020B0502020202020204" pitchFamily="34" charset="0"/>
                        </a:rPr>
                        <a:t>Key words</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87433">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adversity -</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6634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ambition – </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68186147"/>
                  </a:ext>
                </a:extLst>
              </a:tr>
              <a:tr h="177055">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Colony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t>
                      </a:r>
                      <a:r>
                        <a:rPr lang="en-GB" sz="1050" b="0" i="0" kern="1200" dirty="0">
                          <a:solidFill>
                            <a:schemeClr val="tx1"/>
                          </a:solidFill>
                          <a:effectLst/>
                          <a:latin typeface="Century Gothic" panose="020B0502020202020204" pitchFamily="34" charset="0"/>
                          <a:ea typeface="+mn-ea"/>
                          <a:cs typeface="+mn-cs"/>
                        </a:rPr>
                        <a:t> </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26788339"/>
                  </a:ext>
                </a:extLst>
              </a:tr>
              <a:tr h="195721">
                <a:tc>
                  <a:txBody>
                    <a:bodyPr/>
                    <a:lstStyle/>
                    <a:p>
                      <a:pPr marL="0" lvl="0" indent="0" algn="l">
                        <a:lnSpc>
                          <a:spcPct val="100000"/>
                        </a:lnSpc>
                        <a:spcBef>
                          <a:spcPts val="0"/>
                        </a:spcBef>
                        <a:spcAft>
                          <a:spcPts val="0"/>
                        </a:spcAft>
                        <a:buFont typeface="+mj-lt"/>
                        <a:buNone/>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Dignified –</a:t>
                      </a:r>
                      <a:endParaRPr lang="en-GB" sz="1050" b="1" dirty="0">
                        <a:effectLst/>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6416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effectLst/>
                          <a:latin typeface="Century Gothic" panose="020B0502020202020204" pitchFamily="34" charset="0"/>
                        </a:rPr>
                        <a:t>Discriminate -</a:t>
                      </a:r>
                      <a:endParaRPr lang="en-GB" sz="1050" b="0" dirty="0">
                        <a:solidFill>
                          <a:schemeClr val="tx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44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solidFill>
                            <a:schemeClr val="tx1"/>
                          </a:solidFill>
                          <a:latin typeface="Century Gothic" panose="020B0502020202020204" pitchFamily="34" charset="0"/>
                        </a:rPr>
                        <a:t>Euphemism –</a:t>
                      </a:r>
                      <a:endParaRPr lang="en-GB" sz="1050" b="0" dirty="0">
                        <a:solidFill>
                          <a:schemeClr val="tx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44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Stigma -</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613612"/>
                  </a:ext>
                </a:extLst>
              </a:tr>
            </a:tbl>
          </a:graphicData>
        </a:graphic>
      </p:graphicFrame>
      <p:pic>
        <p:nvPicPr>
          <p:cNvPr id="11" name="Picture 10">
            <a:extLst>
              <a:ext uri="{FF2B5EF4-FFF2-40B4-BE49-F238E27FC236}">
                <a16:creationId xmlns:a16="http://schemas.microsoft.com/office/drawing/2014/main" id="{C4BC0E81-6C36-420A-A81F-7126040B2970}"/>
              </a:ext>
            </a:extLst>
          </p:cNvPr>
          <p:cNvPicPr>
            <a:picLocks noChangeAspect="1"/>
          </p:cNvPicPr>
          <p:nvPr/>
        </p:nvPicPr>
        <p:blipFill>
          <a:blip r:embed="rId2"/>
          <a:stretch>
            <a:fillRect/>
          </a:stretch>
        </p:blipFill>
        <p:spPr>
          <a:xfrm>
            <a:off x="4694633" y="600911"/>
            <a:ext cx="570548" cy="752142"/>
          </a:xfrm>
          <a:prstGeom prst="rect">
            <a:avLst/>
          </a:prstGeom>
        </p:spPr>
      </p:pic>
      <p:graphicFrame>
        <p:nvGraphicFramePr>
          <p:cNvPr id="18" name="Table 17">
            <a:extLst>
              <a:ext uri="{FF2B5EF4-FFF2-40B4-BE49-F238E27FC236}">
                <a16:creationId xmlns:a16="http://schemas.microsoft.com/office/drawing/2014/main" id="{E241BB07-57C1-4E6A-B387-982CF5AD40F6}"/>
              </a:ext>
            </a:extLst>
          </p:cNvPr>
          <p:cNvGraphicFramePr>
            <a:graphicFrameLocks noGrp="1"/>
          </p:cNvGraphicFramePr>
          <p:nvPr>
            <p:extLst>
              <p:ext uri="{D42A27DB-BD31-4B8C-83A1-F6EECF244321}">
                <p14:modId xmlns:p14="http://schemas.microsoft.com/office/powerpoint/2010/main" val="3453013248"/>
              </p:ext>
            </p:extLst>
          </p:nvPr>
        </p:nvGraphicFramePr>
        <p:xfrm>
          <a:off x="13673" y="3442765"/>
          <a:ext cx="4653577" cy="1760462"/>
        </p:xfrm>
        <a:graphic>
          <a:graphicData uri="http://schemas.openxmlformats.org/drawingml/2006/table">
            <a:tbl>
              <a:tblPr firstRow="1" bandRow="1">
                <a:tableStyleId>{2D5ABB26-0587-4C30-8999-92F81FD0307C}</a:tableStyleId>
              </a:tblPr>
              <a:tblGrid>
                <a:gridCol w="4653577">
                  <a:extLst>
                    <a:ext uri="{9D8B030D-6E8A-4147-A177-3AD203B41FA5}">
                      <a16:colId xmlns:a16="http://schemas.microsoft.com/office/drawing/2014/main" val="20000"/>
                    </a:ext>
                  </a:extLst>
                </a:gridCol>
              </a:tblGrid>
              <a:tr h="0">
                <a:tc>
                  <a:txBody>
                    <a:bodyPr/>
                    <a:lstStyle/>
                    <a:p>
                      <a:pPr>
                        <a:lnSpc>
                          <a:spcPct val="100000"/>
                        </a:lnSpc>
                        <a:spcBef>
                          <a:spcPts val="0"/>
                        </a:spcBef>
                      </a:pPr>
                      <a:r>
                        <a:rPr lang="en-GB" sz="1050" b="1" dirty="0">
                          <a:solidFill>
                            <a:schemeClr val="bg1"/>
                          </a:solidFill>
                          <a:latin typeface="Century Gothic" panose="020B0502020202020204" pitchFamily="34" charset="0"/>
                        </a:rPr>
                        <a:t>Stagecraft</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71215">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rPr>
                        <a:t>A play is written to be performed in front of an audience.</a:t>
                      </a:r>
                      <a:endPar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1800">
                <a:tc>
                  <a:txBody>
                    <a:bodyPr/>
                    <a:lstStyle/>
                    <a:p>
                      <a:pPr marL="0" lvl="0" indent="0" algn="l">
                        <a:lnSpc>
                          <a:spcPct val="100000"/>
                        </a:lnSpc>
                        <a:spcBef>
                          <a:spcPts val="0"/>
                        </a:spcBef>
                        <a:spcAft>
                          <a:spcPts val="0"/>
                        </a:spcAft>
                        <a:buFont typeface="+mj-lt"/>
                        <a:buNone/>
                      </a:pPr>
                      <a:r>
                        <a:rPr lang="en-GB" sz="1050" b="1" dirty="0">
                          <a:effectLst/>
                          <a:latin typeface="Century Gothic" panose="020B0502020202020204" pitchFamily="34" charset="0"/>
                        </a:rPr>
                        <a:t>A play is divided into acts and scenes.</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7443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0" i="0" dirty="0">
                          <a:solidFill>
                            <a:srgbClr val="000000"/>
                          </a:solidFill>
                          <a:effectLst/>
                          <a:latin typeface="Century Gothic" panose="020B0502020202020204" pitchFamily="34" charset="0"/>
                        </a:rPr>
                        <a:t>A </a:t>
                      </a:r>
                      <a:r>
                        <a:rPr lang="en-GB" sz="1050" b="1" i="0" dirty="0">
                          <a:solidFill>
                            <a:srgbClr val="000000"/>
                          </a:solidFill>
                          <a:effectLst/>
                          <a:latin typeface="Century Gothic" panose="020B0502020202020204" pitchFamily="34" charset="0"/>
                        </a:rPr>
                        <a:t>change in scene </a:t>
                      </a:r>
                      <a:r>
                        <a:rPr lang="en-GB" sz="1050" b="0" i="0" dirty="0">
                          <a:solidFill>
                            <a:srgbClr val="000000"/>
                          </a:solidFill>
                          <a:effectLst/>
                          <a:latin typeface="Century Gothic" panose="020B0502020202020204" pitchFamily="34" charset="0"/>
                        </a:rPr>
                        <a:t>shows a </a:t>
                      </a:r>
                      <a:r>
                        <a:rPr lang="en-GB" sz="1050" b="1" i="0" dirty="0">
                          <a:solidFill>
                            <a:srgbClr val="000000"/>
                          </a:solidFill>
                          <a:effectLst/>
                          <a:latin typeface="Century Gothic" panose="020B0502020202020204" pitchFamily="34" charset="0"/>
                        </a:rPr>
                        <a:t>change in place or a change in time.   </a:t>
                      </a:r>
                      <a:endParaRPr lang="en-GB" sz="1050" b="1" dirty="0">
                        <a:solidFill>
                          <a:schemeClr val="tx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7443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solidFill>
                            <a:schemeClr val="tx1"/>
                          </a:solidFill>
                          <a:latin typeface="Century Gothic" panose="020B0502020202020204" pitchFamily="34" charset="0"/>
                        </a:rPr>
                        <a:t>The end of an act is more significant because </a:t>
                      </a:r>
                      <a:r>
                        <a:rPr lang="en-GB" sz="1050" b="0" dirty="0">
                          <a:solidFill>
                            <a:schemeClr val="tx1"/>
                          </a:solidFill>
                          <a:latin typeface="Century Gothic" panose="020B0502020202020204" pitchFamily="34" charset="0"/>
                        </a:rPr>
                        <a:t> </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1476434"/>
                  </a:ext>
                </a:extLst>
              </a:tr>
              <a:tr h="201978">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1" dirty="0">
                          <a:effectLst/>
                          <a:latin typeface="Century Gothic" panose="020B0502020202020204" pitchFamily="34" charset="0"/>
                          <a:ea typeface="Calibri"/>
                          <a:cs typeface="Times New Roman"/>
                        </a:rPr>
                        <a:t>Stage Directions</a:t>
                      </a:r>
                      <a:endParaRPr lang="en-GB" sz="1050" b="0" dirty="0">
                        <a:effectLst/>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02910">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sz="1050" b="0" i="0" kern="1200" dirty="0">
                          <a:solidFill>
                            <a:schemeClr val="tx1"/>
                          </a:solidFill>
                          <a:effectLst/>
                          <a:latin typeface="Century Gothic" panose="020B0502020202020204" pitchFamily="34" charset="0"/>
                          <a:ea typeface="+mn-ea"/>
                          <a:cs typeface="+mn-cs"/>
                        </a:rPr>
                        <a:t>Characters can </a:t>
                      </a:r>
                      <a:r>
                        <a:rPr lang="en-GB" sz="1050" b="1" i="0" kern="1200" dirty="0">
                          <a:solidFill>
                            <a:schemeClr val="tx1"/>
                          </a:solidFill>
                          <a:effectLst/>
                          <a:latin typeface="Century Gothic" panose="020B0502020202020204" pitchFamily="34" charset="0"/>
                          <a:ea typeface="+mn-ea"/>
                          <a:cs typeface="+mn-cs"/>
                        </a:rPr>
                        <a:t>talk to the audience </a:t>
                      </a:r>
                      <a:r>
                        <a:rPr lang="en-GB" sz="1050" b="0" i="0" kern="1200" dirty="0">
                          <a:solidFill>
                            <a:schemeClr val="tx1"/>
                          </a:solidFill>
                          <a:effectLst/>
                          <a:latin typeface="Century Gothic" panose="020B0502020202020204" pitchFamily="34" charset="0"/>
                          <a:ea typeface="+mn-ea"/>
                          <a:cs typeface="+mn-cs"/>
                        </a:rPr>
                        <a:t>to </a:t>
                      </a:r>
                      <a:r>
                        <a:rPr lang="en-GB" sz="1050" b="1" i="0" kern="1200" dirty="0">
                          <a:solidFill>
                            <a:schemeClr val="tx1"/>
                          </a:solidFill>
                          <a:effectLst/>
                          <a:latin typeface="Century Gothic" panose="020B0502020202020204" pitchFamily="34" charset="0"/>
                          <a:ea typeface="+mn-ea"/>
                          <a:cs typeface="+mn-cs"/>
                        </a:rPr>
                        <a:t>reveal</a:t>
                      </a:r>
                      <a:r>
                        <a:rPr lang="en-GB" sz="1050" b="0" i="0" kern="1200" dirty="0">
                          <a:solidFill>
                            <a:schemeClr val="tx1"/>
                          </a:solidFill>
                          <a:effectLst/>
                          <a:latin typeface="Century Gothic" panose="020B0502020202020204" pitchFamily="34" charset="0"/>
                          <a:ea typeface="+mn-ea"/>
                          <a:cs typeface="+mn-cs"/>
                        </a:rPr>
                        <a:t> their thoughts, feelings, and memories. </a:t>
                      </a:r>
                      <a:endParaRPr lang="en-GB" sz="600" b="1" dirty="0">
                        <a:solidFill>
                          <a:schemeClr val="tx1"/>
                        </a:solidFill>
                        <a:effectLst/>
                        <a:latin typeface="Century Gothic" panose="020B0502020202020204" pitchFamily="34" charset="0"/>
                        <a:ea typeface="Calibri"/>
                        <a:cs typeface="Times New Roman"/>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06564">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GB" sz="10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Tableau </a:t>
                      </a:r>
                      <a:r>
                        <a:rPr kumimoji="0" lang="en-GB" sz="10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94825759"/>
                  </a:ext>
                </a:extLst>
              </a:tr>
            </a:tbl>
          </a:graphicData>
        </a:graphic>
      </p:graphicFrame>
      <p:pic>
        <p:nvPicPr>
          <p:cNvPr id="22" name="Picture 21">
            <a:extLst>
              <a:ext uri="{FF2B5EF4-FFF2-40B4-BE49-F238E27FC236}">
                <a16:creationId xmlns:a16="http://schemas.microsoft.com/office/drawing/2014/main" id="{58A782CF-51F2-424B-85E6-2D655A817CEC}"/>
              </a:ext>
            </a:extLst>
          </p:cNvPr>
          <p:cNvPicPr>
            <a:picLocks noChangeAspect="1"/>
          </p:cNvPicPr>
          <p:nvPr/>
        </p:nvPicPr>
        <p:blipFill rotWithShape="1">
          <a:blip r:embed="rId3"/>
          <a:srcRect l="4280" r="11953"/>
          <a:stretch/>
        </p:blipFill>
        <p:spPr>
          <a:xfrm>
            <a:off x="4708502" y="3715305"/>
            <a:ext cx="542810" cy="752142"/>
          </a:xfrm>
          <a:prstGeom prst="rect">
            <a:avLst/>
          </a:prstGeom>
        </p:spPr>
      </p:pic>
      <p:pic>
        <p:nvPicPr>
          <p:cNvPr id="24" name="Picture 23">
            <a:extLst>
              <a:ext uri="{FF2B5EF4-FFF2-40B4-BE49-F238E27FC236}">
                <a16:creationId xmlns:a16="http://schemas.microsoft.com/office/drawing/2014/main" id="{7C530C73-37DF-41D8-A486-309C23F27B79}"/>
              </a:ext>
            </a:extLst>
          </p:cNvPr>
          <p:cNvPicPr>
            <a:picLocks noChangeAspect="1"/>
          </p:cNvPicPr>
          <p:nvPr/>
        </p:nvPicPr>
        <p:blipFill rotWithShape="1">
          <a:blip r:embed="rId4"/>
          <a:srcRect l="11953"/>
          <a:stretch/>
        </p:blipFill>
        <p:spPr>
          <a:xfrm>
            <a:off x="4708502" y="4663218"/>
            <a:ext cx="570548" cy="831975"/>
          </a:xfrm>
          <a:prstGeom prst="rect">
            <a:avLst/>
          </a:prstGeom>
        </p:spPr>
      </p:pic>
      <p:pic>
        <p:nvPicPr>
          <p:cNvPr id="28" name="Picture 27">
            <a:extLst>
              <a:ext uri="{FF2B5EF4-FFF2-40B4-BE49-F238E27FC236}">
                <a16:creationId xmlns:a16="http://schemas.microsoft.com/office/drawing/2014/main" id="{BE487EA2-3ABC-47CF-ABD9-549425C014AF}"/>
              </a:ext>
            </a:extLst>
          </p:cNvPr>
          <p:cNvPicPr>
            <a:picLocks noChangeAspect="1"/>
          </p:cNvPicPr>
          <p:nvPr/>
        </p:nvPicPr>
        <p:blipFill rotWithShape="1">
          <a:blip r:embed="rId5"/>
          <a:srcRect r="7822"/>
          <a:stretch/>
        </p:blipFill>
        <p:spPr>
          <a:xfrm>
            <a:off x="4708502" y="2468624"/>
            <a:ext cx="570548" cy="752142"/>
          </a:xfrm>
          <a:prstGeom prst="rect">
            <a:avLst/>
          </a:prstGeom>
        </p:spPr>
      </p:pic>
      <p:graphicFrame>
        <p:nvGraphicFramePr>
          <p:cNvPr id="2" name="Table 1">
            <a:extLst>
              <a:ext uri="{FF2B5EF4-FFF2-40B4-BE49-F238E27FC236}">
                <a16:creationId xmlns:a16="http://schemas.microsoft.com/office/drawing/2014/main" id="{266E4C61-8218-4941-B0D3-AFC644911973}"/>
              </a:ext>
            </a:extLst>
          </p:cNvPr>
          <p:cNvGraphicFramePr>
            <a:graphicFrameLocks noGrp="1"/>
          </p:cNvGraphicFramePr>
          <p:nvPr>
            <p:extLst>
              <p:ext uri="{D42A27DB-BD31-4B8C-83A1-F6EECF244321}">
                <p14:modId xmlns:p14="http://schemas.microsoft.com/office/powerpoint/2010/main" val="2324836815"/>
              </p:ext>
            </p:extLst>
          </p:nvPr>
        </p:nvGraphicFramePr>
        <p:xfrm>
          <a:off x="13673" y="306318"/>
          <a:ext cx="4653576" cy="1161573"/>
        </p:xfrm>
        <a:graphic>
          <a:graphicData uri="http://schemas.openxmlformats.org/drawingml/2006/table">
            <a:tbl>
              <a:tblPr firstRow="1" bandRow="1">
                <a:tableStyleId>{2D5ABB26-0587-4C30-8999-92F81FD0307C}</a:tableStyleId>
              </a:tblPr>
              <a:tblGrid>
                <a:gridCol w="4653576">
                  <a:extLst>
                    <a:ext uri="{9D8B030D-6E8A-4147-A177-3AD203B41FA5}">
                      <a16:colId xmlns:a16="http://schemas.microsoft.com/office/drawing/2014/main" val="3882090866"/>
                    </a:ext>
                  </a:extLst>
                </a:gridCol>
              </a:tblGrid>
              <a:tr h="190005">
                <a:tc>
                  <a:txBody>
                    <a:bodyPr/>
                    <a:lstStyle/>
                    <a:p>
                      <a:pPr>
                        <a:lnSpc>
                          <a:spcPct val="100000"/>
                        </a:lnSpc>
                        <a:spcBef>
                          <a:spcPts val="0"/>
                        </a:spcBef>
                      </a:pPr>
                      <a:r>
                        <a:rPr lang="en-GB" sz="1050" b="1">
                          <a:solidFill>
                            <a:schemeClr val="bg1"/>
                          </a:solidFill>
                          <a:latin typeface="Century Gothic" panose="020B0502020202020204" pitchFamily="34" charset="0"/>
                        </a:rPr>
                        <a:t>About the play</a:t>
                      </a: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2984236512"/>
                  </a:ext>
                </a:extLst>
              </a:tr>
              <a:tr h="965553">
                <a:tc>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endParaRPr lang="en-GB" sz="1050" b="0" dirty="0">
                        <a:effectLst/>
                        <a:latin typeface="Century Gothic" panose="020B0502020202020204" pitchFamily="34" charset="0"/>
                        <a:cs typeface="Times New Roman"/>
                      </a:endParaRPr>
                    </a:p>
                  </a:txBody>
                  <a:tcPr marL="36000" marR="36000" marT="18000" marB="18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66634597"/>
                  </a:ext>
                </a:extLst>
              </a:tr>
            </a:tbl>
          </a:graphicData>
        </a:graphic>
      </p:graphicFrame>
      <p:graphicFrame>
        <p:nvGraphicFramePr>
          <p:cNvPr id="20" name="Table 19">
            <a:extLst>
              <a:ext uri="{FF2B5EF4-FFF2-40B4-BE49-F238E27FC236}">
                <a16:creationId xmlns:a16="http://schemas.microsoft.com/office/drawing/2014/main" id="{253AF362-22A5-4F30-A006-0B7D8BF7E7BF}"/>
              </a:ext>
            </a:extLst>
          </p:cNvPr>
          <p:cNvGraphicFramePr>
            <a:graphicFrameLocks noGrp="1"/>
          </p:cNvGraphicFramePr>
          <p:nvPr>
            <p:extLst>
              <p:ext uri="{D42A27DB-BD31-4B8C-83A1-F6EECF244321}">
                <p14:modId xmlns:p14="http://schemas.microsoft.com/office/powerpoint/2010/main" val="2909416342"/>
              </p:ext>
            </p:extLst>
          </p:nvPr>
        </p:nvGraphicFramePr>
        <p:xfrm>
          <a:off x="6901" y="5521934"/>
          <a:ext cx="9906000" cy="1327002"/>
        </p:xfrm>
        <a:graphic>
          <a:graphicData uri="http://schemas.openxmlformats.org/drawingml/2006/table">
            <a:tbl>
              <a:tblPr firstRow="1" bandRow="1">
                <a:tableStyleId>{2D5ABB26-0587-4C30-8999-92F81FD0307C}</a:tableStyleId>
              </a:tblPr>
              <a:tblGrid>
                <a:gridCol w="765607">
                  <a:extLst>
                    <a:ext uri="{9D8B030D-6E8A-4147-A177-3AD203B41FA5}">
                      <a16:colId xmlns:a16="http://schemas.microsoft.com/office/drawing/2014/main" val="20000"/>
                    </a:ext>
                  </a:extLst>
                </a:gridCol>
                <a:gridCol w="2166695">
                  <a:extLst>
                    <a:ext uri="{9D8B030D-6E8A-4147-A177-3AD203B41FA5}">
                      <a16:colId xmlns:a16="http://schemas.microsoft.com/office/drawing/2014/main" val="340924645"/>
                    </a:ext>
                  </a:extLst>
                </a:gridCol>
                <a:gridCol w="2852814">
                  <a:extLst>
                    <a:ext uri="{9D8B030D-6E8A-4147-A177-3AD203B41FA5}">
                      <a16:colId xmlns:a16="http://schemas.microsoft.com/office/drawing/2014/main" val="1530409489"/>
                    </a:ext>
                  </a:extLst>
                </a:gridCol>
                <a:gridCol w="692692">
                  <a:extLst>
                    <a:ext uri="{9D8B030D-6E8A-4147-A177-3AD203B41FA5}">
                      <a16:colId xmlns:a16="http://schemas.microsoft.com/office/drawing/2014/main" val="3909152183"/>
                    </a:ext>
                  </a:extLst>
                </a:gridCol>
                <a:gridCol w="2852814">
                  <a:extLst>
                    <a:ext uri="{9D8B030D-6E8A-4147-A177-3AD203B41FA5}">
                      <a16:colId xmlns:a16="http://schemas.microsoft.com/office/drawing/2014/main" val="2750999431"/>
                    </a:ext>
                  </a:extLst>
                </a:gridCol>
                <a:gridCol w="575378">
                  <a:extLst>
                    <a:ext uri="{9D8B030D-6E8A-4147-A177-3AD203B41FA5}">
                      <a16:colId xmlns:a16="http://schemas.microsoft.com/office/drawing/2014/main" val="353034801"/>
                    </a:ext>
                  </a:extLst>
                </a:gridCol>
              </a:tblGrid>
              <a:tr h="197731">
                <a:tc gridSpan="3">
                  <a:txBody>
                    <a:bodyPr/>
                    <a:lstStyle/>
                    <a:p>
                      <a:pPr>
                        <a:lnSpc>
                          <a:spcPct val="100000"/>
                        </a:lnSpc>
                        <a:spcBef>
                          <a:spcPts val="0"/>
                        </a:spcBef>
                      </a:pPr>
                      <a:r>
                        <a:rPr lang="en-GB" sz="1000" b="1" dirty="0">
                          <a:solidFill>
                            <a:schemeClr val="bg1"/>
                          </a:solidFill>
                          <a:latin typeface="Century Gothic" panose="020B0502020202020204" pitchFamily="34" charset="0"/>
                        </a:rPr>
                        <a:t>Events in the play: Act One</a:t>
                      </a: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endParaRPr lang="en-GB"/>
                    </a:p>
                  </a:txBody>
                  <a:tcPr/>
                </a:tc>
                <a:tc hMerge="1">
                  <a:txBody>
                    <a:bodyPr/>
                    <a:lstStyle/>
                    <a:p>
                      <a:endParaRPr lang="en-GB"/>
                    </a:p>
                  </a:txBody>
                  <a:tcPr>
                    <a:lnL w="19050" cap="flat" cmpd="sng" algn="ctr">
                      <a:solidFill>
                        <a:schemeClr val="tx1"/>
                      </a:solidFill>
                      <a:prstDash val="solid"/>
                      <a:round/>
                      <a:headEnd type="none" w="med" len="med"/>
                      <a:tailEnd type="none" w="med" len="med"/>
                    </a:lnL>
                  </a:tcPr>
                </a:tc>
                <a:tc gridSpan="2">
                  <a:txBody>
                    <a:bodyPr/>
                    <a:lstStyle/>
                    <a:p>
                      <a:r>
                        <a:rPr lang="en-GB" sz="1000" b="1" dirty="0">
                          <a:solidFill>
                            <a:schemeClr val="bg1"/>
                          </a:solidFill>
                          <a:latin typeface="Century Gothic" panose="020B0502020202020204" pitchFamily="34" charset="0"/>
                        </a:rPr>
                        <a:t>Events in the play: Act Two</a:t>
                      </a:r>
                      <a:endParaRPr lang="en-GB" sz="1000" dirty="0"/>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tc hMerge="1">
                  <a:txBody>
                    <a:bodyPr/>
                    <a:lstStyle/>
                    <a:p>
                      <a:endParaRPr lang="en-GB"/>
                    </a:p>
                  </a:txBody>
                  <a:tcPr/>
                </a:tc>
                <a:tc>
                  <a:txBody>
                    <a:bodyPr/>
                    <a:lstStyle/>
                    <a:p>
                      <a:pPr>
                        <a:lnSpc>
                          <a:spcPct val="100000"/>
                        </a:lnSpc>
                        <a:spcBef>
                          <a:spcPts val="0"/>
                        </a:spcBef>
                      </a:pPr>
                      <a:endParaRPr lang="en-GB" sz="1000" b="1" dirty="0">
                        <a:solidFill>
                          <a:schemeClr val="bg1"/>
                        </a:solidFill>
                        <a:latin typeface="Century Gothic" panose="020B0502020202020204" pitchFamily="34" charset="0"/>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129271">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36000" marR="36000" marT="18000" marB="18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9" name="Picture 8" descr="Map&#10;&#10;Description automatically generated">
            <a:extLst>
              <a:ext uri="{FF2B5EF4-FFF2-40B4-BE49-F238E27FC236}">
                <a16:creationId xmlns:a16="http://schemas.microsoft.com/office/drawing/2014/main" id="{CB2661A9-E5BB-43A5-9916-DE5D441E596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458" t="8535" r="15940" b="13824"/>
          <a:stretch/>
        </p:blipFill>
        <p:spPr>
          <a:xfrm>
            <a:off x="29475" y="5745085"/>
            <a:ext cx="695010" cy="971628"/>
          </a:xfrm>
          <a:prstGeom prst="rect">
            <a:avLst/>
          </a:prstGeom>
        </p:spPr>
      </p:pic>
      <p:pic>
        <p:nvPicPr>
          <p:cNvPr id="21" name="Picture 20">
            <a:extLst>
              <a:ext uri="{FF2B5EF4-FFF2-40B4-BE49-F238E27FC236}">
                <a16:creationId xmlns:a16="http://schemas.microsoft.com/office/drawing/2014/main" id="{CFD951FD-A7E4-45E3-9413-7FD740DC6F0B}"/>
              </a:ext>
            </a:extLst>
          </p:cNvPr>
          <p:cNvPicPr>
            <a:picLocks noChangeAspect="1"/>
          </p:cNvPicPr>
          <p:nvPr/>
        </p:nvPicPr>
        <p:blipFill rotWithShape="1">
          <a:blip r:embed="rId7"/>
          <a:srcRect l="2225"/>
          <a:stretch/>
        </p:blipFill>
        <p:spPr>
          <a:xfrm>
            <a:off x="5821563" y="5774507"/>
            <a:ext cx="634475" cy="987054"/>
          </a:xfrm>
          <a:prstGeom prst="rect">
            <a:avLst/>
          </a:prstGeom>
        </p:spPr>
      </p:pic>
      <p:pic>
        <p:nvPicPr>
          <p:cNvPr id="16" name="Picture 15">
            <a:extLst>
              <a:ext uri="{FF2B5EF4-FFF2-40B4-BE49-F238E27FC236}">
                <a16:creationId xmlns:a16="http://schemas.microsoft.com/office/drawing/2014/main" id="{26621BB4-2786-4D2A-825B-22FC797C8B5B}"/>
              </a:ext>
            </a:extLst>
          </p:cNvPr>
          <p:cNvPicPr>
            <a:picLocks noChangeAspect="1"/>
          </p:cNvPicPr>
          <p:nvPr/>
        </p:nvPicPr>
        <p:blipFill rotWithShape="1">
          <a:blip r:embed="rId8"/>
          <a:srcRect l="17608"/>
          <a:stretch/>
        </p:blipFill>
        <p:spPr>
          <a:xfrm>
            <a:off x="9354178" y="5751858"/>
            <a:ext cx="535893" cy="1080000"/>
          </a:xfrm>
          <a:prstGeom prst="rect">
            <a:avLst/>
          </a:prstGeom>
        </p:spPr>
      </p:pic>
    </p:spTree>
    <p:extLst>
      <p:ext uri="{BB962C8B-B14F-4D97-AF65-F5344CB8AC3E}">
        <p14:creationId xmlns:p14="http://schemas.microsoft.com/office/powerpoint/2010/main" val="38885678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9c6500c0-19b7-4dc1-a957-fb6bf8f5f217">
      <UserInfo>
        <DisplayName>Johanna Klinsky</DisplayName>
        <AccountId>5539</AccountId>
        <AccountType/>
      </UserInfo>
      <UserInfo>
        <DisplayName>Nick Wallace</DisplayName>
        <AccountId>506</AccountId>
        <AccountType/>
      </UserInfo>
    </SharedWithUsers>
    <Ark_x0020_Department xmlns="9c6500c0-19b7-4dc1-a957-fb6bf8f5f217">English Mastery</Ark_x0020_Department>
    <Document_x0020_Classification xmlns="9c6500c0-19b7-4dc1-a957-fb6bf8f5f21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5E40A1F3F8448449B01838A86195C97" ma:contentTypeVersion="14" ma:contentTypeDescription="Create a new document." ma:contentTypeScope="" ma:versionID="c6cc991204d5ab05fb48b7cfcb843e5c">
  <xsd:schema xmlns:xsd="http://www.w3.org/2001/XMLSchema" xmlns:xs="http://www.w3.org/2001/XMLSchema" xmlns:p="http://schemas.microsoft.com/office/2006/metadata/properties" xmlns:ns2="bc34c7f9-2a63-480c-a23f-5ee123a98b8e" xmlns:ns3="9c6500c0-19b7-4dc1-a957-fb6bf8f5f217" targetNamespace="http://schemas.microsoft.com/office/2006/metadata/properties" ma:root="true" ma:fieldsID="f0d46837f652e57c318a1f37f5ae4595" ns2:_="" ns3:_="">
    <xsd:import namespace="bc34c7f9-2a63-480c-a23f-5ee123a98b8e"/>
    <xsd:import namespace="9c6500c0-19b7-4dc1-a957-fb6bf8f5f21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Location" minOccurs="0"/>
                <xsd:element ref="ns3:Ark_x0020_Department" minOccurs="0"/>
                <xsd:element ref="ns3:Document_x0020_Classificatio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34c7f9-2a63-480c-a23f-5ee123a98b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Ark_x0020_Department" ma:index="18" nillable="true" ma:displayName="Ark Department" ma:format="Dropdown" ma:internalName="Ark_x0020_Department">
      <xsd:simpleType>
        <xsd:restriction base="dms:Choice">
          <xsd:enumeration value="Admin"/>
          <xsd:enumeration value="ACP"/>
          <xsd:enumeration value="Assessment, System &amp; Data"/>
          <xsd:enumeration value="ATT"/>
          <xsd:enumeration value="Communication"/>
          <xsd:enumeration value="Development"/>
          <xsd:enumeration value="Ed City"/>
          <xsd:enumeration value="Education"/>
          <xsd:enumeration value="English Mastery"/>
          <xsd:enumeration value="Estates"/>
          <xsd:enumeration value="Finance"/>
          <xsd:enumeration value="Governance"/>
          <xsd:enumeration value="HR"/>
          <xsd:enumeration value="Insight"/>
          <xsd:enumeration value="IT"/>
          <xsd:enumeration value="Management Team"/>
          <xsd:enumeration value="Maths Mastery"/>
          <xsd:enumeration value="Music"/>
          <xsd:enumeration value="Now Teach"/>
          <xsd:enumeration value="Office Management"/>
          <xsd:enumeration value="Operations"/>
          <xsd:enumeration value="Pathways &amp; Enrichment"/>
          <xsd:enumeration value="People Team"/>
          <xsd:enumeration value="Professional Learning"/>
          <xsd:enumeration value="Projects"/>
          <xsd:enumeration value="Procurement"/>
          <xsd:enumeration value="Safeguarding"/>
          <xsd:enumeration value="Ventures"/>
        </xsd:restriction>
      </xsd:simpleType>
    </xsd:element>
    <xsd:element name="Document_x0020_Classification" ma:index="19" nillable="true" ma:displayName="Document Classification" ma:format="Dropdown" ma:internalName="Document_x0020_Classification">
      <xsd:simpleType>
        <xsd:restriction base="dms:Choice">
          <xsd:enumeration value="Admin"/>
          <xsd:enumeration value="Analysis"/>
          <xsd:enumeration value="Board Paper"/>
          <xsd:enumeration value="Case Study"/>
          <xsd:enumeration value="Correspondence"/>
          <xsd:enumeration value="External Research"/>
          <xsd:enumeration value="Minutes"/>
          <xsd:enumeration value="Policies"/>
          <xsd:enumeration value="Presentation"/>
          <xsd:enumeration value="Raw Data"/>
          <xsd:enumeration value="Reports"/>
          <xsd:enumeration value="Template"/>
          <xsd:enumeration value="Toolkit"/>
          <xsd:enumeration value="Training"/>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BDC727-C5F0-4368-9BAC-82559892F173}">
  <ds:schemaRefs>
    <ds:schemaRef ds:uri="http://purl.org/dc/elements/1.1/"/>
    <ds:schemaRef ds:uri="http://purl.org/dc/dcmitype/"/>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9c6500c0-19b7-4dc1-a957-fb6bf8f5f217"/>
    <ds:schemaRef ds:uri="bc34c7f9-2a63-480c-a23f-5ee123a98b8e"/>
    <ds:schemaRef ds:uri="http://schemas.microsoft.com/office/2006/metadata/properties"/>
  </ds:schemaRefs>
</ds:datastoreItem>
</file>

<file path=customXml/itemProps2.xml><?xml version="1.0" encoding="utf-8"?>
<ds:datastoreItem xmlns:ds="http://schemas.openxmlformats.org/officeDocument/2006/customXml" ds:itemID="{F3158C5F-78D5-4B70-9A65-2500F666A4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34c7f9-2a63-480c-a23f-5ee123a98b8e"/>
    <ds:schemaRef ds:uri="9c6500c0-19b7-4dc1-a957-fb6bf8f5f2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6537FB-0C4B-4510-BF4B-789EED3FA32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TotalTime>
  <Words>2002</Words>
  <Application>Microsoft Office PowerPoint</Application>
  <PresentationFormat>A4 Paper (210x297 mm)</PresentationFormat>
  <Paragraphs>168</Paragraphs>
  <Slides>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Century Gothic</vt:lpstr>
      <vt:lpstr>Tahoma</vt:lpstr>
      <vt:lpstr>Times New Roman</vt:lpstr>
      <vt:lpstr>Office Theme</vt:lpstr>
      <vt:lpstr>PowerPoint Presentation</vt:lpstr>
      <vt:lpstr>PowerPoint Presentation</vt:lpstr>
      <vt:lpstr>PowerPoint Presentation</vt:lpstr>
      <vt:lpstr>PowerPoint Presentation</vt:lpstr>
    </vt:vector>
  </TitlesOfParts>
  <Company>ARK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Josie Kehoe</dc:creator>
  <cp:lastModifiedBy>homeuser</cp:lastModifiedBy>
  <cp:revision>3</cp:revision>
  <dcterms:created xsi:type="dcterms:W3CDTF">2016-04-26T17:09:39Z</dcterms:created>
  <dcterms:modified xsi:type="dcterms:W3CDTF">2022-09-10T19:56:50Z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0x010100A5E40A1F3F8448449B01838A86195C97</vt:lpwstr>
  </property>
  <property fmtid="{D5CDD505-2E9C-101B-9397-08002B2CF9AE}" pid="3" name="AuthorIds_UIVersion_1024">
    <vt:lpwstr>10645</vt:lpwstr>
  </property>
</Properties>
</file>