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 id="2147483687" r:id="rId2"/>
    <p:sldMasterId id="2147483704" r:id="rId3"/>
    <p:sldMasterId id="2147483716" r:id="rId4"/>
    <p:sldMasterId id="2147483733" r:id="rId5"/>
    <p:sldMasterId id="2147483745" r:id="rId6"/>
    <p:sldMasterId id="2147483762" r:id="rId7"/>
    <p:sldMasterId id="2147483774" r:id="rId8"/>
    <p:sldMasterId id="2147483791" r:id="rId9"/>
  </p:sldMasterIdLst>
  <p:notesMasterIdLst>
    <p:notesMasterId r:id="rId19"/>
  </p:notesMasterIdLst>
  <p:sldIdLst>
    <p:sldId id="267" r:id="rId10"/>
    <p:sldId id="259" r:id="rId11"/>
    <p:sldId id="260" r:id="rId12"/>
    <p:sldId id="261" r:id="rId13"/>
    <p:sldId id="262" r:id="rId14"/>
    <p:sldId id="263" r:id="rId15"/>
    <p:sldId id="264" r:id="rId16"/>
    <p:sldId id="265" r:id="rId17"/>
    <p:sldId id="266" r:id="rId18"/>
  </p:sldIdLst>
  <p:sldSz cx="12801600" cy="9601200" type="A3"/>
  <p:notesSz cx="6858000" cy="914400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24">
          <p15:clr>
            <a:srgbClr val="A4A3A4"/>
          </p15:clr>
        </p15:guide>
        <p15:guide id="2" pos="403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Buffham" initials="CB" lastIdx="30" clrIdx="0"/>
  <p:cmAuthor id="2" name="Ms C. Dawes" initials="MCD" lastIdx="5" clrIdx="1">
    <p:extLst>
      <p:ext uri="{19B8F6BF-5375-455C-9EA6-DF929625EA0E}">
        <p15:presenceInfo xmlns:p15="http://schemas.microsoft.com/office/powerpoint/2012/main" userId="Ms C. Daw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2876"/>
  </p:normalViewPr>
  <p:slideViewPr>
    <p:cSldViewPr snapToGrid="0" snapToObjects="1">
      <p:cViewPr varScale="1">
        <p:scale>
          <a:sx n="65" d="100"/>
          <a:sy n="65" d="100"/>
        </p:scale>
        <p:origin x="1002" y="90"/>
      </p:cViewPr>
      <p:guideLst>
        <p:guide orient="horz" pos="3024"/>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10-02T21:07:21.874" idx="24">
    <p:pos x="4902" y="3966"/>
    <p:text>Exactly the same wording as 'how it works' column? Maybe just say 'Predictable due to consistency of tides' No greenhouse gases produced.'</p:text>
    <p:extLst>
      <p:ext uri="{C676402C-5697-4E1C-873F-D02D1690AC5C}">
        <p15:threadingInfo xmlns:p15="http://schemas.microsoft.com/office/powerpoint/2012/main" timeZoneBias="-60"/>
      </p:ext>
    </p:extLst>
  </p:cm>
  <p:cm authorId="2" dt="2017-11-02T12:03:41.592" idx="1">
    <p:pos x="4902" y="4102"/>
    <p:text>changed</p:text>
    <p:extLst>
      <p:ext uri="{C676402C-5697-4E1C-873F-D02D1690AC5C}">
        <p15:threadingInfo xmlns:p15="http://schemas.microsoft.com/office/powerpoint/2012/main" timeZoneBias="0">
          <p15:parentCm authorId="1" idx="24"/>
        </p15:threadingInfo>
      </p:ext>
    </p:extLst>
  </p:cm>
  <p:cm authorId="1" dt="2017-10-02T21:08:33.498" idx="25">
    <p:pos x="7572" y="4230"/>
    <p:text>Consider including 'large waves can stop the pistons working'.</p:text>
    <p:extLst mod="1">
      <p:ext uri="{C676402C-5697-4E1C-873F-D02D1690AC5C}">
        <p15:threadingInfo xmlns:p15="http://schemas.microsoft.com/office/powerpoint/2012/main" timeZoneBias="-60"/>
      </p:ext>
    </p:extLst>
  </p:cm>
  <p:cm authorId="2" dt="2017-11-02T12:04:45.836" idx="2">
    <p:pos x="7572" y="4366"/>
    <p:text>changed</p:text>
    <p:extLst>
      <p:ext uri="{C676402C-5697-4E1C-873F-D02D1690AC5C}">
        <p15:threadingInfo xmlns:p15="http://schemas.microsoft.com/office/powerpoint/2012/main" timeZoneBias="0">
          <p15:parentCm authorId="1" idx="25"/>
        </p15:threadingInfo>
      </p:ext>
    </p:extLst>
  </p:cm>
  <p:cm authorId="1" dt="2017-10-02T21:09:49.696" idx="27">
    <p:pos x="4464" y="5574"/>
    <p:text>Consider using 'no greenhouse gases produced'.</p:text>
    <p:extLst>
      <p:ext uri="{C676402C-5697-4E1C-873F-D02D1690AC5C}">
        <p15:threadingInfo xmlns:p15="http://schemas.microsoft.com/office/powerpoint/2012/main" timeZoneBias="-60"/>
      </p:ext>
    </p:extLst>
  </p:cm>
  <p:cm authorId="2" dt="2017-11-02T12:05:22.890" idx="4">
    <p:pos x="4464" y="5710"/>
    <p:text>changed</p:text>
    <p:extLst>
      <p:ext uri="{C676402C-5697-4E1C-873F-D02D1690AC5C}">
        <p15:threadingInfo xmlns:p15="http://schemas.microsoft.com/office/powerpoint/2012/main" timeZoneBias="0">
          <p15:parentCm authorId="1" idx="27"/>
        </p15:threadingInfo>
      </p:ext>
    </p:extLst>
  </p:cm>
  <p:cm authorId="1" dt="2017-10-02T21:10:16.589" idx="28">
    <p:pos x="7308" y="5574"/>
    <p:text>Consider including that geothermal power stations can cause earthquake tremors?</p:text>
    <p:extLst>
      <p:ext uri="{C676402C-5697-4E1C-873F-D02D1690AC5C}">
        <p15:threadingInfo xmlns:p15="http://schemas.microsoft.com/office/powerpoint/2012/main" timeZoneBias="-60"/>
      </p:ext>
    </p:extLst>
  </p:cm>
  <p:cm authorId="2" dt="2017-11-02T12:06:52.197" idx="5">
    <p:pos x="7308" y="5710"/>
    <p:text>changed</p:text>
    <p:extLst>
      <p:ext uri="{C676402C-5697-4E1C-873F-D02D1690AC5C}">
        <p15:threadingInfo xmlns:p15="http://schemas.microsoft.com/office/powerpoint/2012/main" timeZoneBias="0">
          <p15:parentCm authorId="1" idx="28"/>
        </p15:threadingInfo>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0-07T18:31:46.673" idx="1">
    <p:pos x="2578" y="4576"/>
    <p:text>This sentence does not make sense but I don't want to add anything in as wasn't sure I would take the sentence in the way you intended!</p:text>
    <p:extLst mod="1">
      <p:ext uri="{C676402C-5697-4E1C-873F-D02D1690AC5C}">
        <p15:threadingInfo xmlns:p15="http://schemas.microsoft.com/office/powerpoint/2012/main" timeZoneBias="-60"/>
      </p:ext>
    </p:extLst>
  </p:cm>
  <p:cm authorId="2" dt="2017-11-02T11:04:30.538" idx="1">
    <p:pos x="2578" y="4712"/>
    <p:text>words missed out of sentence</p:text>
    <p:extLst>
      <p:ext uri="{C676402C-5697-4E1C-873F-D02D1690AC5C}">
        <p15:threadingInfo xmlns:p15="http://schemas.microsoft.com/office/powerpoint/2012/main" timeZoneBias="0">
          <p15:parentCm authorId="1" idx="1"/>
        </p15:threadingInfo>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492C9-B55A-1F4F-9AFE-46C3C2199AFF}" type="datetimeFigureOut">
              <a:rPr lang="en-GB" smtClean="0"/>
              <a:t>17/07/2019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B3C7-D27E-3848-B356-B3E625A9DB30}" type="slidenum">
              <a:rPr lang="en-GB" smtClean="0"/>
              <a:t>‹#›</a:t>
            </a:fld>
            <a:endParaRPr lang="en-GB" dirty="0"/>
          </a:p>
        </p:txBody>
      </p:sp>
    </p:spTree>
    <p:extLst>
      <p:ext uri="{BB962C8B-B14F-4D97-AF65-F5344CB8AC3E}">
        <p14:creationId xmlns:p14="http://schemas.microsoft.com/office/powerpoint/2010/main" val="173208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a:prstGeom prst="rect">
            <a:avLst/>
          </a:prstGeo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a:prstGeom prst="rect">
            <a:avLst/>
          </a:prstGeo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880110" y="2555875"/>
            <a:ext cx="1104138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a:prstGeom prst="rect">
            <a:avLst/>
          </a:prstGeo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a:prstGeom prst="rect">
            <a:avLst/>
          </a:prstGeo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2334" y="3507105"/>
            <a:ext cx="5416232" cy="515842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0" y="3507105"/>
            <a:ext cx="5442903" cy="515842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9" name="Slide Number Placeholder 8"/>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a:prstGeom prst="rect">
            <a:avLst/>
          </a:prstGeo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a:prstGeom prst="rect">
            <a:avLst/>
          </a:prstGeo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GB" dirty="0"/>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80110" y="2555875"/>
            <a:ext cx="11041380" cy="609187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a:t>Click to edit Master text styles</a:t>
            </a:r>
          </a:p>
          <a:p>
            <a:pPr lvl="1">
              <a:defRPr sz="1800"/>
            </a:pPr>
            <a:r>
              <a:rPr lang="en-US" sz="3150"/>
              <a:t>Second level</a:t>
            </a:r>
          </a:p>
          <a:p>
            <a:pPr lvl="2">
              <a:defRPr sz="1800"/>
            </a:pPr>
            <a:r>
              <a:rPr lang="en-US" sz="3150"/>
              <a:t>Third level</a:t>
            </a:r>
          </a:p>
          <a:p>
            <a:pPr lvl="3">
              <a:defRPr sz="1800"/>
            </a:pPr>
            <a:r>
              <a:rPr lang="en-US" sz="3150"/>
              <a:t>Fourth level</a:t>
            </a:r>
          </a:p>
          <a:p>
            <a:pPr lvl="4">
              <a:defRPr sz="1800"/>
            </a:pPr>
            <a:r>
              <a:rPr lang="en-US" sz="3150"/>
              <a:t>Fifth level</a:t>
            </a:r>
            <a:endParaRPr sz="3150"/>
          </a:p>
        </p:txBody>
      </p:sp>
    </p:spTree>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a:t>Click to edit Master subtitle style</a:t>
            </a:r>
            <a:endParaRPr lang="en-US" dirty="0"/>
          </a:p>
        </p:txBody>
      </p:sp>
    </p:spTree>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Drag picture to placeholder or click icon to add</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4.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jp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JP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image" Target="../media/image4.JPG"/><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3.jp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image" Target="../media/image4.JPG"/><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image" Target="../media/image1.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9.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2.tif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9" name="Picture 8"/>
          <p:cNvPicPr>
            <a:picLocks noChangeAspect="1"/>
          </p:cNvPicPr>
          <p:nvPr userDrawn="1"/>
        </p:nvPicPr>
        <p:blipFill>
          <a:blip r:embed="rId14"/>
          <a:stretch>
            <a:fillRect/>
          </a:stretch>
        </p:blipFill>
        <p:spPr>
          <a:xfrm>
            <a:off x="12090400" y="1"/>
            <a:ext cx="711200" cy="523335"/>
          </a:xfrm>
          <a:prstGeom prst="rect">
            <a:avLst/>
          </a:prstGeom>
        </p:spPr>
      </p:pic>
      <p:sp>
        <p:nvSpPr>
          <p:cNvPr id="10" name="Rectangle 9"/>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a:latin typeface="Arial" charset="0"/>
                <a:ea typeface="Arial" charset="0"/>
                <a:cs typeface="Arial" charset="0"/>
              </a:rPr>
              <a:t>better hope – brighter future</a:t>
            </a:r>
          </a:p>
        </p:txBody>
      </p:sp>
    </p:spTree>
    <p:extLst>
      <p:ext uri="{BB962C8B-B14F-4D97-AF65-F5344CB8AC3E}">
        <p14:creationId xmlns:p14="http://schemas.microsoft.com/office/powerpoint/2010/main" val="51499971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0957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58824560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6560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16463439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79584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7229272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50135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C764DE79-268F-4C1A-8933-263129D2AF90}" type="datetimeFigureOut">
              <a:rPr lang="en-US"/>
              <a:t>7/17/2019</a:t>
            </a:fld>
            <a:endParaRPr lang="en-US"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8F63A3B-78C7-47BE-AE5E-E10140E04643}" type="slidenum">
              <a:rPr lang="en-US"/>
              <a:t>‹#›</a:t>
            </a:fld>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8" name="Picture 7"/>
          <p:cNvPicPr>
            <a:picLocks noChangeAspect="1"/>
          </p:cNvPicPr>
          <p:nvPr userDrawn="1"/>
        </p:nvPicPr>
        <p:blipFill>
          <a:blip r:embed="rId14"/>
          <a:stretch>
            <a:fillRect/>
          </a:stretch>
        </p:blipFill>
        <p:spPr>
          <a:xfrm>
            <a:off x="12090400" y="1"/>
            <a:ext cx="711200" cy="523335"/>
          </a:xfrm>
          <a:prstGeom prst="rect">
            <a:avLst/>
          </a:prstGeom>
        </p:spPr>
      </p:pic>
      <p:sp>
        <p:nvSpPr>
          <p:cNvPr id="9" name="Rectangle 8"/>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a:latin typeface="Arial" charset="0"/>
                <a:ea typeface="Arial" charset="0"/>
                <a:cs typeface="Arial" charset="0"/>
              </a:rPr>
              <a:t>better hope – brighter future</a:t>
            </a:r>
          </a:p>
        </p:txBody>
      </p:sp>
    </p:spTree>
    <p:extLst>
      <p:ext uri="{BB962C8B-B14F-4D97-AF65-F5344CB8AC3E}">
        <p14:creationId xmlns:p14="http://schemas.microsoft.com/office/powerpoint/2010/main" val="92351854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0.xml"/></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09.xml"/><Relationship Id="rId5" Type="http://schemas.openxmlformats.org/officeDocument/2006/relationships/image" Target="../media/image9.pn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0.png"/><Relationship Id="rId1" Type="http://schemas.openxmlformats.org/officeDocument/2006/relationships/slideLayout" Target="../slideLayouts/slideLayout109.xml"/></Relationships>
</file>

<file path=ppt/slides/_rels/slide4.xml.rels><?xml version="1.0" encoding="UTF-8" standalone="yes"?>
<Relationships xmlns="http://schemas.openxmlformats.org/package/2006/relationships"><Relationship Id="rId8" Type="http://schemas.openxmlformats.org/officeDocument/2006/relationships/image" Target="../media/image17.tiff"/><Relationship Id="rId3" Type="http://schemas.openxmlformats.org/officeDocument/2006/relationships/image" Target="../media/image12.tiff"/><Relationship Id="rId7" Type="http://schemas.openxmlformats.org/officeDocument/2006/relationships/image" Target="../media/image16.tiff"/><Relationship Id="rId2" Type="http://schemas.openxmlformats.org/officeDocument/2006/relationships/image" Target="../media/image11.tiff"/><Relationship Id="rId1" Type="http://schemas.openxmlformats.org/officeDocument/2006/relationships/slideLayout" Target="../slideLayouts/slideLayout109.xml"/><Relationship Id="rId6" Type="http://schemas.openxmlformats.org/officeDocument/2006/relationships/image" Target="../media/image15.tiff"/><Relationship Id="rId11" Type="http://schemas.openxmlformats.org/officeDocument/2006/relationships/image" Target="../media/image10.png"/><Relationship Id="rId5" Type="http://schemas.openxmlformats.org/officeDocument/2006/relationships/image" Target="../media/image14.tiff"/><Relationship Id="rId10" Type="http://schemas.openxmlformats.org/officeDocument/2006/relationships/image" Target="../media/image19.tiff"/><Relationship Id="rId4" Type="http://schemas.openxmlformats.org/officeDocument/2006/relationships/image" Target="../media/image13.tiff"/><Relationship Id="rId9" Type="http://schemas.openxmlformats.org/officeDocument/2006/relationships/image" Target="../media/image18.tiff"/></Relationships>
</file>

<file path=ppt/slides/_rels/slide5.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1.png"/><Relationship Id="rId7" Type="http://schemas.openxmlformats.org/officeDocument/2006/relationships/image" Target="../media/image23.gif"/><Relationship Id="rId2" Type="http://schemas.openxmlformats.org/officeDocument/2006/relationships/image" Target="../media/image20.gif"/><Relationship Id="rId1" Type="http://schemas.openxmlformats.org/officeDocument/2006/relationships/slideLayout" Target="../slideLayouts/slideLayout109.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29.jpeg"/><Relationship Id="rId12" Type="http://schemas.openxmlformats.org/officeDocument/2006/relationships/image" Target="../media/image14.png"/><Relationship Id="rId2" Type="http://schemas.openxmlformats.org/officeDocument/2006/relationships/image" Target="../media/image25.png"/><Relationship Id="rId16" Type="http://schemas.openxmlformats.org/officeDocument/2006/relationships/image" Target="../media/image16.png"/><Relationship Id="rId1" Type="http://schemas.openxmlformats.org/officeDocument/2006/relationships/slideLayout" Target="../slideLayouts/slideLayout109.xml"/><Relationship Id="rId6" Type="http://schemas.openxmlformats.org/officeDocument/2006/relationships/image" Target="../media/image28.jpeg"/><Relationship Id="rId11" Type="http://schemas.openxmlformats.org/officeDocument/2006/relationships/image" Target="../media/image13.png"/><Relationship Id="rId5" Type="http://schemas.openxmlformats.org/officeDocument/2006/relationships/image" Target="../media/image27.png"/><Relationship Id="rId10" Type="http://schemas.openxmlformats.org/officeDocument/2006/relationships/image" Target="../media/image12.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09.xml"/><Relationship Id="rId4" Type="http://schemas.openxmlformats.org/officeDocument/2006/relationships/image" Target="../media/image32.jpg"/></Relationships>
</file>

<file path=ppt/slides/_rels/slide8.xml.rels><?xml version="1.0" encoding="UTF-8" standalone="yes"?>
<Relationships xmlns="http://schemas.openxmlformats.org/package/2006/relationships"><Relationship Id="rId8" Type="http://schemas.openxmlformats.org/officeDocument/2006/relationships/image" Target="../media/image37.jpg"/><Relationship Id="rId13" Type="http://schemas.openxmlformats.org/officeDocument/2006/relationships/comments" Target="../comments/comment2.xml"/><Relationship Id="rId3" Type="http://schemas.openxmlformats.org/officeDocument/2006/relationships/image" Target="../media/image34.jpeg"/><Relationship Id="rId7" Type="http://schemas.openxmlformats.org/officeDocument/2006/relationships/image" Target="NULL"/><Relationship Id="rId12" Type="http://schemas.openxmlformats.org/officeDocument/2006/relationships/image" Target="../media/image41.jpg"/><Relationship Id="rId2" Type="http://schemas.openxmlformats.org/officeDocument/2006/relationships/image" Target="../media/image33.png"/><Relationship Id="rId1" Type="http://schemas.openxmlformats.org/officeDocument/2006/relationships/slideLayout" Target="../slideLayouts/slideLayout109.xml"/><Relationship Id="rId11" Type="http://schemas.openxmlformats.org/officeDocument/2006/relationships/image" Target="../media/image40.jpeg"/><Relationship Id="rId5" Type="http://schemas.openxmlformats.org/officeDocument/2006/relationships/image" Target="../media/image36.png"/><Relationship Id="rId10" Type="http://schemas.openxmlformats.org/officeDocument/2006/relationships/image" Target="../media/image39.gif"/><Relationship Id="rId4" Type="http://schemas.openxmlformats.org/officeDocument/2006/relationships/image" Target="../media/image35.jpeg"/><Relationship Id="rId9" Type="http://schemas.openxmlformats.org/officeDocument/2006/relationships/image" Target="../media/image38.gif"/></Relationships>
</file>

<file path=ppt/slides/_rels/slide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0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F4224F0-D7BB-E447-9169-A7C1FD2F75B1}"/>
              </a:ext>
            </a:extLst>
          </p:cNvPr>
          <p:cNvSpPr txBox="1"/>
          <p:nvPr/>
        </p:nvSpPr>
        <p:spPr>
          <a:xfrm>
            <a:off x="0" y="1501108"/>
            <a:ext cx="12801600" cy="6058453"/>
          </a:xfrm>
          <a:prstGeom prst="rect">
            <a:avLst/>
          </a:prstGeom>
          <a:noFill/>
        </p:spPr>
        <p:txBody>
          <a:bodyPr wrap="square" rtlCol="0">
            <a:spAutoFit/>
          </a:bodyPr>
          <a:lstStyle/>
          <a:p>
            <a:pPr algn="ctr"/>
            <a:r>
              <a:rPr lang="en-GB" sz="2585" b="1" dirty="0">
                <a:latin typeface="Courier"/>
                <a:cs typeface="Gill Sans SemiBold" panose="020B0502020104020203" pitchFamily="34" charset="-79"/>
              </a:rPr>
              <a:t>AQA GCSE </a:t>
            </a:r>
          </a:p>
          <a:p>
            <a:pPr algn="ctr"/>
            <a:r>
              <a:rPr lang="en-GB" sz="14215" b="1" dirty="0">
                <a:latin typeface="Courier"/>
                <a:cs typeface="Gill Sans SemiBold" panose="020B0502020104020203" pitchFamily="34" charset="-79"/>
              </a:rPr>
              <a:t>Y</a:t>
            </a:r>
            <a:r>
              <a:rPr lang="en-GB" sz="14215" b="1" dirty="0">
                <a:latin typeface="Courier"/>
                <a:cs typeface="Gill Sans SemiBold" panose="020B0502020104020203" pitchFamily="34" charset="-79"/>
              </a:rPr>
              <a:t>ear </a:t>
            </a:r>
            <a:r>
              <a:rPr lang="en-GB" sz="14215" b="1" dirty="0" smtClean="0">
                <a:latin typeface="Courier"/>
                <a:cs typeface="Gill Sans SemiBold" panose="020B0502020104020203" pitchFamily="34" charset="-79"/>
              </a:rPr>
              <a:t>11 </a:t>
            </a:r>
            <a:r>
              <a:rPr lang="en-GB" sz="14215" b="1" smtClean="0">
                <a:latin typeface="Courier"/>
                <a:cs typeface="Gill Sans SemiBold" panose="020B0502020104020203" pitchFamily="34" charset="-79"/>
              </a:rPr>
              <a:t>F Physics</a:t>
            </a:r>
            <a:endParaRPr lang="en-GB" sz="14215" b="1" dirty="0">
              <a:latin typeface="Courier"/>
              <a:cs typeface="Gill Sans SemiBold" panose="020B0502020104020203" pitchFamily="34" charset="-79"/>
            </a:endParaRPr>
          </a:p>
          <a:p>
            <a:pPr algn="ctr"/>
            <a:r>
              <a:rPr lang="en-GB" sz="7754" b="1" dirty="0">
                <a:latin typeface="Courier"/>
                <a:cs typeface="Gill Sans SemiBold" panose="020B0502020104020203" pitchFamily="34" charset="-79"/>
              </a:rPr>
              <a:t>Knowledge </a:t>
            </a:r>
            <a:r>
              <a:rPr lang="en-GB" sz="7754" b="1" dirty="0">
                <a:latin typeface="Courier"/>
                <a:cs typeface="Gill Sans SemiBold" panose="020B0502020104020203" pitchFamily="34" charset="-79"/>
              </a:rPr>
              <a:t>Organiser</a:t>
            </a:r>
            <a:endParaRPr lang="en-US" sz="7754" b="1" dirty="0">
              <a:latin typeface="Courier"/>
              <a:cs typeface="Gill Sans SemiBold" panose="020B0502020104020203" pitchFamily="34" charset="-79"/>
            </a:endParaRPr>
          </a:p>
        </p:txBody>
      </p:sp>
      <p:pic>
        <p:nvPicPr>
          <p:cNvPr id="2" name="Picture 1"/>
          <p:cNvPicPr>
            <a:picLocks noChangeAspect="1"/>
          </p:cNvPicPr>
          <p:nvPr/>
        </p:nvPicPr>
        <p:blipFill>
          <a:blip r:embed="rId2"/>
          <a:stretch>
            <a:fillRect/>
          </a:stretch>
        </p:blipFill>
        <p:spPr>
          <a:xfrm>
            <a:off x="11824654" y="369278"/>
            <a:ext cx="976946" cy="1032095"/>
          </a:xfrm>
          <a:prstGeom prst="rect">
            <a:avLst/>
          </a:prstGeom>
        </p:spPr>
      </p:pic>
    </p:spTree>
    <p:extLst>
      <p:ext uri="{BB962C8B-B14F-4D97-AF65-F5344CB8AC3E}">
        <p14:creationId xmlns:p14="http://schemas.microsoft.com/office/powerpoint/2010/main" val="8410773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6" name="Picture 555">
            <a:extLst>
              <a:ext uri="{FF2B5EF4-FFF2-40B4-BE49-F238E27FC236}">
                <a16:creationId xmlns:a16="http://schemas.microsoft.com/office/drawing/2014/main" id="{0145C9BB-A9E9-4401-9D08-CD3BD03F71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1744" y="3465463"/>
            <a:ext cx="833350" cy="913341"/>
          </a:xfrm>
          <a:prstGeom prst="rect">
            <a:avLst/>
          </a:prstGeom>
        </p:spPr>
      </p:pic>
      <p:cxnSp>
        <p:nvCxnSpPr>
          <p:cNvPr id="149" name="Straight Connector 148"/>
          <p:cNvCxnSpPr>
            <a:stCxn id="276" idx="1"/>
            <a:endCxn id="4" idx="3"/>
          </p:cNvCxnSpPr>
          <p:nvPr/>
        </p:nvCxnSpPr>
        <p:spPr>
          <a:xfrm flipH="1" flipV="1">
            <a:off x="7803350" y="3690469"/>
            <a:ext cx="231479" cy="3070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4" idx="3"/>
            <a:endCxn id="12" idx="1"/>
          </p:cNvCxnSpPr>
          <p:nvPr/>
        </p:nvCxnSpPr>
        <p:spPr>
          <a:xfrm flipV="1">
            <a:off x="5870136" y="2412338"/>
            <a:ext cx="831653" cy="16829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2" idx="2"/>
            <a:endCxn id="4" idx="0"/>
          </p:cNvCxnSpPr>
          <p:nvPr/>
        </p:nvCxnSpPr>
        <p:spPr>
          <a:xfrm flipH="1">
            <a:off x="7044656" y="3012502"/>
            <a:ext cx="170253" cy="2163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a:stCxn id="82" idx="0"/>
            <a:endCxn id="89" idx="2"/>
          </p:cNvCxnSpPr>
          <p:nvPr/>
        </p:nvCxnSpPr>
        <p:spPr>
          <a:xfrm flipV="1">
            <a:off x="11330051" y="1267189"/>
            <a:ext cx="243036" cy="942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240" idx="1"/>
          </p:cNvCxnSpPr>
          <p:nvPr/>
        </p:nvCxnSpPr>
        <p:spPr>
          <a:xfrm flipH="1">
            <a:off x="8496494" y="2095831"/>
            <a:ext cx="1904094" cy="364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6285962" y="3228804"/>
            <a:ext cx="15173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AQA</a:t>
            </a:r>
          </a:p>
          <a:p>
            <a:pPr algn="ctr"/>
            <a:r>
              <a:rPr lang="en-GB" sz="1800" b="1" dirty="0">
                <a:ea typeface="Verdana" panose="020B0604030504040204" pitchFamily="34" charset="0"/>
                <a:cs typeface="Verdana" panose="020B0604030504040204" pitchFamily="34" charset="0"/>
              </a:rPr>
              <a:t>ENERGY – part 1</a:t>
            </a:r>
            <a:endParaRPr lang="en-GB" sz="1800" dirty="0">
              <a:ea typeface="Verdana" panose="020B0604030504040204" pitchFamily="34" charset="0"/>
              <a:cs typeface="Verdana" panose="020B0604030504040204" pitchFamily="34" charset="0"/>
            </a:endParaRPr>
          </a:p>
        </p:txBody>
      </p:sp>
      <p:sp>
        <p:nvSpPr>
          <p:cNvPr id="276" name="Rectangle 275"/>
          <p:cNvSpPr/>
          <p:nvPr/>
        </p:nvSpPr>
        <p:spPr>
          <a:xfrm>
            <a:off x="8034829" y="2030607"/>
            <a:ext cx="461665" cy="393380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a:ea typeface="Verdana" panose="020B0604030504040204" pitchFamily="34" charset="0"/>
                <a:cs typeface="Verdana" panose="020B0604030504040204" pitchFamily="34" charset="0"/>
              </a:rPr>
              <a:t>Energy Conservation and Dissipation</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6701789" y="1812173"/>
            <a:ext cx="102623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Energy stores  and changes</a:t>
            </a:r>
            <a:endParaRPr lang="en-GB" sz="1800" dirty="0">
              <a:ea typeface="Verdana" panose="020B0604030504040204" pitchFamily="34" charset="0"/>
              <a:cs typeface="Verdana" panose="020B0604030504040204" pitchFamily="34" charset="0"/>
            </a:endParaRPr>
          </a:p>
        </p:txBody>
      </p:sp>
      <p:graphicFrame>
        <p:nvGraphicFramePr>
          <p:cNvPr id="34" name="Table 33"/>
          <p:cNvGraphicFramePr>
            <a:graphicFrameLocks noGrp="1"/>
          </p:cNvGraphicFramePr>
          <p:nvPr>
            <p:extLst>
              <p:ext uri="{D42A27DB-BD31-4B8C-83A1-F6EECF244321}">
                <p14:modId xmlns:p14="http://schemas.microsoft.com/office/powerpoint/2010/main" val="3763100190"/>
              </p:ext>
            </p:extLst>
          </p:nvPr>
        </p:nvGraphicFramePr>
        <p:xfrm>
          <a:off x="78936" y="3089412"/>
          <a:ext cx="5791200" cy="2011680"/>
        </p:xfrm>
        <a:graphic>
          <a:graphicData uri="http://schemas.openxmlformats.org/drawingml/2006/table">
            <a:tbl>
              <a:tblPr firstRow="1" bandRow="1">
                <a:tableStyleId>{5940675A-B579-460E-94D1-54222C63F5DA}</a:tableStyleId>
              </a:tblPr>
              <a:tblGrid>
                <a:gridCol w="1036632">
                  <a:extLst>
                    <a:ext uri="{9D8B030D-6E8A-4147-A177-3AD203B41FA5}">
                      <a16:colId xmlns:a16="http://schemas.microsoft.com/office/drawing/2014/main" val="20000"/>
                    </a:ext>
                  </a:extLst>
                </a:gridCol>
                <a:gridCol w="2834640">
                  <a:extLst>
                    <a:ext uri="{9D8B030D-6E8A-4147-A177-3AD203B41FA5}">
                      <a16:colId xmlns:a16="http://schemas.microsoft.com/office/drawing/2014/main" val="20001"/>
                    </a:ext>
                  </a:extLst>
                </a:gridCol>
                <a:gridCol w="1919928">
                  <a:extLst>
                    <a:ext uri="{9D8B030D-6E8A-4147-A177-3AD203B41FA5}">
                      <a16:colId xmlns:a16="http://schemas.microsoft.com/office/drawing/2014/main" val="20002"/>
                    </a:ext>
                  </a:extLst>
                </a:gridCol>
              </a:tblGrid>
              <a:tr h="265491">
                <a:tc>
                  <a:txBody>
                    <a:bodyPr/>
                    <a:lstStyle/>
                    <a:p>
                      <a:pPr algn="ctr"/>
                      <a:r>
                        <a:rPr lang="en-GB" sz="1200" b="0" dirty="0"/>
                        <a:t>System</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An object</a:t>
                      </a:r>
                      <a:r>
                        <a:rPr lang="en-GB" sz="1200" b="1" i="1" baseline="0" dirty="0">
                          <a:solidFill>
                            <a:schemeClr val="accent2">
                              <a:lumMod val="75000"/>
                            </a:schemeClr>
                          </a:solidFill>
                        </a:rPr>
                        <a:t> or group of objects that interact together</a:t>
                      </a:r>
                      <a:endParaRPr lang="en-GB" sz="1200" b="1" i="1" dirty="0">
                        <a:solidFill>
                          <a:schemeClr val="accent2">
                            <a:lumMod val="75000"/>
                          </a:schemeClr>
                        </a:solidFill>
                      </a:endParaRPr>
                    </a:p>
                  </a:txBody>
                  <a:tcPr anchor="ctr"/>
                </a:tc>
                <a:tc>
                  <a:txBody>
                    <a:bodyPr/>
                    <a:lstStyle/>
                    <a:p>
                      <a:pPr algn="l"/>
                      <a:r>
                        <a:rPr lang="en-GB" sz="1200" dirty="0"/>
                        <a:t>EG: Kettle boiling</a:t>
                      </a:r>
                      <a:r>
                        <a:rPr lang="en-GB" sz="1200" baseline="0" dirty="0"/>
                        <a:t> water.</a:t>
                      </a:r>
                      <a:endParaRPr lang="en-GB" sz="1200" dirty="0"/>
                    </a:p>
                  </a:txBody>
                  <a:tcPr anchor="ctr"/>
                </a:tc>
                <a:extLst>
                  <a:ext uri="{0D108BD9-81ED-4DB2-BD59-A6C34878D82A}">
                    <a16:rowId xmlns:a16="http://schemas.microsoft.com/office/drawing/2014/main" val="10000"/>
                  </a:ext>
                </a:extLst>
              </a:tr>
              <a:tr h="170597">
                <a:tc>
                  <a:txBody>
                    <a:bodyPr/>
                    <a:lstStyle/>
                    <a:p>
                      <a:pPr algn="ctr"/>
                      <a:r>
                        <a:rPr lang="en-GB" sz="1200" b="0" dirty="0"/>
                        <a:t>Energy</a:t>
                      </a:r>
                      <a:r>
                        <a:rPr lang="en-GB" sz="1200" b="0" baseline="0" dirty="0"/>
                        <a:t> stores</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Kinetic, chemical,  internal (thermal), gravitational potential,</a:t>
                      </a:r>
                      <a:r>
                        <a:rPr lang="en-GB" sz="1200" b="1" i="1" baseline="0" dirty="0">
                          <a:solidFill>
                            <a:schemeClr val="accent2">
                              <a:lumMod val="75000"/>
                            </a:schemeClr>
                          </a:solidFill>
                        </a:rPr>
                        <a:t> elastic potential, magnetic, electrostatic, nuclear </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Energy is gained or lost from the object or device.</a:t>
                      </a:r>
                    </a:p>
                  </a:txBody>
                  <a:tcPr anchor="ctr"/>
                </a:tc>
                <a:extLst>
                  <a:ext uri="{0D108BD9-81ED-4DB2-BD59-A6C34878D82A}">
                    <a16:rowId xmlns:a16="http://schemas.microsoft.com/office/drawing/2014/main" val="10001"/>
                  </a:ext>
                </a:extLst>
              </a:tr>
              <a:tr h="354842">
                <a:tc>
                  <a:txBody>
                    <a:bodyPr/>
                    <a:lstStyle/>
                    <a:p>
                      <a:pPr algn="ctr"/>
                      <a:r>
                        <a:rPr lang="en-GB" sz="1200" b="0" dirty="0"/>
                        <a:t>Ways to transfer</a:t>
                      </a:r>
                      <a:r>
                        <a:rPr lang="en-GB" sz="1200" b="0" baseline="0" dirty="0"/>
                        <a:t> energy</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Light, sound, electricity, thermal, kinetic</a:t>
                      </a:r>
                      <a:r>
                        <a:rPr lang="en-GB" sz="1200" b="1" i="1" baseline="0" dirty="0">
                          <a:solidFill>
                            <a:schemeClr val="accent2">
                              <a:lumMod val="75000"/>
                            </a:schemeClr>
                          </a:solidFill>
                        </a:rPr>
                        <a:t> are ways to transfer from one store to another store of energy.</a:t>
                      </a:r>
                      <a:endParaRPr lang="en-GB" sz="1200" b="1" i="1" dirty="0">
                        <a:solidFill>
                          <a:schemeClr val="accent2">
                            <a:lumMod val="75000"/>
                          </a:schemeClr>
                        </a:solidFill>
                      </a:endParaRPr>
                    </a:p>
                  </a:txBody>
                  <a:tcPr anchor="ctr"/>
                </a:tc>
                <a:tc rowSpan="2">
                  <a:txBody>
                    <a:bodyPr/>
                    <a:lstStyle/>
                    <a:p>
                      <a:pPr algn="l"/>
                      <a:r>
                        <a:rPr lang="en-GB" sz="1200" dirty="0"/>
                        <a:t>EG:</a:t>
                      </a:r>
                      <a:r>
                        <a:rPr lang="en-GB" sz="1200" baseline="0" dirty="0"/>
                        <a:t> electrical energy transfers chemical energy into thermal energy to heat water up.</a:t>
                      </a:r>
                      <a:endParaRPr lang="en-GB" sz="1200" dirty="0"/>
                    </a:p>
                  </a:txBody>
                  <a:tcPr anchor="ctr"/>
                </a:tc>
                <a:extLst>
                  <a:ext uri="{0D108BD9-81ED-4DB2-BD59-A6C34878D82A}">
                    <a16:rowId xmlns:a16="http://schemas.microsoft.com/office/drawing/2014/main" val="10002"/>
                  </a:ext>
                </a:extLst>
              </a:tr>
              <a:tr h="219743">
                <a:tc>
                  <a:txBody>
                    <a:bodyPr/>
                    <a:lstStyle/>
                    <a:p>
                      <a:pPr algn="ctr"/>
                      <a:r>
                        <a:rPr lang="en-GB" sz="1200" b="0" dirty="0"/>
                        <a:t>Unit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Joules (J)</a:t>
                      </a:r>
                    </a:p>
                  </a:txBody>
                  <a:tcPr anchor="ctr"/>
                </a:tc>
                <a:tc vMerge="1">
                  <a:txBody>
                    <a:bodyPr/>
                    <a:lstStyle/>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a:p>
                  </a:txBody>
                  <a:tcPr anchor="ctr"/>
                </a:tc>
                <a:extLst>
                  <a:ext uri="{0D108BD9-81ED-4DB2-BD59-A6C34878D82A}">
                    <a16:rowId xmlns:a16="http://schemas.microsoft.com/office/drawing/2014/main" val="10003"/>
                  </a:ext>
                </a:extLst>
              </a:tr>
            </a:tbl>
          </a:graphicData>
        </a:graphic>
      </p:graphicFrame>
      <p:sp>
        <p:nvSpPr>
          <p:cNvPr id="82" name="Rectangle 81"/>
          <p:cNvSpPr/>
          <p:nvPr/>
        </p:nvSpPr>
        <p:spPr>
          <a:xfrm>
            <a:off x="9943782" y="1361467"/>
            <a:ext cx="2772538" cy="40249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output energy transfer</a:t>
            </a:r>
          </a:p>
          <a:p>
            <a:pPr algn="ctr"/>
            <a:r>
              <a:rPr lang="en-GB" sz="1200" dirty="0">
                <a:solidFill>
                  <a:schemeClr val="tx1"/>
                </a:solidFill>
              </a:rPr>
              <a:t>                  Total input energy transfer </a:t>
            </a:r>
          </a:p>
        </p:txBody>
      </p:sp>
      <p:sp>
        <p:nvSpPr>
          <p:cNvPr id="89" name="Rectangle 88"/>
          <p:cNvSpPr/>
          <p:nvPr/>
        </p:nvSpPr>
        <p:spPr>
          <a:xfrm>
            <a:off x="10447586" y="878506"/>
            <a:ext cx="2251002" cy="38868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Efficiency = </a:t>
            </a:r>
            <a:r>
              <a:rPr lang="en-GB" sz="1200" u="sng" dirty="0">
                <a:solidFill>
                  <a:schemeClr val="tx1"/>
                </a:solidFill>
              </a:rPr>
              <a:t>Useful power output</a:t>
            </a:r>
          </a:p>
          <a:p>
            <a:pPr algn="ctr"/>
            <a:r>
              <a:rPr lang="en-GB" sz="1200" dirty="0">
                <a:solidFill>
                  <a:schemeClr val="tx1"/>
                </a:solidFill>
              </a:rPr>
              <a:t>                  Total power input</a:t>
            </a:r>
          </a:p>
        </p:txBody>
      </p:sp>
      <p:sp>
        <p:nvSpPr>
          <p:cNvPr id="102" name="Rectangle 101"/>
          <p:cNvSpPr/>
          <p:nvPr/>
        </p:nvSpPr>
        <p:spPr>
          <a:xfrm>
            <a:off x="10054183" y="396156"/>
            <a:ext cx="2163676" cy="3644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HIGHER: </a:t>
            </a:r>
            <a:r>
              <a:rPr lang="en-GB" sz="1200" dirty="0">
                <a:solidFill>
                  <a:schemeClr val="tx1"/>
                </a:solidFill>
              </a:rPr>
              <a:t>efficiency can be increased using machines.</a:t>
            </a:r>
          </a:p>
        </p:txBody>
      </p:sp>
      <p:graphicFrame>
        <p:nvGraphicFramePr>
          <p:cNvPr id="54" name="Table 53"/>
          <p:cNvGraphicFramePr>
            <a:graphicFrameLocks noGrp="1"/>
          </p:cNvGraphicFramePr>
          <p:nvPr>
            <p:extLst>
              <p:ext uri="{D42A27DB-BD31-4B8C-83A1-F6EECF244321}">
                <p14:modId xmlns:p14="http://schemas.microsoft.com/office/powerpoint/2010/main" val="2516748623"/>
              </p:ext>
            </p:extLst>
          </p:nvPr>
        </p:nvGraphicFramePr>
        <p:xfrm>
          <a:off x="4071823" y="7963142"/>
          <a:ext cx="2394866" cy="1280160"/>
        </p:xfrm>
        <a:graphic>
          <a:graphicData uri="http://schemas.openxmlformats.org/drawingml/2006/table">
            <a:tbl>
              <a:tblPr firstRow="1" bandRow="1">
                <a:tableStyleId>{5940675A-B579-460E-94D1-54222C63F5DA}</a:tableStyleId>
              </a:tblPr>
              <a:tblGrid>
                <a:gridCol w="576877">
                  <a:extLst>
                    <a:ext uri="{9D8B030D-6E8A-4147-A177-3AD203B41FA5}">
                      <a16:colId xmlns:a16="http://schemas.microsoft.com/office/drawing/2014/main" val="20000"/>
                    </a:ext>
                  </a:extLst>
                </a:gridCol>
                <a:gridCol w="1056411">
                  <a:extLst>
                    <a:ext uri="{9D8B030D-6E8A-4147-A177-3AD203B41FA5}">
                      <a16:colId xmlns:a16="http://schemas.microsoft.com/office/drawing/2014/main" val="20001"/>
                    </a:ext>
                  </a:extLst>
                </a:gridCol>
                <a:gridCol w="761578">
                  <a:extLst>
                    <a:ext uri="{9D8B030D-6E8A-4147-A177-3AD203B41FA5}">
                      <a16:colId xmlns:a16="http://schemas.microsoft.com/office/drawing/2014/main" val="20002"/>
                    </a:ext>
                  </a:extLst>
                </a:gridCol>
              </a:tblGrid>
              <a:tr h="254288">
                <a:tc>
                  <a:txBody>
                    <a:bodyPr/>
                    <a:lstStyle/>
                    <a:p>
                      <a:pPr algn="ctr"/>
                      <a:r>
                        <a:rPr lang="en-GB" sz="1200" b="0" dirty="0"/>
                        <a:t>Prefix</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Multiple</a:t>
                      </a:r>
                    </a:p>
                  </a:txBody>
                  <a:tcPr anchor="ctr"/>
                </a:tc>
                <a:tc>
                  <a:txBody>
                    <a:bodyPr/>
                    <a:lstStyle/>
                    <a:p>
                      <a:pPr algn="ctr"/>
                      <a:r>
                        <a:rPr lang="en-GB" sz="1200" dirty="0"/>
                        <a:t>Standard form</a:t>
                      </a:r>
                    </a:p>
                  </a:txBody>
                  <a:tcPr anchor="ctr"/>
                </a:tc>
                <a:extLst>
                  <a:ext uri="{0D108BD9-81ED-4DB2-BD59-A6C34878D82A}">
                    <a16:rowId xmlns:a16="http://schemas.microsoft.com/office/drawing/2014/main" val="10000"/>
                  </a:ext>
                </a:extLst>
              </a:tr>
              <a:tr h="2276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Kilo</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3</a:t>
                      </a:r>
                    </a:p>
                  </a:txBody>
                  <a:tcPr anchor="ctr"/>
                </a:tc>
                <a:extLst>
                  <a:ext uri="{0D108BD9-81ED-4DB2-BD59-A6C34878D82A}">
                    <a16:rowId xmlns:a16="http://schemas.microsoft.com/office/drawing/2014/main" val="10001"/>
                  </a:ext>
                </a:extLst>
              </a:tr>
              <a:tr h="25809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Mega</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6</a:t>
                      </a:r>
                    </a:p>
                  </a:txBody>
                  <a:tcPr anchor="ctr"/>
                </a:tc>
                <a:extLst>
                  <a:ext uri="{0D108BD9-81ED-4DB2-BD59-A6C34878D82A}">
                    <a16:rowId xmlns:a16="http://schemas.microsoft.com/office/drawing/2014/main" val="10002"/>
                  </a:ext>
                </a:extLst>
              </a:tr>
              <a:tr h="15522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Giga</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100 000 000</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10</a:t>
                      </a:r>
                      <a:r>
                        <a:rPr lang="en-US" sz="1200" baseline="30000" dirty="0"/>
                        <a:t>9</a:t>
                      </a:r>
                    </a:p>
                  </a:txBody>
                  <a:tcPr anchor="ctr"/>
                </a:tc>
                <a:extLst>
                  <a:ext uri="{0D108BD9-81ED-4DB2-BD59-A6C34878D82A}">
                    <a16:rowId xmlns:a16="http://schemas.microsoft.com/office/drawing/2014/main" val="10003"/>
                  </a:ext>
                </a:extLst>
              </a:tr>
            </a:tbl>
          </a:graphicData>
        </a:graphic>
      </p:graphicFrame>
      <p:graphicFrame>
        <p:nvGraphicFramePr>
          <p:cNvPr id="49" name="Table 48"/>
          <p:cNvGraphicFramePr>
            <a:graphicFrameLocks noGrp="1"/>
          </p:cNvGraphicFramePr>
          <p:nvPr>
            <p:extLst>
              <p:ext uri="{D42A27DB-BD31-4B8C-83A1-F6EECF244321}">
                <p14:modId xmlns:p14="http://schemas.microsoft.com/office/powerpoint/2010/main" val="1393666867"/>
              </p:ext>
            </p:extLst>
          </p:nvPr>
        </p:nvGraphicFramePr>
        <p:xfrm>
          <a:off x="78936" y="6912987"/>
          <a:ext cx="3891580" cy="2377440"/>
        </p:xfrm>
        <a:graphic>
          <a:graphicData uri="http://schemas.openxmlformats.org/drawingml/2006/table">
            <a:tbl>
              <a:tblPr firstRow="1" bandRow="1">
                <a:tableStyleId>{5940675A-B579-460E-94D1-54222C63F5DA}</a:tableStyleId>
              </a:tblPr>
              <a:tblGrid>
                <a:gridCol w="1874094">
                  <a:extLst>
                    <a:ext uri="{9D8B030D-6E8A-4147-A177-3AD203B41FA5}">
                      <a16:colId xmlns:a16="http://schemas.microsoft.com/office/drawing/2014/main" val="20000"/>
                    </a:ext>
                  </a:extLst>
                </a:gridCol>
                <a:gridCol w="2017486">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Units</a:t>
                      </a:r>
                    </a:p>
                  </a:txBody>
                  <a:tcPr anchor="ctr"/>
                </a:tc>
                <a:extLst>
                  <a:ext uri="{0D108BD9-81ED-4DB2-BD59-A6C34878D82A}">
                    <a16:rowId xmlns:a16="http://schemas.microsoft.com/office/drawing/2014/main" val="10000"/>
                  </a:ext>
                </a:extLst>
              </a:tr>
              <a:tr h="172805">
                <a:tc>
                  <a:txBody>
                    <a:bodyPr/>
                    <a:lstStyle/>
                    <a:p>
                      <a:pPr algn="ctr"/>
                      <a:r>
                        <a:rPr lang="en-GB" sz="1200" b="0" dirty="0"/>
                        <a:t>Specific Heat Capacity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rgbClr val="C55A11"/>
                          </a:solidFill>
                        </a:rPr>
                        <a:t>Joules per Kilogram degree Celsius (J/</a:t>
                      </a:r>
                      <a:r>
                        <a:rPr lang="en-GB" sz="1200" b="1" i="1" dirty="0" err="1">
                          <a:solidFill>
                            <a:srgbClr val="C55A11"/>
                          </a:solidFill>
                        </a:rPr>
                        <a:t>Kg°C</a:t>
                      </a:r>
                      <a:r>
                        <a:rPr lang="en-GB" sz="1200" b="1" i="1" dirty="0">
                          <a:solidFill>
                            <a:srgbClr val="C55A11"/>
                          </a:solidFill>
                        </a:rPr>
                        <a:t>)</a:t>
                      </a:r>
                    </a:p>
                  </a:txBody>
                  <a:tcPr anchor="ctr"/>
                </a:tc>
                <a:extLst>
                  <a:ext uri="{0D108BD9-81ED-4DB2-BD59-A6C34878D82A}">
                    <a16:rowId xmlns:a16="http://schemas.microsoft.com/office/drawing/2014/main" val="2000193513"/>
                  </a:ext>
                </a:extLst>
              </a:tr>
              <a:tr h="220070">
                <a:tc>
                  <a:txBody>
                    <a:bodyPr/>
                    <a:lstStyle/>
                    <a:p>
                      <a:pPr algn="ctr"/>
                      <a:r>
                        <a:rPr lang="en-GB" sz="1200" b="0" dirty="0"/>
                        <a:t>Temperature change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Degrees Celsius (</a:t>
                      </a:r>
                      <a:r>
                        <a:rPr lang="en-GB" sz="1200" b="1" i="1" baseline="0" dirty="0">
                          <a:solidFill>
                            <a:schemeClr val="accent2">
                              <a:lumMod val="75000"/>
                            </a:schemeClr>
                          </a:solidFill>
                        </a:rPr>
                        <a:t> °C)</a:t>
                      </a:r>
                      <a:endParaRPr lang="en-GB" sz="1200" b="1" i="1" dirty="0">
                        <a:solidFill>
                          <a:schemeClr val="accent2">
                            <a:lumMod val="75000"/>
                          </a:schemeClr>
                        </a:solidFill>
                      </a:endParaRPr>
                    </a:p>
                  </a:txBody>
                  <a:tcPr anchor="ctr"/>
                </a:tc>
                <a:extLst>
                  <a:ext uri="{0D108BD9-81ED-4DB2-BD59-A6C34878D82A}">
                    <a16:rowId xmlns:a16="http://schemas.microsoft.com/office/drawing/2014/main" val="2310555995"/>
                  </a:ext>
                </a:extLst>
              </a:tr>
              <a:tr h="220070">
                <a:tc>
                  <a:txBody>
                    <a:bodyPr/>
                    <a:lstStyle/>
                    <a:p>
                      <a:pPr algn="ctr"/>
                      <a:r>
                        <a:rPr lang="en-GB" sz="1200" b="0" dirty="0"/>
                        <a:t>Work done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Joules (J)</a:t>
                      </a:r>
                    </a:p>
                  </a:txBody>
                  <a:tcPr anchor="ctr"/>
                </a:tc>
                <a:extLst>
                  <a:ext uri="{0D108BD9-81ED-4DB2-BD59-A6C34878D82A}">
                    <a16:rowId xmlns:a16="http://schemas.microsoft.com/office/drawing/2014/main" val="3249517039"/>
                  </a:ext>
                </a:extLst>
              </a:tr>
              <a:tr h="220070">
                <a:tc>
                  <a:txBody>
                    <a:bodyPr/>
                    <a:lstStyle/>
                    <a:p>
                      <a:pPr algn="ctr"/>
                      <a:r>
                        <a:rPr lang="en-GB" sz="1200" b="0" dirty="0"/>
                        <a:t>Force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Newton (N)</a:t>
                      </a:r>
                    </a:p>
                  </a:txBody>
                  <a:tcPr anchor="ctr"/>
                </a:tc>
                <a:extLst>
                  <a:ext uri="{0D108BD9-81ED-4DB2-BD59-A6C34878D82A}">
                    <a16:rowId xmlns:a16="http://schemas.microsoft.com/office/drawing/2014/main" val="1611292677"/>
                  </a:ext>
                </a:extLst>
              </a:tr>
              <a:tr h="220070">
                <a:tc>
                  <a:txBody>
                    <a:bodyPr/>
                    <a:lstStyle/>
                    <a:p>
                      <a:pPr algn="ctr"/>
                      <a:r>
                        <a:rPr lang="en-GB" sz="1200" b="0" dirty="0"/>
                        <a:t>Distance moved</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a:t>
                      </a:r>
                      <a:r>
                        <a:rPr lang="en-GB" sz="1200" b="1" i="1" baseline="0" dirty="0">
                          <a:solidFill>
                            <a:schemeClr val="accent2">
                              <a:lumMod val="75000"/>
                            </a:schemeClr>
                          </a:solidFill>
                        </a:rPr>
                        <a:t> (m)</a:t>
                      </a:r>
                      <a:endParaRPr lang="en-GB" sz="1200" b="1" i="1" dirty="0">
                        <a:solidFill>
                          <a:schemeClr val="accent2">
                            <a:lumMod val="75000"/>
                          </a:schemeClr>
                        </a:solidFill>
                      </a:endParaRPr>
                    </a:p>
                  </a:txBody>
                  <a:tcPr anchor="ctr"/>
                </a:tc>
                <a:extLst>
                  <a:ext uri="{0D108BD9-81ED-4DB2-BD59-A6C34878D82A}">
                    <a16:rowId xmlns:a16="http://schemas.microsoft.com/office/drawing/2014/main" val="3291490684"/>
                  </a:ext>
                </a:extLst>
              </a:tr>
              <a:tr h="220070">
                <a:tc>
                  <a:txBody>
                    <a:bodyPr/>
                    <a:lstStyle/>
                    <a:p>
                      <a:pPr algn="ctr"/>
                      <a:r>
                        <a:rPr lang="en-GB" sz="1200" b="0" dirty="0"/>
                        <a:t>Power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Watts (W)</a:t>
                      </a:r>
                    </a:p>
                  </a:txBody>
                  <a:tcPr anchor="ctr"/>
                </a:tc>
                <a:extLst>
                  <a:ext uri="{0D108BD9-81ED-4DB2-BD59-A6C34878D82A}">
                    <a16:rowId xmlns:a16="http://schemas.microsoft.com/office/drawing/2014/main" val="340877372"/>
                  </a:ext>
                </a:extLst>
              </a:tr>
              <a:tr h="220070">
                <a:tc>
                  <a:txBody>
                    <a:bodyPr/>
                    <a:lstStyle/>
                    <a:p>
                      <a:pPr algn="ctr"/>
                      <a:r>
                        <a:rPr lang="en-GB" sz="1200" b="0" dirty="0"/>
                        <a:t>Time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Seconds (s)</a:t>
                      </a:r>
                    </a:p>
                  </a:txBody>
                  <a:tcPr anchor="ctr"/>
                </a:tc>
                <a:extLst>
                  <a:ext uri="{0D108BD9-81ED-4DB2-BD59-A6C34878D82A}">
                    <a16:rowId xmlns:a16="http://schemas.microsoft.com/office/drawing/2014/main" val="1781923552"/>
                  </a:ext>
                </a:extLst>
              </a:tr>
            </a:tbl>
          </a:graphicData>
        </a:graphic>
      </p:graphicFrame>
      <p:graphicFrame>
        <p:nvGraphicFramePr>
          <p:cNvPr id="56" name="Table 55"/>
          <p:cNvGraphicFramePr>
            <a:graphicFrameLocks noGrp="1"/>
          </p:cNvGraphicFramePr>
          <p:nvPr>
            <p:extLst>
              <p:ext uri="{D42A27DB-BD31-4B8C-83A1-F6EECF244321}">
                <p14:modId xmlns:p14="http://schemas.microsoft.com/office/powerpoint/2010/main" val="1109569377"/>
              </p:ext>
            </p:extLst>
          </p:nvPr>
        </p:nvGraphicFramePr>
        <p:xfrm>
          <a:off x="78936" y="1238751"/>
          <a:ext cx="5937525" cy="1766318"/>
        </p:xfrm>
        <a:graphic>
          <a:graphicData uri="http://schemas.openxmlformats.org/drawingml/2006/table">
            <a:tbl>
              <a:tblPr firstRow="1" bandRow="1">
                <a:tableStyleId>{5940675A-B579-460E-94D1-54222C63F5DA}</a:tableStyleId>
              </a:tblPr>
              <a:tblGrid>
                <a:gridCol w="1011927">
                  <a:extLst>
                    <a:ext uri="{9D8B030D-6E8A-4147-A177-3AD203B41FA5}">
                      <a16:colId xmlns:a16="http://schemas.microsoft.com/office/drawing/2014/main" val="20000"/>
                    </a:ext>
                  </a:extLst>
                </a:gridCol>
                <a:gridCol w="1363579">
                  <a:extLst>
                    <a:ext uri="{9D8B030D-6E8A-4147-A177-3AD203B41FA5}">
                      <a16:colId xmlns:a16="http://schemas.microsoft.com/office/drawing/2014/main" val="20001"/>
                    </a:ext>
                  </a:extLst>
                </a:gridCol>
                <a:gridCol w="3562019">
                  <a:extLst>
                    <a:ext uri="{9D8B030D-6E8A-4147-A177-3AD203B41FA5}">
                      <a16:colId xmlns:a16="http://schemas.microsoft.com/office/drawing/2014/main" val="20002"/>
                    </a:ext>
                  </a:extLst>
                </a:gridCol>
              </a:tblGrid>
              <a:tr h="486158">
                <a:tc>
                  <a:txBody>
                    <a:bodyPr/>
                    <a:lstStyle/>
                    <a:p>
                      <a:pPr algn="ctr"/>
                      <a:r>
                        <a:rPr lang="en-GB" sz="1200" b="0" dirty="0"/>
                        <a:t>Kinetic energy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a:t>
                      </a:r>
                      <a:r>
                        <a:rPr lang="en-GB" sz="1200" b="1" i="1" baseline="0" dirty="0">
                          <a:solidFill>
                            <a:schemeClr val="accent2">
                              <a:lumMod val="75000"/>
                            </a:schemeClr>
                          </a:solidFill>
                        </a:rPr>
                        <a:t> s</a:t>
                      </a:r>
                      <a:r>
                        <a:rPr lang="en-GB" sz="1200" b="1" i="1" dirty="0">
                          <a:solidFill>
                            <a:schemeClr val="accent2">
                              <a:lumMod val="75000"/>
                            </a:schemeClr>
                          </a:solidFill>
                        </a:rPr>
                        <a:t>tored by a moving object</a:t>
                      </a:r>
                    </a:p>
                  </a:txBody>
                  <a:tcPr anchor="ctr"/>
                </a:tc>
                <a:tc>
                  <a:txBody>
                    <a:bodyPr/>
                    <a:lstStyle/>
                    <a:p>
                      <a:pPr algn="ctr"/>
                      <a:r>
                        <a:rPr lang="en-GB" sz="1200" dirty="0">
                          <a:solidFill>
                            <a:schemeClr val="tx1"/>
                          </a:solidFill>
                        </a:rPr>
                        <a:t>½ X mass X (speed)</a:t>
                      </a:r>
                      <a:r>
                        <a:rPr lang="en-GB" sz="1200" baseline="30000" dirty="0">
                          <a:solidFill>
                            <a:schemeClr val="tx1"/>
                          </a:solidFill>
                        </a:rPr>
                        <a:t>2</a:t>
                      </a:r>
                      <a:r>
                        <a:rPr lang="en-GB" sz="1200" dirty="0">
                          <a:solidFill>
                            <a:schemeClr val="tx1"/>
                          </a:solidFill>
                        </a:rPr>
                        <a:t> </a:t>
                      </a:r>
                    </a:p>
                    <a:p>
                      <a:pPr algn="ctr"/>
                      <a:r>
                        <a:rPr lang="en-GB" sz="1200" dirty="0">
                          <a:solidFill>
                            <a:schemeClr val="tx1"/>
                          </a:solidFill>
                        </a:rPr>
                        <a:t>½ mv</a:t>
                      </a:r>
                      <a:r>
                        <a:rPr lang="en-GB" sz="1200" baseline="30000" dirty="0">
                          <a:solidFill>
                            <a:schemeClr val="tx1"/>
                          </a:solidFill>
                        </a:rPr>
                        <a:t>2</a:t>
                      </a:r>
                      <a:endParaRPr lang="en-GB" sz="1200" dirty="0"/>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Elastic Potential energy</a:t>
                      </a:r>
                    </a:p>
                  </a:txBody>
                  <a:tcPr anchor="ctr">
                    <a:solidFill>
                      <a:schemeClr val="accent2">
                        <a:lumMod val="20000"/>
                        <a:lumOff val="80000"/>
                      </a:schemeClr>
                    </a:solidFill>
                  </a:tcPr>
                </a:tc>
                <a:tc>
                  <a:txBody>
                    <a:bodyPr/>
                    <a:lstStyle/>
                    <a:p>
                      <a:pPr algn="ctr"/>
                      <a:r>
                        <a:rPr lang="en-GB" sz="1200" b="1" i="1" dirty="0">
                          <a:solidFill>
                            <a:srgbClr val="C55A11"/>
                          </a:solidFill>
                        </a:rPr>
                        <a:t>Energy stored in a stretched spring, elastic band</a:t>
                      </a:r>
                      <a:endParaRPr lang="en-GB" sz="1200" b="1" i="1" dirty="0">
                        <a:solidFill>
                          <a:schemeClr val="accent2">
                            <a:lumMod val="75000"/>
                          </a:schemeClr>
                        </a:solidFill>
                      </a:endParaRPr>
                    </a:p>
                  </a:txBody>
                  <a:tcPr anchor="ctr"/>
                </a:tc>
                <a:tc>
                  <a:txBody>
                    <a:bodyPr/>
                    <a:lstStyle/>
                    <a:p>
                      <a:pPr algn="ctr"/>
                      <a:r>
                        <a:rPr lang="en-GB" sz="1200" dirty="0">
                          <a:solidFill>
                            <a:schemeClr val="tx1"/>
                          </a:solidFill>
                        </a:rPr>
                        <a:t>½</a:t>
                      </a:r>
                      <a:r>
                        <a:rPr lang="en-GB" sz="1200" baseline="0" dirty="0">
                          <a:solidFill>
                            <a:schemeClr val="tx1"/>
                          </a:solidFill>
                        </a:rPr>
                        <a:t> X spring constant X (extension)</a:t>
                      </a:r>
                      <a:r>
                        <a:rPr lang="en-GB" sz="1200" baseline="30000" dirty="0">
                          <a:solidFill>
                            <a:schemeClr val="tx1"/>
                          </a:solidFill>
                        </a:rPr>
                        <a:t>2</a:t>
                      </a:r>
                    </a:p>
                    <a:p>
                      <a:pPr algn="ctr"/>
                      <a:r>
                        <a:rPr lang="en-GB" sz="1200" dirty="0">
                          <a:solidFill>
                            <a:srgbClr val="000000"/>
                          </a:solidFill>
                        </a:rPr>
                        <a:t>½ ke</a:t>
                      </a:r>
                      <a:r>
                        <a:rPr lang="en-GB" sz="1200" baseline="30000" dirty="0">
                          <a:solidFill>
                            <a:srgbClr val="000000"/>
                          </a:solidFill>
                        </a:rPr>
                        <a:t>2</a:t>
                      </a:r>
                      <a:endParaRPr lang="en-GB" sz="1200" dirty="0">
                        <a:solidFill>
                          <a:srgbClr val="000000"/>
                        </a:solidFill>
                      </a:endParaRPr>
                    </a:p>
                    <a:p>
                      <a:pPr lvl="0" algn="ctr">
                        <a:buNone/>
                      </a:pPr>
                      <a:r>
                        <a:rPr lang="en-GB" sz="1050" baseline="0" dirty="0">
                          <a:solidFill>
                            <a:srgbClr val="000000"/>
                          </a:solidFill>
                        </a:rPr>
                        <a:t>(Assuming the limit of proportionality has not been exceeded)</a:t>
                      </a:r>
                    </a:p>
                  </a:txBody>
                  <a:tcPr anchor="ctr"/>
                </a:tc>
                <a:extLst>
                  <a:ext uri="{0D108BD9-81ED-4DB2-BD59-A6C34878D82A}">
                    <a16:rowId xmlns:a16="http://schemas.microsoft.com/office/drawing/2014/main" val="10001"/>
                  </a:ext>
                </a:extLst>
              </a:tr>
              <a:tr h="590550">
                <a:tc>
                  <a:txBody>
                    <a:bodyPr/>
                    <a:lstStyle/>
                    <a:p>
                      <a:pPr algn="ctr"/>
                      <a:r>
                        <a:rPr lang="en-GB" sz="1200" b="0" dirty="0"/>
                        <a:t>Gravitational</a:t>
                      </a:r>
                      <a:r>
                        <a:rPr lang="en-GB" sz="1200" b="0" baseline="0" dirty="0"/>
                        <a:t> Potential energy</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 gained by an object raised above the ground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Mass X gravitational field strength X height</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err="1">
                          <a:solidFill>
                            <a:schemeClr val="tx1"/>
                          </a:solidFill>
                        </a:rPr>
                        <a:t>mgh</a:t>
                      </a:r>
                      <a:r>
                        <a:rPr lang="en-GB" sz="1200" dirty="0">
                          <a:solidFill>
                            <a:schemeClr val="tx1"/>
                          </a:solidFill>
                        </a:rPr>
                        <a:t> </a:t>
                      </a:r>
                    </a:p>
                  </a:txBody>
                  <a:tcPr anchor="ctr"/>
                </a:tc>
                <a:extLst>
                  <a:ext uri="{0D108BD9-81ED-4DB2-BD59-A6C34878D82A}">
                    <a16:rowId xmlns:a16="http://schemas.microsoft.com/office/drawing/2014/main" val="2011795739"/>
                  </a:ext>
                </a:extLst>
              </a:tr>
            </a:tbl>
          </a:graphicData>
        </a:graphic>
      </p:graphicFrame>
      <p:graphicFrame>
        <p:nvGraphicFramePr>
          <p:cNvPr id="57" name="Table 56"/>
          <p:cNvGraphicFramePr>
            <a:graphicFrameLocks noGrp="1"/>
          </p:cNvGraphicFramePr>
          <p:nvPr>
            <p:extLst>
              <p:ext uri="{D42A27DB-BD31-4B8C-83A1-F6EECF244321}">
                <p14:modId xmlns:p14="http://schemas.microsoft.com/office/powerpoint/2010/main" val="49685189"/>
              </p:ext>
            </p:extLst>
          </p:nvPr>
        </p:nvGraphicFramePr>
        <p:xfrm>
          <a:off x="9060597" y="2430117"/>
          <a:ext cx="3655011" cy="939988"/>
        </p:xfrm>
        <a:graphic>
          <a:graphicData uri="http://schemas.openxmlformats.org/drawingml/2006/table">
            <a:tbl>
              <a:tblPr firstRow="1" bandRow="1">
                <a:tableStyleId>{5940675A-B579-460E-94D1-54222C63F5DA}</a:tableStyleId>
              </a:tblPr>
              <a:tblGrid>
                <a:gridCol w="786826">
                  <a:extLst>
                    <a:ext uri="{9D8B030D-6E8A-4147-A177-3AD203B41FA5}">
                      <a16:colId xmlns:a16="http://schemas.microsoft.com/office/drawing/2014/main" val="20000"/>
                    </a:ext>
                  </a:extLst>
                </a:gridCol>
                <a:gridCol w="1009282">
                  <a:extLst>
                    <a:ext uri="{9D8B030D-6E8A-4147-A177-3AD203B41FA5}">
                      <a16:colId xmlns:a16="http://schemas.microsoft.com/office/drawing/2014/main" val="20001"/>
                    </a:ext>
                  </a:extLst>
                </a:gridCol>
                <a:gridCol w="1858903">
                  <a:extLst>
                    <a:ext uri="{9D8B030D-6E8A-4147-A177-3AD203B41FA5}">
                      <a16:colId xmlns:a16="http://schemas.microsoft.com/office/drawing/2014/main" val="20002"/>
                    </a:ext>
                  </a:extLst>
                </a:gridCol>
              </a:tblGrid>
              <a:tr h="939988">
                <a:tc>
                  <a:txBody>
                    <a:bodyPr/>
                    <a:lstStyle/>
                    <a:p>
                      <a:pPr algn="ctr"/>
                      <a:r>
                        <a:rPr lang="en-GB" sz="1200" b="0" dirty="0"/>
                        <a:t>Dissipate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To scatter in all directions or to use wastefully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solidFill>
                            <a:srgbClr val="000000"/>
                          </a:solidFill>
                        </a:rPr>
                        <a:t>When energy  is ‘wasted’, it dissipates into the surroundings as internal (thermal) energy.</a:t>
                      </a:r>
                    </a:p>
                  </a:txBody>
                  <a:tcPr anchor="ctr"/>
                </a:tc>
                <a:extLst>
                  <a:ext uri="{0D108BD9-81ED-4DB2-BD59-A6C34878D82A}">
                    <a16:rowId xmlns:a16="http://schemas.microsoft.com/office/drawing/2014/main" val="10000"/>
                  </a:ext>
                </a:extLst>
              </a:tr>
            </a:tbl>
          </a:graphicData>
        </a:graphic>
      </p:graphicFrame>
      <p:cxnSp>
        <p:nvCxnSpPr>
          <p:cNvPr id="71" name="Straight Connector 70"/>
          <p:cNvCxnSpPr>
            <a:stCxn id="57" idx="2"/>
            <a:endCxn id="618" idx="0"/>
          </p:cNvCxnSpPr>
          <p:nvPr/>
        </p:nvCxnSpPr>
        <p:spPr>
          <a:xfrm>
            <a:off x="10888102" y="3370105"/>
            <a:ext cx="235908" cy="1576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4" name="Table 83"/>
          <p:cNvGraphicFramePr>
            <a:graphicFrameLocks noGrp="1"/>
          </p:cNvGraphicFramePr>
          <p:nvPr>
            <p:extLst>
              <p:ext uri="{D42A27DB-BD31-4B8C-83A1-F6EECF244321}">
                <p14:modId xmlns:p14="http://schemas.microsoft.com/office/powerpoint/2010/main" val="1060106929"/>
              </p:ext>
            </p:extLst>
          </p:nvPr>
        </p:nvGraphicFramePr>
        <p:xfrm>
          <a:off x="104775" y="5153025"/>
          <a:ext cx="5808517" cy="1645920"/>
        </p:xfrm>
        <a:graphic>
          <a:graphicData uri="http://schemas.openxmlformats.org/drawingml/2006/table">
            <a:tbl>
              <a:tblPr firstRow="1" bandRow="1">
                <a:tableStyleId>{5940675A-B579-460E-94D1-54222C63F5DA}</a:tableStyleId>
              </a:tblPr>
              <a:tblGrid>
                <a:gridCol w="580334">
                  <a:extLst>
                    <a:ext uri="{9D8B030D-6E8A-4147-A177-3AD203B41FA5}">
                      <a16:colId xmlns:a16="http://schemas.microsoft.com/office/drawing/2014/main" val="20000"/>
                    </a:ext>
                  </a:extLst>
                </a:gridCol>
                <a:gridCol w="1329951">
                  <a:extLst>
                    <a:ext uri="{9D8B030D-6E8A-4147-A177-3AD203B41FA5}">
                      <a16:colId xmlns:a16="http://schemas.microsoft.com/office/drawing/2014/main" val="20001"/>
                    </a:ext>
                  </a:extLst>
                </a:gridCol>
                <a:gridCol w="1299411">
                  <a:extLst>
                    <a:ext uri="{9D8B030D-6E8A-4147-A177-3AD203B41FA5}">
                      <a16:colId xmlns:a16="http://schemas.microsoft.com/office/drawing/2014/main" val="20002"/>
                    </a:ext>
                  </a:extLst>
                </a:gridCol>
                <a:gridCol w="2598821">
                  <a:extLst>
                    <a:ext uri="{9D8B030D-6E8A-4147-A177-3AD203B41FA5}">
                      <a16:colId xmlns:a16="http://schemas.microsoft.com/office/drawing/2014/main" val="3578568583"/>
                    </a:ext>
                  </a:extLst>
                </a:gridCol>
              </a:tblGrid>
              <a:tr h="254288">
                <a:tc>
                  <a:txBody>
                    <a:bodyPr/>
                    <a:lstStyle/>
                    <a:p>
                      <a:pPr algn="ctr"/>
                      <a:r>
                        <a:rPr lang="en-GB" sz="1200" b="0" dirty="0"/>
                        <a:t>Work</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Doing work transfers energy from one store to another</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By applying a force to move an object the energy store is changed.</a:t>
                      </a:r>
                    </a:p>
                  </a:txBody>
                  <a:tcPr anchor="ctr"/>
                </a:tc>
                <a:tc>
                  <a:txBody>
                    <a:bodyPr/>
                    <a:lstStyle/>
                    <a:p>
                      <a:pPr algn="ctr"/>
                      <a:r>
                        <a:rPr lang="en-GB" sz="1200" dirty="0">
                          <a:solidFill>
                            <a:schemeClr val="tx1"/>
                          </a:solidFill>
                        </a:rPr>
                        <a:t> Work done = Force X distance moved</a:t>
                      </a:r>
                    </a:p>
                    <a:p>
                      <a:pPr algn="ctr"/>
                      <a:r>
                        <a:rPr lang="en-GB" sz="1200" dirty="0">
                          <a:solidFill>
                            <a:schemeClr val="tx1"/>
                          </a:solidFill>
                        </a:rPr>
                        <a:t>W = Fs </a:t>
                      </a:r>
                    </a:p>
                  </a:txBody>
                  <a:tcPr anchor="ctr"/>
                </a:tc>
                <a:extLst>
                  <a:ext uri="{0D108BD9-81ED-4DB2-BD59-A6C34878D82A}">
                    <a16:rowId xmlns:a16="http://schemas.microsoft.com/office/drawing/2014/main" val="10000"/>
                  </a:ext>
                </a:extLst>
              </a:tr>
              <a:tr h="43298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Power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 rate of energy transfer </a:t>
                      </a:r>
                    </a:p>
                  </a:txBody>
                  <a:tcPr anchor="ctr"/>
                </a:tc>
                <a:tc>
                  <a:txBody>
                    <a:bodyPr/>
                    <a:lstStyle/>
                    <a:p>
                      <a:pPr algn="ctr"/>
                      <a:r>
                        <a:rPr lang="en-GB" sz="1200" dirty="0">
                          <a:solidFill>
                            <a:srgbClr val="000000"/>
                          </a:solidFill>
                        </a:rPr>
                        <a:t>1</a:t>
                      </a:r>
                      <a:r>
                        <a:rPr lang="en-GB" sz="1200" baseline="0" dirty="0">
                          <a:solidFill>
                            <a:srgbClr val="000000"/>
                          </a:solidFill>
                        </a:rPr>
                        <a:t> Joule of energy per second  = 1 watt of power</a:t>
                      </a:r>
                      <a:endParaRPr lang="en-GB" sz="1200" dirty="0">
                        <a:solidFill>
                          <a:srgbClr val="000000"/>
                        </a:solidFill>
                      </a:endParaRPr>
                    </a:p>
                  </a:txBody>
                  <a:tcPr anchor="ctr"/>
                </a:tc>
                <a:tc>
                  <a:txBody>
                    <a:bodyPr/>
                    <a:lstStyle/>
                    <a:p>
                      <a:pPr algn="ctr"/>
                      <a:r>
                        <a:rPr lang="en-GB" sz="1200" dirty="0">
                          <a:solidFill>
                            <a:schemeClr val="tx1"/>
                          </a:solidFill>
                        </a:rPr>
                        <a:t>Power = energy transfer ÷ time  </a:t>
                      </a:r>
                    </a:p>
                    <a:p>
                      <a:pPr algn="ctr"/>
                      <a:r>
                        <a:rPr lang="en-GB" sz="1200" dirty="0">
                          <a:solidFill>
                            <a:schemeClr val="tx1"/>
                          </a:solidFill>
                        </a:rPr>
                        <a:t>P = E ÷ t </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Power = work done ÷ time,</a:t>
                      </a:r>
                    </a:p>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a:solidFill>
                            <a:schemeClr val="tx1"/>
                          </a:solidFill>
                        </a:rPr>
                        <a:t>P = W ÷ t </a:t>
                      </a:r>
                    </a:p>
                  </a:txBody>
                  <a:tcPr anchor="ctr"/>
                </a:tc>
                <a:extLst>
                  <a:ext uri="{0D108BD9-81ED-4DB2-BD59-A6C34878D82A}">
                    <a16:rowId xmlns:a16="http://schemas.microsoft.com/office/drawing/2014/main" val="10001"/>
                  </a:ext>
                </a:extLst>
              </a:tr>
            </a:tbl>
          </a:graphicData>
        </a:graphic>
      </p:graphicFrame>
      <p:sp>
        <p:nvSpPr>
          <p:cNvPr id="94" name="Rectangle 93"/>
          <p:cNvSpPr/>
          <p:nvPr/>
        </p:nvSpPr>
        <p:spPr>
          <a:xfrm>
            <a:off x="4881034" y="81955"/>
            <a:ext cx="406650" cy="9692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a:solidFill>
                  <a:schemeClr val="tx1"/>
                </a:solidFill>
              </a:rPr>
              <a:t>Energy pathways</a:t>
            </a:r>
          </a:p>
        </p:txBody>
      </p:sp>
      <p:graphicFrame>
        <p:nvGraphicFramePr>
          <p:cNvPr id="63" name="Table 62"/>
          <p:cNvGraphicFramePr>
            <a:graphicFrameLocks noGrp="1"/>
          </p:cNvGraphicFramePr>
          <p:nvPr>
            <p:extLst>
              <p:ext uri="{D42A27DB-BD31-4B8C-83A1-F6EECF244321}">
                <p14:modId xmlns:p14="http://schemas.microsoft.com/office/powerpoint/2010/main" val="1359937923"/>
              </p:ext>
            </p:extLst>
          </p:nvPr>
        </p:nvGraphicFramePr>
        <p:xfrm>
          <a:off x="900074" y="71458"/>
          <a:ext cx="3871272" cy="1097280"/>
        </p:xfrm>
        <a:graphic>
          <a:graphicData uri="http://schemas.openxmlformats.org/drawingml/2006/table">
            <a:tbl>
              <a:tblPr firstRow="1" bandRow="1">
                <a:tableStyleId>{5940675A-B579-460E-94D1-54222C63F5DA}</a:tableStyleId>
              </a:tblPr>
              <a:tblGrid>
                <a:gridCol w="1036632">
                  <a:extLst>
                    <a:ext uri="{9D8B030D-6E8A-4147-A177-3AD203B41FA5}">
                      <a16:colId xmlns:a16="http://schemas.microsoft.com/office/drawing/2014/main" val="1370991565"/>
                    </a:ext>
                  </a:extLst>
                </a:gridCol>
                <a:gridCol w="2834640">
                  <a:extLst>
                    <a:ext uri="{9D8B030D-6E8A-4147-A177-3AD203B41FA5}">
                      <a16:colId xmlns:a16="http://schemas.microsoft.com/office/drawing/2014/main" val="2694981659"/>
                    </a:ext>
                  </a:extLst>
                </a:gridCol>
              </a:tblGrid>
              <a:tr h="265491">
                <a:tc>
                  <a:txBody>
                    <a:bodyPr/>
                    <a:lstStyle/>
                    <a:p>
                      <a:pPr algn="ctr"/>
                      <a:r>
                        <a:rPr lang="en-GB" sz="1200" b="0" dirty="0"/>
                        <a:t>Mechanical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Force acts upon an object</a:t>
                      </a:r>
                    </a:p>
                  </a:txBody>
                  <a:tcPr anchor="ctr"/>
                </a:tc>
                <a:extLst>
                  <a:ext uri="{0D108BD9-81ED-4DB2-BD59-A6C34878D82A}">
                    <a16:rowId xmlns:a16="http://schemas.microsoft.com/office/drawing/2014/main" val="2887359845"/>
                  </a:ext>
                </a:extLst>
              </a:tr>
              <a:tr h="170597">
                <a:tc>
                  <a:txBody>
                    <a:bodyPr/>
                    <a:lstStyle/>
                    <a:p>
                      <a:pPr algn="ctr"/>
                      <a:r>
                        <a:rPr lang="en-GB" sz="1200" b="0" dirty="0"/>
                        <a:t>Electrical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Electric current flow</a:t>
                      </a:r>
                    </a:p>
                  </a:txBody>
                  <a:tcPr anchor="ctr"/>
                </a:tc>
                <a:extLst>
                  <a:ext uri="{0D108BD9-81ED-4DB2-BD59-A6C34878D82A}">
                    <a16:rowId xmlns:a16="http://schemas.microsoft.com/office/drawing/2014/main" val="2520280075"/>
                  </a:ext>
                </a:extLst>
              </a:tr>
              <a:tr h="209148">
                <a:tc>
                  <a:txBody>
                    <a:bodyPr/>
                    <a:lstStyle/>
                    <a:p>
                      <a:pPr algn="ctr"/>
                      <a:r>
                        <a:rPr lang="en-GB" sz="1200" b="0" dirty="0"/>
                        <a:t>Heat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Temperature  difference between</a:t>
                      </a:r>
                      <a:r>
                        <a:rPr lang="en-GB" sz="1200" b="1" i="1" baseline="0" dirty="0">
                          <a:solidFill>
                            <a:schemeClr val="accent2">
                              <a:lumMod val="75000"/>
                            </a:schemeClr>
                          </a:solidFill>
                        </a:rPr>
                        <a:t> objects</a:t>
                      </a:r>
                      <a:endParaRPr lang="en-GB" sz="1200" b="1" i="1" dirty="0">
                        <a:solidFill>
                          <a:schemeClr val="accent2">
                            <a:lumMod val="75000"/>
                          </a:schemeClr>
                        </a:solidFill>
                      </a:endParaRPr>
                    </a:p>
                  </a:txBody>
                  <a:tcPr anchor="ctr"/>
                </a:tc>
                <a:extLst>
                  <a:ext uri="{0D108BD9-81ED-4DB2-BD59-A6C34878D82A}">
                    <a16:rowId xmlns:a16="http://schemas.microsoft.com/office/drawing/2014/main" val="3148939539"/>
                  </a:ext>
                </a:extLst>
              </a:tr>
              <a:tr h="201528">
                <a:tc>
                  <a:txBody>
                    <a:bodyPr/>
                    <a:lstStyle/>
                    <a:p>
                      <a:pPr algn="ctr"/>
                      <a:r>
                        <a:rPr lang="en-GB" sz="1200" b="0" dirty="0"/>
                        <a:t>Radiation</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Electromagnetic waves</a:t>
                      </a:r>
                      <a:r>
                        <a:rPr lang="en-GB" sz="1200" b="1" i="1" baseline="0" dirty="0">
                          <a:solidFill>
                            <a:schemeClr val="accent2">
                              <a:lumMod val="75000"/>
                            </a:schemeClr>
                          </a:solidFill>
                        </a:rPr>
                        <a:t> or sound</a:t>
                      </a:r>
                      <a:endParaRPr lang="en-GB" sz="1200" b="1" i="1" dirty="0">
                        <a:solidFill>
                          <a:schemeClr val="accent2">
                            <a:lumMod val="75000"/>
                          </a:schemeClr>
                        </a:solidFill>
                      </a:endParaRPr>
                    </a:p>
                  </a:txBody>
                  <a:tcPr anchor="ctr"/>
                </a:tc>
                <a:extLst>
                  <a:ext uri="{0D108BD9-81ED-4DB2-BD59-A6C34878D82A}">
                    <a16:rowId xmlns:a16="http://schemas.microsoft.com/office/drawing/2014/main" val="2025909716"/>
                  </a:ext>
                </a:extLst>
              </a:tr>
            </a:tbl>
          </a:graphicData>
        </a:graphic>
      </p:graphicFrame>
      <p:cxnSp>
        <p:nvCxnSpPr>
          <p:cNvPr id="166" name="Straight Connector 165"/>
          <p:cNvCxnSpPr>
            <a:endCxn id="57" idx="1"/>
          </p:cNvCxnSpPr>
          <p:nvPr/>
        </p:nvCxnSpPr>
        <p:spPr>
          <a:xfrm flipV="1">
            <a:off x="8496494" y="2900111"/>
            <a:ext cx="564103" cy="540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a:stCxn id="56" idx="2"/>
            <a:endCxn id="34" idx="0"/>
          </p:cNvCxnSpPr>
          <p:nvPr/>
        </p:nvCxnSpPr>
        <p:spPr>
          <a:xfrm flipH="1">
            <a:off x="2974536" y="3005069"/>
            <a:ext cx="73162" cy="843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a:stCxn id="56" idx="0"/>
            <a:endCxn id="63" idx="2"/>
          </p:cNvCxnSpPr>
          <p:nvPr/>
        </p:nvCxnSpPr>
        <p:spPr>
          <a:xfrm flipH="1" flipV="1">
            <a:off x="2835710" y="1168738"/>
            <a:ext cx="211988" cy="700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a:stCxn id="34" idx="2"/>
            <a:endCxn id="84" idx="0"/>
          </p:cNvCxnSpPr>
          <p:nvPr/>
        </p:nvCxnSpPr>
        <p:spPr>
          <a:xfrm>
            <a:off x="2974536" y="5101092"/>
            <a:ext cx="34497" cy="519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40" name="Table 239"/>
          <p:cNvGraphicFramePr>
            <a:graphicFrameLocks noGrp="1"/>
          </p:cNvGraphicFramePr>
          <p:nvPr>
            <p:extLst>
              <p:ext uri="{D42A27DB-BD31-4B8C-83A1-F6EECF244321}">
                <p14:modId xmlns:p14="http://schemas.microsoft.com/office/powerpoint/2010/main" val="3936155808"/>
              </p:ext>
            </p:extLst>
          </p:nvPr>
        </p:nvGraphicFramePr>
        <p:xfrm>
          <a:off x="10400588" y="1867231"/>
          <a:ext cx="2315732" cy="457200"/>
        </p:xfrm>
        <a:graphic>
          <a:graphicData uri="http://schemas.openxmlformats.org/drawingml/2006/table">
            <a:tbl>
              <a:tblPr firstRow="1" bandRow="1">
                <a:tableStyleId>{5940675A-B579-460E-94D1-54222C63F5DA}</a:tableStyleId>
              </a:tblPr>
              <a:tblGrid>
                <a:gridCol w="817972">
                  <a:extLst>
                    <a:ext uri="{9D8B030D-6E8A-4147-A177-3AD203B41FA5}">
                      <a16:colId xmlns:a16="http://schemas.microsoft.com/office/drawing/2014/main" val="20000"/>
                    </a:ext>
                  </a:extLst>
                </a:gridCol>
                <a:gridCol w="1497760">
                  <a:extLst>
                    <a:ext uri="{9D8B030D-6E8A-4147-A177-3AD203B41FA5}">
                      <a16:colId xmlns:a16="http://schemas.microsoft.com/office/drawing/2014/main" val="20001"/>
                    </a:ext>
                  </a:extLst>
                </a:gridCol>
              </a:tblGrid>
              <a:tr h="3848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Efficiency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How much energy is usefully transferred</a:t>
                      </a:r>
                    </a:p>
                  </a:txBody>
                  <a:tcPr anchor="ctr"/>
                </a:tc>
                <a:extLst>
                  <a:ext uri="{0D108BD9-81ED-4DB2-BD59-A6C34878D82A}">
                    <a16:rowId xmlns:a16="http://schemas.microsoft.com/office/drawing/2014/main" val="10003"/>
                  </a:ext>
                </a:extLst>
              </a:tr>
            </a:tbl>
          </a:graphicData>
        </a:graphic>
      </p:graphicFrame>
      <p:sp>
        <p:nvSpPr>
          <p:cNvPr id="247" name="Rectangle 246"/>
          <p:cNvSpPr/>
          <p:nvPr/>
        </p:nvSpPr>
        <p:spPr>
          <a:xfrm>
            <a:off x="5593997" y="81955"/>
            <a:ext cx="5200650" cy="25937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Change in thermal energy = mass </a:t>
            </a:r>
            <a:r>
              <a:rPr lang="en-GB" sz="1200" b="1" dirty="0">
                <a:solidFill>
                  <a:schemeClr val="tx1"/>
                </a:solidFill>
              </a:rPr>
              <a:t>X </a:t>
            </a:r>
            <a:r>
              <a:rPr lang="en-GB" sz="1200" dirty="0">
                <a:solidFill>
                  <a:schemeClr val="tx1"/>
                </a:solidFill>
              </a:rPr>
              <a:t>specific heat capacity </a:t>
            </a:r>
            <a:r>
              <a:rPr lang="en-GB" sz="1200" b="1" dirty="0">
                <a:solidFill>
                  <a:schemeClr val="tx1"/>
                </a:solidFill>
              </a:rPr>
              <a:t>X</a:t>
            </a:r>
            <a:r>
              <a:rPr lang="en-GB" sz="1200" dirty="0">
                <a:solidFill>
                  <a:schemeClr val="tx1"/>
                </a:solidFill>
              </a:rPr>
              <a:t> temperature change</a:t>
            </a:r>
          </a:p>
        </p:txBody>
      </p:sp>
      <p:sp>
        <p:nvSpPr>
          <p:cNvPr id="248" name="Rectangle 247"/>
          <p:cNvSpPr/>
          <p:nvPr/>
        </p:nvSpPr>
        <p:spPr>
          <a:xfrm>
            <a:off x="10939331" y="81955"/>
            <a:ext cx="1125501" cy="1727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 m </a:t>
            </a:r>
            <a:r>
              <a:rPr lang="en-GB" sz="1200" b="1" dirty="0">
                <a:solidFill>
                  <a:schemeClr val="tx1"/>
                </a:solidFill>
              </a:rPr>
              <a:t>X c</a:t>
            </a:r>
            <a:r>
              <a:rPr lang="en-GB" sz="1200" dirty="0">
                <a:solidFill>
                  <a:schemeClr val="tx1"/>
                </a:solidFill>
              </a:rPr>
              <a:t> </a:t>
            </a:r>
            <a:r>
              <a:rPr lang="en-GB" sz="1200" b="1" dirty="0">
                <a:solidFill>
                  <a:schemeClr val="tx1"/>
                </a:solidFill>
              </a:rPr>
              <a:t>X</a:t>
            </a:r>
            <a:r>
              <a:rPr lang="en-GB" sz="1200" dirty="0">
                <a:solidFill>
                  <a:schemeClr val="tx1"/>
                </a:solidFill>
              </a:rPr>
              <a:t> ∆</a:t>
            </a:r>
            <a:r>
              <a:rPr lang="el-GR" sz="1200" dirty="0">
                <a:solidFill>
                  <a:schemeClr val="tx1"/>
                </a:solidFill>
              </a:rPr>
              <a:t>θ</a:t>
            </a:r>
            <a:endParaRPr lang="en-GB" sz="1200" dirty="0">
              <a:solidFill>
                <a:schemeClr val="tx1"/>
              </a:solidFill>
            </a:endParaRPr>
          </a:p>
        </p:txBody>
      </p:sp>
      <p:graphicFrame>
        <p:nvGraphicFramePr>
          <p:cNvPr id="249" name="Table 248"/>
          <p:cNvGraphicFramePr>
            <a:graphicFrameLocks noGrp="1"/>
          </p:cNvGraphicFramePr>
          <p:nvPr>
            <p:extLst>
              <p:ext uri="{D42A27DB-BD31-4B8C-83A1-F6EECF244321}">
                <p14:modId xmlns:p14="http://schemas.microsoft.com/office/powerpoint/2010/main" val="1940436944"/>
              </p:ext>
            </p:extLst>
          </p:nvPr>
        </p:nvGraphicFramePr>
        <p:xfrm>
          <a:off x="5481315" y="432768"/>
          <a:ext cx="4242548" cy="640080"/>
        </p:xfrm>
        <a:graphic>
          <a:graphicData uri="http://schemas.openxmlformats.org/drawingml/2006/table">
            <a:tbl>
              <a:tblPr firstRow="1" bandRow="1">
                <a:tableStyleId>{5940675A-B579-460E-94D1-54222C63F5DA}</a:tableStyleId>
              </a:tblPr>
              <a:tblGrid>
                <a:gridCol w="718763">
                  <a:extLst>
                    <a:ext uri="{9D8B030D-6E8A-4147-A177-3AD203B41FA5}">
                      <a16:colId xmlns:a16="http://schemas.microsoft.com/office/drawing/2014/main" val="3229561204"/>
                    </a:ext>
                  </a:extLst>
                </a:gridCol>
                <a:gridCol w="1282390">
                  <a:extLst>
                    <a:ext uri="{9D8B030D-6E8A-4147-A177-3AD203B41FA5}">
                      <a16:colId xmlns:a16="http://schemas.microsoft.com/office/drawing/2014/main" val="1273655225"/>
                    </a:ext>
                  </a:extLst>
                </a:gridCol>
                <a:gridCol w="2241395">
                  <a:extLst>
                    <a:ext uri="{9D8B030D-6E8A-4147-A177-3AD203B41FA5}">
                      <a16:colId xmlns:a16="http://schemas.microsoft.com/office/drawing/2014/main" val="2574774749"/>
                    </a:ext>
                  </a:extLst>
                </a:gridCol>
              </a:tblGrid>
              <a:tr h="634429">
                <a:tc>
                  <a:txBody>
                    <a:bodyPr/>
                    <a:lstStyle/>
                    <a:p>
                      <a:pPr algn="ctr"/>
                      <a:r>
                        <a:rPr lang="en-GB" sz="1200" b="0" dirty="0">
                          <a:solidFill>
                            <a:schemeClr val="tx1"/>
                          </a:solidFill>
                        </a:rPr>
                        <a:t>Specific Heat Capacity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Energy needed to raise 1kg of substance by 1°C</a:t>
                      </a:r>
                    </a:p>
                  </a:txBody>
                  <a:tcPr anchor="ctr"/>
                </a:tc>
                <a:tc>
                  <a:txBody>
                    <a:bodyPr/>
                    <a:lstStyle/>
                    <a:p>
                      <a:pPr>
                        <a:buNone/>
                      </a:pPr>
                      <a:r>
                        <a:rPr lang="en-GB" sz="1200" dirty="0">
                          <a:solidFill>
                            <a:srgbClr val="000000"/>
                          </a:solidFill>
                        </a:rPr>
                        <a:t>Depends on: mass of substance, what the substance is</a:t>
                      </a:r>
                      <a:r>
                        <a:rPr lang="en-GB" sz="1200" baseline="0" dirty="0">
                          <a:solidFill>
                            <a:srgbClr val="000000"/>
                          </a:solidFill>
                        </a:rPr>
                        <a:t> and e</a:t>
                      </a:r>
                      <a:r>
                        <a:rPr lang="en-GB" sz="1200" dirty="0">
                          <a:solidFill>
                            <a:srgbClr val="000000"/>
                          </a:solidFill>
                        </a:rPr>
                        <a:t>nergy put into the system.</a:t>
                      </a:r>
                      <a:endParaRPr lang="en-GB" sz="1200" dirty="0">
                        <a:solidFill>
                          <a:schemeClr val="tx1"/>
                        </a:solidFill>
                      </a:endParaRPr>
                    </a:p>
                  </a:txBody>
                  <a:tcPr anchor="ctr"/>
                </a:tc>
                <a:extLst>
                  <a:ext uri="{0D108BD9-81ED-4DB2-BD59-A6C34878D82A}">
                    <a16:rowId xmlns:a16="http://schemas.microsoft.com/office/drawing/2014/main" val="3600981469"/>
                  </a:ext>
                </a:extLst>
              </a:tr>
            </a:tbl>
          </a:graphicData>
        </a:graphic>
      </p:graphicFrame>
      <p:cxnSp>
        <p:nvCxnSpPr>
          <p:cNvPr id="251" name="Straight Connector 250"/>
          <p:cNvCxnSpPr>
            <a:stCxn id="94" idx="1"/>
            <a:endCxn id="63" idx="3"/>
          </p:cNvCxnSpPr>
          <p:nvPr/>
        </p:nvCxnSpPr>
        <p:spPr>
          <a:xfrm flipH="1">
            <a:off x="4771346" y="566581"/>
            <a:ext cx="109688" cy="535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p:cNvCxnSpPr>
            <a:stCxn id="248" idx="1"/>
            <a:endCxn id="247" idx="3"/>
          </p:cNvCxnSpPr>
          <p:nvPr/>
        </p:nvCxnSpPr>
        <p:spPr>
          <a:xfrm flipH="1">
            <a:off x="10794647" y="168336"/>
            <a:ext cx="144684" cy="433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21" name="Picture 320">
            <a:extLst>
              <a:ext uri="{FF2B5EF4-FFF2-40B4-BE49-F238E27FC236}">
                <a16:creationId xmlns:a16="http://schemas.microsoft.com/office/drawing/2014/main" id="{4D6C9430-FA86-4197-887F-E51422CE52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6461" y="1680028"/>
            <a:ext cx="594701" cy="504117"/>
          </a:xfrm>
          <a:prstGeom prst="rect">
            <a:avLst/>
          </a:prstGeom>
        </p:spPr>
      </p:pic>
      <p:pic>
        <p:nvPicPr>
          <p:cNvPr id="322" name="Picture 321">
            <a:extLst>
              <a:ext uri="{FF2B5EF4-FFF2-40B4-BE49-F238E27FC236}">
                <a16:creationId xmlns:a16="http://schemas.microsoft.com/office/drawing/2014/main" id="{66093084-A546-4796-95DB-A15AEF5129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3876" y="1159543"/>
            <a:ext cx="1319244" cy="822960"/>
          </a:xfrm>
          <a:prstGeom prst="rect">
            <a:avLst/>
          </a:prstGeom>
        </p:spPr>
      </p:pic>
      <p:cxnSp>
        <p:nvCxnSpPr>
          <p:cNvPr id="323" name="Straight Connector 322"/>
          <p:cNvCxnSpPr>
            <a:stCxn id="82" idx="2"/>
            <a:endCxn id="240" idx="0"/>
          </p:cNvCxnSpPr>
          <p:nvPr/>
        </p:nvCxnSpPr>
        <p:spPr>
          <a:xfrm>
            <a:off x="11330051" y="1763958"/>
            <a:ext cx="228403" cy="1032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a:stCxn id="247" idx="2"/>
            <a:endCxn id="249" idx="0"/>
          </p:cNvCxnSpPr>
          <p:nvPr/>
        </p:nvCxnSpPr>
        <p:spPr>
          <a:xfrm flipH="1">
            <a:off x="7602589" y="341328"/>
            <a:ext cx="591733" cy="914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p:cNvCxnSpPr>
            <a:stCxn id="12" idx="0"/>
            <a:endCxn id="249" idx="2"/>
          </p:cNvCxnSpPr>
          <p:nvPr/>
        </p:nvCxnSpPr>
        <p:spPr>
          <a:xfrm flipV="1">
            <a:off x="7214909" y="1072848"/>
            <a:ext cx="387680" cy="7393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5" name="Straight Connector 454"/>
          <p:cNvCxnSpPr>
            <a:cxnSpLocks/>
          </p:cNvCxnSpPr>
          <p:nvPr/>
        </p:nvCxnSpPr>
        <p:spPr>
          <a:xfrm>
            <a:off x="11078290" y="714048"/>
            <a:ext cx="649865" cy="189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3" name="Straight Connector 462"/>
          <p:cNvCxnSpPr>
            <a:stCxn id="249" idx="2"/>
            <a:endCxn id="322" idx="1"/>
          </p:cNvCxnSpPr>
          <p:nvPr/>
        </p:nvCxnSpPr>
        <p:spPr>
          <a:xfrm>
            <a:off x="7602589" y="1072848"/>
            <a:ext cx="871287" cy="4981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0" name="Straight Connector 479"/>
          <p:cNvCxnSpPr>
            <a:stCxn id="12" idx="0"/>
            <a:endCxn id="94" idx="2"/>
          </p:cNvCxnSpPr>
          <p:nvPr/>
        </p:nvCxnSpPr>
        <p:spPr>
          <a:xfrm flipH="1" flipV="1">
            <a:off x="5084359" y="1051206"/>
            <a:ext cx="2130550" cy="7609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94" name="Table 493"/>
          <p:cNvGraphicFramePr>
            <a:graphicFrameLocks noGrp="1"/>
          </p:cNvGraphicFramePr>
          <p:nvPr>
            <p:extLst>
              <p:ext uri="{D42A27DB-BD31-4B8C-83A1-F6EECF244321}">
                <p14:modId xmlns:p14="http://schemas.microsoft.com/office/powerpoint/2010/main" val="1436271484"/>
              </p:ext>
            </p:extLst>
          </p:nvPr>
        </p:nvGraphicFramePr>
        <p:xfrm>
          <a:off x="9060597" y="4450502"/>
          <a:ext cx="3648906" cy="822960"/>
        </p:xfrm>
        <a:graphic>
          <a:graphicData uri="http://schemas.openxmlformats.org/drawingml/2006/table">
            <a:tbl>
              <a:tblPr firstRow="1" bandRow="1">
                <a:tableStyleId>{5940675A-B579-460E-94D1-54222C63F5DA}</a:tableStyleId>
              </a:tblPr>
              <a:tblGrid>
                <a:gridCol w="981906">
                  <a:extLst>
                    <a:ext uri="{9D8B030D-6E8A-4147-A177-3AD203B41FA5}">
                      <a16:colId xmlns:a16="http://schemas.microsoft.com/office/drawing/2014/main" val="20000"/>
                    </a:ext>
                  </a:extLst>
                </a:gridCol>
                <a:gridCol w="1104900">
                  <a:extLst>
                    <a:ext uri="{9D8B030D-6E8A-4147-A177-3AD203B41FA5}">
                      <a16:colId xmlns:a16="http://schemas.microsoft.com/office/drawing/2014/main" val="20001"/>
                    </a:ext>
                  </a:extLst>
                </a:gridCol>
                <a:gridCol w="1562100">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Principle of conservation of energy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The amount of energy always stays the same.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a:t>Energy cannot be created or destroyed,</a:t>
                      </a:r>
                      <a:r>
                        <a:rPr lang="en-US" sz="1200" baseline="0" dirty="0"/>
                        <a:t> only changed from one store to another.</a:t>
                      </a:r>
                      <a:endParaRPr lang="en-US" sz="1200" dirty="0"/>
                    </a:p>
                  </a:txBody>
                  <a:tcPr anchor="ctr"/>
                </a:tc>
                <a:extLst>
                  <a:ext uri="{0D108BD9-81ED-4DB2-BD59-A6C34878D82A}">
                    <a16:rowId xmlns:a16="http://schemas.microsoft.com/office/drawing/2014/main" val="161208096"/>
                  </a:ext>
                </a:extLst>
              </a:tr>
            </a:tbl>
          </a:graphicData>
        </a:graphic>
      </p:graphicFrame>
      <p:graphicFrame>
        <p:nvGraphicFramePr>
          <p:cNvPr id="496" name="Table 495"/>
          <p:cNvGraphicFramePr>
            <a:graphicFrameLocks noGrp="1"/>
          </p:cNvGraphicFramePr>
          <p:nvPr>
            <p:extLst>
              <p:ext uri="{D42A27DB-BD31-4B8C-83A1-F6EECF244321}">
                <p14:modId xmlns:p14="http://schemas.microsoft.com/office/powerpoint/2010/main" val="2459343108"/>
              </p:ext>
            </p:extLst>
          </p:nvPr>
        </p:nvGraphicFramePr>
        <p:xfrm>
          <a:off x="8848857" y="5528552"/>
          <a:ext cx="3891580" cy="2377440"/>
        </p:xfrm>
        <a:graphic>
          <a:graphicData uri="http://schemas.openxmlformats.org/drawingml/2006/table">
            <a:tbl>
              <a:tblPr firstRow="1" bandRow="1">
                <a:tableStyleId>{5940675A-B579-460E-94D1-54222C63F5DA}</a:tableStyleId>
              </a:tblPr>
              <a:tblGrid>
                <a:gridCol w="1874094">
                  <a:extLst>
                    <a:ext uri="{9D8B030D-6E8A-4147-A177-3AD203B41FA5}">
                      <a16:colId xmlns:a16="http://schemas.microsoft.com/office/drawing/2014/main" val="20000"/>
                    </a:ext>
                  </a:extLst>
                </a:gridCol>
                <a:gridCol w="2017486">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Units</a:t>
                      </a:r>
                    </a:p>
                  </a:txBody>
                  <a:tcPr anchor="ctr"/>
                </a:tc>
                <a:extLst>
                  <a:ext uri="{0D108BD9-81ED-4DB2-BD59-A6C34878D82A}">
                    <a16:rowId xmlns:a16="http://schemas.microsoft.com/office/drawing/2014/main" val="10000"/>
                  </a:ext>
                </a:extLst>
              </a:tr>
              <a:tr h="228600">
                <a:tc>
                  <a:txBody>
                    <a:bodyPr/>
                    <a:lstStyle/>
                    <a:p>
                      <a:pPr algn="ctr"/>
                      <a:r>
                        <a:rPr lang="en-GB" sz="1200" b="0" dirty="0"/>
                        <a:t>Energy (KE, EPE, GPE, thermal)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Joules (J)</a:t>
                      </a:r>
                    </a:p>
                  </a:txBody>
                  <a:tcPr anchor="ctr"/>
                </a:tc>
                <a:extLst>
                  <a:ext uri="{0D108BD9-81ED-4DB2-BD59-A6C34878D82A}">
                    <a16:rowId xmlns:a16="http://schemas.microsoft.com/office/drawing/2014/main" val="728772806"/>
                  </a:ext>
                </a:extLst>
              </a:tr>
              <a:tr h="228600">
                <a:tc>
                  <a:txBody>
                    <a:bodyPr/>
                    <a:lstStyle/>
                    <a:p>
                      <a:pPr algn="ctr"/>
                      <a:r>
                        <a:rPr lang="en-GB" sz="1200" b="0" dirty="0"/>
                        <a:t>Velocity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Metres per second (m/s)</a:t>
                      </a:r>
                    </a:p>
                  </a:txBody>
                  <a:tcPr anchor="ctr"/>
                </a:tc>
                <a:extLst>
                  <a:ext uri="{0D108BD9-81ED-4DB2-BD59-A6C34878D82A}">
                    <a16:rowId xmlns:a16="http://schemas.microsoft.com/office/drawing/2014/main" val="4068792628"/>
                  </a:ext>
                </a:extLst>
              </a:tr>
              <a:tr h="228600">
                <a:tc>
                  <a:txBody>
                    <a:bodyPr/>
                    <a:lstStyle/>
                    <a:p>
                      <a:pPr algn="ctr"/>
                      <a:r>
                        <a:rPr lang="en-GB" sz="1200" b="0" dirty="0"/>
                        <a:t>Spring constant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Newton per metre (N/m)</a:t>
                      </a:r>
                    </a:p>
                  </a:txBody>
                  <a:tcPr anchor="ctr"/>
                </a:tc>
                <a:extLst>
                  <a:ext uri="{0D108BD9-81ED-4DB2-BD59-A6C34878D82A}">
                    <a16:rowId xmlns:a16="http://schemas.microsoft.com/office/drawing/2014/main" val="10001"/>
                  </a:ext>
                </a:extLst>
              </a:tr>
              <a:tr h="157565">
                <a:tc>
                  <a:txBody>
                    <a:bodyPr/>
                    <a:lstStyle/>
                    <a:p>
                      <a:pPr algn="ctr"/>
                      <a:r>
                        <a:rPr lang="en-GB" sz="1200" b="0" dirty="0"/>
                        <a:t>Extension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Metres (m)</a:t>
                      </a:r>
                    </a:p>
                  </a:txBody>
                  <a:tcPr anchor="ctr"/>
                </a:tc>
                <a:extLst>
                  <a:ext uri="{0D108BD9-81ED-4DB2-BD59-A6C34878D82A}">
                    <a16:rowId xmlns:a16="http://schemas.microsoft.com/office/drawing/2014/main" val="10002"/>
                  </a:ext>
                </a:extLst>
              </a:tr>
              <a:tr h="256537">
                <a:tc>
                  <a:txBody>
                    <a:bodyPr/>
                    <a:lstStyle/>
                    <a:p>
                      <a:pPr algn="ctr"/>
                      <a:r>
                        <a:rPr lang="en-GB" sz="1200" b="0" dirty="0"/>
                        <a:t>Mass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Kilogram (Kg)</a:t>
                      </a:r>
                    </a:p>
                  </a:txBody>
                  <a:tcPr anchor="ctr"/>
                </a:tc>
                <a:extLst>
                  <a:ext uri="{0D108BD9-81ED-4DB2-BD59-A6C34878D82A}">
                    <a16:rowId xmlns:a16="http://schemas.microsoft.com/office/drawing/2014/main" val="10003"/>
                  </a:ext>
                </a:extLst>
              </a:tr>
              <a:tr h="256537">
                <a:tc>
                  <a:txBody>
                    <a:bodyPr/>
                    <a:lstStyle/>
                    <a:p>
                      <a:pPr algn="ctr"/>
                      <a:r>
                        <a:rPr lang="en-GB" sz="1200" b="0" dirty="0"/>
                        <a:t>Gravitational field strength</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Newton per kilogram (N/Kg)</a:t>
                      </a:r>
                    </a:p>
                  </a:txBody>
                  <a:tcPr anchor="ctr"/>
                </a:tc>
                <a:extLst>
                  <a:ext uri="{0D108BD9-81ED-4DB2-BD59-A6C34878D82A}">
                    <a16:rowId xmlns:a16="http://schemas.microsoft.com/office/drawing/2014/main" val="2814278795"/>
                  </a:ext>
                </a:extLst>
              </a:tr>
              <a:tr h="172805">
                <a:tc>
                  <a:txBody>
                    <a:bodyPr/>
                    <a:lstStyle/>
                    <a:p>
                      <a:pPr algn="ctr"/>
                      <a:r>
                        <a:rPr lang="en-GB" sz="1200" b="0" dirty="0"/>
                        <a:t>Height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Metres (m)</a:t>
                      </a:r>
                    </a:p>
                  </a:txBody>
                  <a:tcPr anchor="ctr"/>
                </a:tc>
                <a:extLst>
                  <a:ext uri="{0D108BD9-81ED-4DB2-BD59-A6C34878D82A}">
                    <a16:rowId xmlns:a16="http://schemas.microsoft.com/office/drawing/2014/main" val="3766836807"/>
                  </a:ext>
                </a:extLst>
              </a:tr>
            </a:tbl>
          </a:graphicData>
        </a:graphic>
      </p:graphicFrame>
      <p:cxnSp>
        <p:nvCxnSpPr>
          <p:cNvPr id="535" name="Straight Connector 534"/>
          <p:cNvCxnSpPr>
            <a:stCxn id="276" idx="1"/>
            <a:endCxn id="545" idx="3"/>
          </p:cNvCxnSpPr>
          <p:nvPr/>
        </p:nvCxnSpPr>
        <p:spPr>
          <a:xfrm flipH="1">
            <a:off x="7836725" y="3997510"/>
            <a:ext cx="198104" cy="9216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45" name="Table 544"/>
          <p:cNvGraphicFramePr>
            <a:graphicFrameLocks noGrp="1"/>
          </p:cNvGraphicFramePr>
          <p:nvPr>
            <p:extLst>
              <p:ext uri="{D42A27DB-BD31-4B8C-83A1-F6EECF244321}">
                <p14:modId xmlns:p14="http://schemas.microsoft.com/office/powerpoint/2010/main" val="264810267"/>
              </p:ext>
            </p:extLst>
          </p:nvPr>
        </p:nvGraphicFramePr>
        <p:xfrm>
          <a:off x="6064627" y="4367938"/>
          <a:ext cx="1772098" cy="1102388"/>
        </p:xfrm>
        <a:graphic>
          <a:graphicData uri="http://schemas.openxmlformats.org/drawingml/2006/table">
            <a:tbl>
              <a:tblPr firstRow="1" bandRow="1">
                <a:tableStyleId>{5940675A-B579-460E-94D1-54222C63F5DA}</a:tableStyleId>
              </a:tblPr>
              <a:tblGrid>
                <a:gridCol w="620066">
                  <a:extLst>
                    <a:ext uri="{9D8B030D-6E8A-4147-A177-3AD203B41FA5}">
                      <a16:colId xmlns:a16="http://schemas.microsoft.com/office/drawing/2014/main" val="2708639821"/>
                    </a:ext>
                  </a:extLst>
                </a:gridCol>
                <a:gridCol w="1152032">
                  <a:extLst>
                    <a:ext uri="{9D8B030D-6E8A-4147-A177-3AD203B41FA5}">
                      <a16:colId xmlns:a16="http://schemas.microsoft.com/office/drawing/2014/main" val="3138047994"/>
                    </a:ext>
                  </a:extLst>
                </a:gridCol>
              </a:tblGrid>
              <a:tr h="645188">
                <a:tc>
                  <a:txBody>
                    <a:bodyPr/>
                    <a:lstStyle/>
                    <a:p>
                      <a:pPr algn="ctr"/>
                      <a:r>
                        <a:rPr lang="en-GB" sz="1200" b="0" dirty="0"/>
                        <a:t>Closed system</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No change in total energy in system</a:t>
                      </a:r>
                    </a:p>
                  </a:txBody>
                  <a:tcPr anchor="ctr"/>
                </a:tc>
                <a:extLst>
                  <a:ext uri="{0D108BD9-81ED-4DB2-BD59-A6C34878D82A}">
                    <a16:rowId xmlns:a16="http://schemas.microsoft.com/office/drawing/2014/main" val="2706839811"/>
                  </a:ext>
                </a:extLst>
              </a:tr>
              <a:tr h="413772">
                <a:tc>
                  <a:txBody>
                    <a:bodyPr/>
                    <a:lstStyle/>
                    <a:p>
                      <a:pPr algn="ctr"/>
                      <a:r>
                        <a:rPr lang="en-GB" sz="1200" b="0" dirty="0">
                          <a:solidFill>
                            <a:schemeClr val="tx1"/>
                          </a:solidFill>
                        </a:rPr>
                        <a:t>Open system</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can dissipate</a:t>
                      </a:r>
                    </a:p>
                  </a:txBody>
                  <a:tcPr anchor="ctr"/>
                </a:tc>
                <a:extLst>
                  <a:ext uri="{0D108BD9-81ED-4DB2-BD59-A6C34878D82A}">
                    <a16:rowId xmlns:a16="http://schemas.microsoft.com/office/drawing/2014/main" val="2418797059"/>
                  </a:ext>
                </a:extLst>
              </a:tr>
            </a:tbl>
          </a:graphicData>
        </a:graphic>
      </p:graphicFrame>
      <p:graphicFrame>
        <p:nvGraphicFramePr>
          <p:cNvPr id="548" name="Table 547"/>
          <p:cNvGraphicFramePr>
            <a:graphicFrameLocks noGrp="1"/>
          </p:cNvGraphicFramePr>
          <p:nvPr>
            <p:extLst>
              <p:ext uri="{D42A27DB-BD31-4B8C-83A1-F6EECF244321}">
                <p14:modId xmlns:p14="http://schemas.microsoft.com/office/powerpoint/2010/main" val="427416466"/>
              </p:ext>
            </p:extLst>
          </p:nvPr>
        </p:nvGraphicFramePr>
        <p:xfrm>
          <a:off x="4065994" y="6900152"/>
          <a:ext cx="2380214" cy="914724"/>
        </p:xfrm>
        <a:graphic>
          <a:graphicData uri="http://schemas.openxmlformats.org/drawingml/2006/table">
            <a:tbl>
              <a:tblPr firstRow="1" bandRow="1">
                <a:tableStyleId>{5940675A-B579-460E-94D1-54222C63F5DA}</a:tableStyleId>
              </a:tblPr>
              <a:tblGrid>
                <a:gridCol w="737185">
                  <a:extLst>
                    <a:ext uri="{9D8B030D-6E8A-4147-A177-3AD203B41FA5}">
                      <a16:colId xmlns:a16="http://schemas.microsoft.com/office/drawing/2014/main" val="2708639821"/>
                    </a:ext>
                  </a:extLst>
                </a:gridCol>
                <a:gridCol w="1643029">
                  <a:extLst>
                    <a:ext uri="{9D8B030D-6E8A-4147-A177-3AD203B41FA5}">
                      <a16:colId xmlns:a16="http://schemas.microsoft.com/office/drawing/2014/main" val="3138047994"/>
                    </a:ext>
                  </a:extLst>
                </a:gridCol>
              </a:tblGrid>
              <a:tr h="432124">
                <a:tc>
                  <a:txBody>
                    <a:bodyPr/>
                    <a:lstStyle/>
                    <a:p>
                      <a:pPr algn="ctr"/>
                      <a:r>
                        <a:rPr lang="en-GB" sz="1200" b="0" dirty="0">
                          <a:solidFill>
                            <a:schemeClr val="tx1"/>
                          </a:solidFill>
                        </a:rPr>
                        <a:t>Useful energy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transferred and used</a:t>
                      </a:r>
                    </a:p>
                  </a:txBody>
                  <a:tcPr anchor="ctr"/>
                </a:tc>
                <a:extLst>
                  <a:ext uri="{0D108BD9-81ED-4DB2-BD59-A6C34878D82A}">
                    <a16:rowId xmlns:a16="http://schemas.microsoft.com/office/drawing/2014/main" val="2520830456"/>
                  </a:ext>
                </a:extLst>
              </a:tr>
              <a:tr h="457524">
                <a:tc>
                  <a:txBody>
                    <a:bodyPr/>
                    <a:lstStyle/>
                    <a:p>
                      <a:pPr algn="ctr"/>
                      <a:r>
                        <a:rPr lang="en-GB" sz="1200" b="0" dirty="0"/>
                        <a:t>Wasted energy</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Dissipated energy,</a:t>
                      </a:r>
                      <a:r>
                        <a:rPr lang="en-GB" sz="1200" b="1" i="1" baseline="0" dirty="0">
                          <a:solidFill>
                            <a:schemeClr val="accent2">
                              <a:lumMod val="75000"/>
                            </a:schemeClr>
                          </a:solidFill>
                        </a:rPr>
                        <a:t> stored less usefully</a:t>
                      </a:r>
                      <a:endParaRPr lang="en-GB" sz="1200" b="1" i="1" dirty="0">
                        <a:solidFill>
                          <a:schemeClr val="accent2">
                            <a:lumMod val="75000"/>
                          </a:schemeClr>
                        </a:solidFill>
                      </a:endParaRPr>
                    </a:p>
                  </a:txBody>
                  <a:tcPr anchor="ctr"/>
                </a:tc>
                <a:extLst>
                  <a:ext uri="{0D108BD9-81ED-4DB2-BD59-A6C34878D82A}">
                    <a16:rowId xmlns:a16="http://schemas.microsoft.com/office/drawing/2014/main" val="2706839811"/>
                  </a:ext>
                </a:extLst>
              </a:tr>
            </a:tbl>
          </a:graphicData>
        </a:graphic>
      </p:graphicFrame>
      <p:cxnSp>
        <p:nvCxnSpPr>
          <p:cNvPr id="549" name="Straight Connector 548"/>
          <p:cNvCxnSpPr>
            <a:stCxn id="545" idx="2"/>
            <a:endCxn id="552" idx="0"/>
          </p:cNvCxnSpPr>
          <p:nvPr/>
        </p:nvCxnSpPr>
        <p:spPr>
          <a:xfrm flipH="1">
            <a:off x="6634408" y="5470326"/>
            <a:ext cx="316268" cy="1699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52" name="Picture 551">
            <a:extLst>
              <a:ext uri="{FF2B5EF4-FFF2-40B4-BE49-F238E27FC236}">
                <a16:creationId xmlns:a16="http://schemas.microsoft.com/office/drawing/2014/main" id="{CA5F6F45-5EED-4D9B-B187-247A839A1D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64627" y="5640299"/>
            <a:ext cx="1139562" cy="885552"/>
          </a:xfrm>
          <a:prstGeom prst="rect">
            <a:avLst/>
          </a:prstGeom>
        </p:spPr>
      </p:pic>
      <p:graphicFrame>
        <p:nvGraphicFramePr>
          <p:cNvPr id="618" name="Table 617"/>
          <p:cNvGraphicFramePr>
            <a:graphicFrameLocks noGrp="1"/>
          </p:cNvGraphicFramePr>
          <p:nvPr>
            <p:extLst>
              <p:ext uri="{D42A27DB-BD31-4B8C-83A1-F6EECF244321}">
                <p14:modId xmlns:p14="http://schemas.microsoft.com/office/powerpoint/2010/main" val="1271537741"/>
              </p:ext>
            </p:extLst>
          </p:nvPr>
        </p:nvGraphicFramePr>
        <p:xfrm>
          <a:off x="9546523" y="3527770"/>
          <a:ext cx="3154974" cy="822960"/>
        </p:xfrm>
        <a:graphic>
          <a:graphicData uri="http://schemas.openxmlformats.org/drawingml/2006/table">
            <a:tbl>
              <a:tblPr firstRow="1" bandRow="1">
                <a:tableStyleId>{5940675A-B579-460E-94D1-54222C63F5DA}</a:tableStyleId>
              </a:tblPr>
              <a:tblGrid>
                <a:gridCol w="835261">
                  <a:extLst>
                    <a:ext uri="{9D8B030D-6E8A-4147-A177-3AD203B41FA5}">
                      <a16:colId xmlns:a16="http://schemas.microsoft.com/office/drawing/2014/main" val="20000"/>
                    </a:ext>
                  </a:extLst>
                </a:gridCol>
                <a:gridCol w="951980">
                  <a:extLst>
                    <a:ext uri="{9D8B030D-6E8A-4147-A177-3AD203B41FA5}">
                      <a16:colId xmlns:a16="http://schemas.microsoft.com/office/drawing/2014/main" val="20001"/>
                    </a:ext>
                  </a:extLst>
                </a:gridCol>
                <a:gridCol w="1367733">
                  <a:extLst>
                    <a:ext uri="{9D8B030D-6E8A-4147-A177-3AD203B41FA5}">
                      <a16:colId xmlns:a16="http://schemas.microsoft.com/office/drawing/2014/main" val="20002"/>
                    </a:ext>
                  </a:extLst>
                </a:gridCol>
              </a:tblGrid>
              <a:tr h="645188">
                <a:tc>
                  <a:txBody>
                    <a:bodyPr/>
                    <a:lstStyle/>
                    <a:p>
                      <a:pPr algn="ctr"/>
                      <a:r>
                        <a:rPr lang="en-GB" sz="1200" b="0" dirty="0">
                          <a:solidFill>
                            <a:schemeClr val="tx1"/>
                          </a:solidFill>
                        </a:rPr>
                        <a:t>Ways to reduce  ‘wasted’ energy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a:solidFill>
                            <a:schemeClr val="accent2">
                              <a:lumMod val="75000"/>
                            </a:schemeClr>
                          </a:solidFill>
                        </a:rPr>
                        <a:t>Energy transferred usefully</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a:solidFill>
                            <a:srgbClr val="000000"/>
                          </a:solidFill>
                        </a:rPr>
                        <a:t>Insulation, streamline design, lubrication of moving parts.</a:t>
                      </a:r>
                      <a:endParaRPr lang="en-US" sz="1200" dirty="0"/>
                    </a:p>
                  </a:txBody>
                  <a:tcPr anchor="ctr"/>
                </a:tc>
                <a:extLst>
                  <a:ext uri="{0D108BD9-81ED-4DB2-BD59-A6C34878D82A}">
                    <a16:rowId xmlns:a16="http://schemas.microsoft.com/office/drawing/2014/main" val="161208096"/>
                  </a:ext>
                </a:extLst>
              </a:tr>
            </a:tbl>
          </a:graphicData>
        </a:graphic>
      </p:graphicFrame>
      <p:cxnSp>
        <p:nvCxnSpPr>
          <p:cNvPr id="624" name="Straight Connector 623"/>
          <p:cNvCxnSpPr>
            <a:endCxn id="494" idx="1"/>
          </p:cNvCxnSpPr>
          <p:nvPr/>
        </p:nvCxnSpPr>
        <p:spPr>
          <a:xfrm>
            <a:off x="8506720" y="4636032"/>
            <a:ext cx="553877" cy="2259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stCxn id="548" idx="3"/>
            <a:endCxn id="552" idx="2"/>
          </p:cNvCxnSpPr>
          <p:nvPr/>
        </p:nvCxnSpPr>
        <p:spPr>
          <a:xfrm flipV="1">
            <a:off x="6446208" y="6525851"/>
            <a:ext cx="188200" cy="8316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47687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26"/>
          <p:cNvCxnSpPr>
            <a:stCxn id="10" idx="3"/>
            <a:endCxn id="61" idx="1"/>
          </p:cNvCxnSpPr>
          <p:nvPr/>
        </p:nvCxnSpPr>
        <p:spPr>
          <a:xfrm>
            <a:off x="10591786" y="2644856"/>
            <a:ext cx="153104" cy="18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endCxn id="22" idx="3"/>
          </p:cNvCxnSpPr>
          <p:nvPr/>
        </p:nvCxnSpPr>
        <p:spPr>
          <a:xfrm flipH="1" flipV="1">
            <a:off x="5029507" y="1728848"/>
            <a:ext cx="219149" cy="5413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10" idx="1"/>
            <a:endCxn id="4" idx="3"/>
          </p:cNvCxnSpPr>
          <p:nvPr/>
        </p:nvCxnSpPr>
        <p:spPr>
          <a:xfrm flipH="1">
            <a:off x="9390437" y="2644856"/>
            <a:ext cx="139660" cy="567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6" idx="2"/>
            <a:endCxn id="42" idx="0"/>
          </p:cNvCxnSpPr>
          <p:nvPr/>
        </p:nvCxnSpPr>
        <p:spPr>
          <a:xfrm flipH="1">
            <a:off x="6384740" y="3217381"/>
            <a:ext cx="748136" cy="2493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86" idx="2"/>
            <a:endCxn id="10" idx="0"/>
          </p:cNvCxnSpPr>
          <p:nvPr/>
        </p:nvCxnSpPr>
        <p:spPr>
          <a:xfrm>
            <a:off x="8995671" y="1971834"/>
            <a:ext cx="1065271" cy="3498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16" idx="3"/>
            <a:endCxn id="4" idx="1"/>
          </p:cNvCxnSpPr>
          <p:nvPr/>
        </p:nvCxnSpPr>
        <p:spPr>
          <a:xfrm flipV="1">
            <a:off x="7802577" y="2701584"/>
            <a:ext cx="161252" cy="541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stCxn id="16" idx="1"/>
            <a:endCxn id="43" idx="2"/>
          </p:cNvCxnSpPr>
          <p:nvPr/>
        </p:nvCxnSpPr>
        <p:spPr>
          <a:xfrm flipH="1" flipV="1">
            <a:off x="5529424" y="2564190"/>
            <a:ext cx="933751" cy="1915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p:cNvCxnSpPr>
            <a:stCxn id="16" idx="1"/>
            <a:endCxn id="62" idx="3"/>
          </p:cNvCxnSpPr>
          <p:nvPr/>
        </p:nvCxnSpPr>
        <p:spPr>
          <a:xfrm flipH="1">
            <a:off x="6060322" y="2755716"/>
            <a:ext cx="402853" cy="2832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7963829" y="2239919"/>
            <a:ext cx="142660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AQA</a:t>
            </a:r>
          </a:p>
          <a:p>
            <a:pPr algn="ctr"/>
            <a:r>
              <a:rPr lang="en-GB" sz="1800" b="1" dirty="0">
                <a:ea typeface="Verdana" panose="020B0604030504040204" pitchFamily="34" charset="0"/>
                <a:cs typeface="Verdana" panose="020B0604030504040204" pitchFamily="34" charset="0"/>
              </a:rPr>
              <a:t>ENERGY – part 2</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ext uri="{D42A27DB-BD31-4B8C-83A1-F6EECF244321}">
                <p14:modId xmlns:p14="http://schemas.microsoft.com/office/powerpoint/2010/main" val="3782446222"/>
              </p:ext>
            </p:extLst>
          </p:nvPr>
        </p:nvGraphicFramePr>
        <p:xfrm>
          <a:off x="115711" y="2084832"/>
          <a:ext cx="4790717" cy="1280160"/>
        </p:xfrm>
        <a:graphic>
          <a:graphicData uri="http://schemas.openxmlformats.org/drawingml/2006/table">
            <a:tbl>
              <a:tblPr firstRow="1" bandRow="1">
                <a:tableStyleId>{5940675A-B579-460E-94D1-54222C63F5DA}</a:tableStyleId>
              </a:tblPr>
              <a:tblGrid>
                <a:gridCol w="1197765">
                  <a:extLst>
                    <a:ext uri="{9D8B030D-6E8A-4147-A177-3AD203B41FA5}">
                      <a16:colId xmlns:a16="http://schemas.microsoft.com/office/drawing/2014/main" val="20000"/>
                    </a:ext>
                  </a:extLst>
                </a:gridCol>
                <a:gridCol w="1926119">
                  <a:extLst>
                    <a:ext uri="{9D8B030D-6E8A-4147-A177-3AD203B41FA5}">
                      <a16:colId xmlns:a16="http://schemas.microsoft.com/office/drawing/2014/main" val="20001"/>
                    </a:ext>
                  </a:extLst>
                </a:gridCol>
                <a:gridCol w="1666833">
                  <a:extLst>
                    <a:ext uri="{9D8B030D-6E8A-4147-A177-3AD203B41FA5}">
                      <a16:colId xmlns:a16="http://schemas.microsoft.com/office/drawing/2014/main" val="20002"/>
                    </a:ext>
                  </a:extLst>
                </a:gridCol>
              </a:tblGrid>
              <a:tr h="612506">
                <a:tc>
                  <a:txBody>
                    <a:bodyPr/>
                    <a:lstStyle/>
                    <a:p>
                      <a:pPr algn="ctr"/>
                      <a:r>
                        <a:rPr lang="en-GB" sz="1200" b="0" dirty="0"/>
                        <a:t>Non-renewable 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These will run out.  It is a finite</a:t>
                      </a:r>
                      <a:r>
                        <a:rPr lang="en-GB" sz="1200" b="1" i="1" baseline="0" dirty="0">
                          <a:solidFill>
                            <a:schemeClr val="accent2">
                              <a:lumMod val="75000"/>
                            </a:schemeClr>
                          </a:solidFill>
                        </a:rPr>
                        <a:t> reserve.  It cannot be replenished.</a:t>
                      </a:r>
                      <a:endParaRPr lang="en-GB" sz="1200" b="1" i="1" dirty="0">
                        <a:solidFill>
                          <a:schemeClr val="accent2">
                            <a:lumMod val="75000"/>
                          </a:schemeClr>
                        </a:solidFill>
                      </a:endParaRPr>
                    </a:p>
                  </a:txBody>
                  <a:tcPr anchor="ctr"/>
                </a:tc>
                <a:tc>
                  <a:txBody>
                    <a:bodyPr/>
                    <a:lstStyle/>
                    <a:p>
                      <a:pPr algn="l"/>
                      <a:r>
                        <a:rPr lang="en-GB" sz="1200" dirty="0" smtClean="0"/>
                        <a:t>e.g. </a:t>
                      </a:r>
                      <a:r>
                        <a:rPr lang="en-GB" sz="1200" dirty="0"/>
                        <a:t>Fossil fuels</a:t>
                      </a:r>
                      <a:r>
                        <a:rPr lang="en-GB" sz="1200" baseline="0" dirty="0"/>
                        <a:t> </a:t>
                      </a:r>
                      <a:r>
                        <a:rPr lang="en-GB" sz="1200" baseline="0" dirty="0" smtClean="0"/>
                        <a:t>(coal</a:t>
                      </a:r>
                      <a:r>
                        <a:rPr lang="en-GB" sz="1200" baseline="0" dirty="0"/>
                        <a:t>, </a:t>
                      </a:r>
                      <a:r>
                        <a:rPr lang="en-GB" sz="1200" baseline="0" dirty="0" smtClean="0"/>
                        <a:t>oil and gas) and nuclear fuels.</a:t>
                      </a:r>
                      <a:endParaRPr lang="en-GB" sz="1200" dirty="0"/>
                    </a:p>
                  </a:txBody>
                  <a:tcPr anchor="ctr"/>
                </a:tc>
                <a:extLst>
                  <a:ext uri="{0D108BD9-81ED-4DB2-BD59-A6C34878D82A}">
                    <a16:rowId xmlns:a16="http://schemas.microsoft.com/office/drawing/2014/main" val="10000"/>
                  </a:ext>
                </a:extLst>
              </a:tr>
              <a:tr h="59421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Renewable 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These will never run out.  It is an infinite</a:t>
                      </a:r>
                      <a:r>
                        <a:rPr lang="en-GB" sz="1200" b="1" i="1" baseline="0" dirty="0">
                          <a:solidFill>
                            <a:schemeClr val="accent2">
                              <a:lumMod val="75000"/>
                            </a:schemeClr>
                          </a:solidFill>
                        </a:rPr>
                        <a:t> reserve.  It can be </a:t>
                      </a:r>
                      <a:r>
                        <a:rPr lang="en-GB" sz="1200" b="1" i="1" baseline="0" dirty="0" smtClean="0">
                          <a:solidFill>
                            <a:schemeClr val="accent2">
                              <a:lumMod val="75000"/>
                            </a:schemeClr>
                          </a:solidFill>
                        </a:rPr>
                        <a:t>replenished.</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a:t>
                      </a:r>
                      <a:r>
                        <a:rPr lang="en-US" sz="1200" dirty="0"/>
                        <a:t>Solar, Tides, Waves, Wind, Geothermal, Biomass,  Hydroelectric </a:t>
                      </a:r>
                    </a:p>
                  </a:txBody>
                  <a:tcPr anchor="ctr"/>
                </a:tc>
                <a:extLst>
                  <a:ext uri="{0D108BD9-81ED-4DB2-BD59-A6C34878D82A}">
                    <a16:rowId xmlns:a16="http://schemas.microsoft.com/office/drawing/2014/main" val="10001"/>
                  </a:ext>
                </a:extLst>
              </a:tr>
            </a:tbl>
          </a:graphicData>
        </a:graphic>
      </p:graphicFrame>
      <p:sp>
        <p:nvSpPr>
          <p:cNvPr id="9" name="Rectangle 8"/>
          <p:cNvSpPr/>
          <p:nvPr/>
        </p:nvSpPr>
        <p:spPr>
          <a:xfrm>
            <a:off x="5337571" y="82432"/>
            <a:ext cx="6721080" cy="53495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Power station – NB: You need to understand the principle behind generating electricity. An energy resource is burnt to make steam to drive a turbine which drives the generator. </a:t>
            </a:r>
          </a:p>
        </p:txBody>
      </p:sp>
      <p:sp>
        <p:nvSpPr>
          <p:cNvPr id="10" name="Rectangle 9"/>
          <p:cNvSpPr/>
          <p:nvPr/>
        </p:nvSpPr>
        <p:spPr>
          <a:xfrm>
            <a:off x="9530097" y="2321690"/>
            <a:ext cx="1061689"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National Grid</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6463175" y="2294051"/>
            <a:ext cx="13394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a:ea typeface="Verdana" panose="020B0604030504040204" pitchFamily="34" charset="0"/>
                <a:cs typeface="Verdana" panose="020B0604030504040204" pitchFamily="34" charset="0"/>
              </a:rPr>
              <a:t>Global Energy Resources</a:t>
            </a:r>
            <a:endParaRPr lang="en-GB" sz="1800" dirty="0">
              <a:ea typeface="Verdana" panose="020B0604030504040204" pitchFamily="34" charset="0"/>
              <a:cs typeface="Verdana" panose="020B0604030504040204" pitchFamily="34" charset="0"/>
            </a:endParaRPr>
          </a:p>
        </p:txBody>
      </p:sp>
      <p:graphicFrame>
        <p:nvGraphicFramePr>
          <p:cNvPr id="42" name="Table 41"/>
          <p:cNvGraphicFramePr>
            <a:graphicFrameLocks noGrp="1"/>
          </p:cNvGraphicFramePr>
          <p:nvPr>
            <p:extLst>
              <p:ext uri="{D42A27DB-BD31-4B8C-83A1-F6EECF244321}">
                <p14:modId xmlns:p14="http://schemas.microsoft.com/office/powerpoint/2010/main" val="959521997"/>
              </p:ext>
            </p:extLst>
          </p:nvPr>
        </p:nvGraphicFramePr>
        <p:xfrm>
          <a:off x="115710" y="3466740"/>
          <a:ext cx="12538061" cy="5850594"/>
        </p:xfrm>
        <a:graphic>
          <a:graphicData uri="http://schemas.openxmlformats.org/drawingml/2006/table">
            <a:tbl>
              <a:tblPr firstRow="1" bandRow="1">
                <a:tableStyleId>{5940675A-B579-460E-94D1-54222C63F5DA}</a:tableStyleId>
              </a:tblPr>
              <a:tblGrid>
                <a:gridCol w="1160640">
                  <a:extLst>
                    <a:ext uri="{9D8B030D-6E8A-4147-A177-3AD203B41FA5}">
                      <a16:colId xmlns:a16="http://schemas.microsoft.com/office/drawing/2014/main" val="20000"/>
                    </a:ext>
                  </a:extLst>
                </a:gridCol>
                <a:gridCol w="2647950">
                  <a:extLst>
                    <a:ext uri="{9D8B030D-6E8A-4147-A177-3AD203B41FA5}">
                      <a16:colId xmlns:a16="http://schemas.microsoft.com/office/drawing/2014/main" val="20001"/>
                    </a:ext>
                  </a:extLst>
                </a:gridCol>
                <a:gridCol w="1619250">
                  <a:extLst>
                    <a:ext uri="{9D8B030D-6E8A-4147-A177-3AD203B41FA5}">
                      <a16:colId xmlns:a16="http://schemas.microsoft.com/office/drawing/2014/main" val="9600078"/>
                    </a:ext>
                  </a:extLst>
                </a:gridCol>
                <a:gridCol w="2438400">
                  <a:extLst>
                    <a:ext uri="{9D8B030D-6E8A-4147-A177-3AD203B41FA5}">
                      <a16:colId xmlns:a16="http://schemas.microsoft.com/office/drawing/2014/main" val="429646128"/>
                    </a:ext>
                  </a:extLst>
                </a:gridCol>
                <a:gridCol w="4671821">
                  <a:extLst>
                    <a:ext uri="{9D8B030D-6E8A-4147-A177-3AD203B41FA5}">
                      <a16:colId xmlns:a16="http://schemas.microsoft.com/office/drawing/2014/main" val="20002"/>
                    </a:ext>
                  </a:extLst>
                </a:gridCol>
              </a:tblGrid>
              <a:tr h="378312">
                <a:tc>
                  <a:txBody>
                    <a:bodyPr/>
                    <a:lstStyle/>
                    <a:p>
                      <a:pPr algn="ctr"/>
                      <a:r>
                        <a:rPr lang="en-GB" sz="1200" b="0" dirty="0"/>
                        <a:t>Energy resource</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How it works</a:t>
                      </a:r>
                    </a:p>
                  </a:txBody>
                  <a:tcPr anchor="ctr"/>
                </a:tc>
                <a:tc>
                  <a:txBody>
                    <a:bodyPr/>
                    <a:lstStyle/>
                    <a:p>
                      <a:pPr algn="ctr"/>
                      <a:r>
                        <a:rPr lang="en-GB" sz="1200" b="0" i="0" dirty="0" smtClean="0">
                          <a:solidFill>
                            <a:schemeClr val="tx1"/>
                          </a:solidFill>
                        </a:rPr>
                        <a:t>Uses</a:t>
                      </a:r>
                      <a:endParaRPr lang="en-GB" sz="1200" b="0" i="0" dirty="0">
                        <a:solidFill>
                          <a:schemeClr val="tx1"/>
                        </a:solidFill>
                      </a:endParaRPr>
                    </a:p>
                  </a:txBody>
                  <a:tcPr anchor="ctr"/>
                </a:tc>
                <a:tc>
                  <a:txBody>
                    <a:bodyPr/>
                    <a:lstStyle/>
                    <a:p>
                      <a:pPr algn="ctr"/>
                      <a:r>
                        <a:rPr lang="en-GB" sz="1200" b="0" i="0" dirty="0">
                          <a:solidFill>
                            <a:schemeClr val="tx1"/>
                          </a:solidFill>
                        </a:rPr>
                        <a:t>Positive</a:t>
                      </a:r>
                    </a:p>
                  </a:txBody>
                  <a:tcPr anchor="ctr"/>
                </a:tc>
                <a:tc>
                  <a:txBody>
                    <a:bodyPr/>
                    <a:lstStyle/>
                    <a:p>
                      <a:pPr algn="ctr"/>
                      <a:r>
                        <a:rPr lang="en-GB" sz="1200" dirty="0"/>
                        <a:t>Negative</a:t>
                      </a:r>
                    </a:p>
                  </a:txBody>
                  <a:tcPr anchor="ctr"/>
                </a:tc>
                <a:extLst>
                  <a:ext uri="{0D108BD9-81ED-4DB2-BD59-A6C34878D82A}">
                    <a16:rowId xmlns:a16="http://schemas.microsoft.com/office/drawing/2014/main" val="10000"/>
                  </a:ext>
                </a:extLst>
              </a:tr>
              <a:tr h="759312">
                <a:tc>
                  <a:txBody>
                    <a:bodyPr/>
                    <a:lstStyle/>
                    <a:p>
                      <a:pPr algn="ctr"/>
                      <a:r>
                        <a:rPr lang="en-GB" sz="1200" b="0" dirty="0"/>
                        <a:t>Fossil </a:t>
                      </a:r>
                      <a:r>
                        <a:rPr lang="en-GB" sz="1200" b="0" dirty="0" smtClean="0"/>
                        <a:t>Fuels</a:t>
                      </a:r>
                    </a:p>
                    <a:p>
                      <a:pPr algn="ctr"/>
                      <a:r>
                        <a:rPr lang="en-GB" sz="1200" b="0" dirty="0" smtClean="0"/>
                        <a:t>(coal,</a:t>
                      </a:r>
                      <a:r>
                        <a:rPr lang="en-GB" sz="1200" b="0" baseline="0" dirty="0" smtClean="0"/>
                        <a:t> oil and gas)</a:t>
                      </a:r>
                      <a:endParaRPr lang="en-GB" sz="1200" b="0" dirty="0"/>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Burnt</a:t>
                      </a:r>
                      <a:r>
                        <a:rPr lang="en-GB" sz="1200" b="1" i="1" baseline="0" dirty="0">
                          <a:solidFill>
                            <a:schemeClr val="accent2">
                              <a:lumMod val="75000"/>
                            </a:schemeClr>
                          </a:solidFill>
                        </a:rPr>
                        <a:t> to release thermal energy used to turn water into steam to turn turbines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heating and transport </a:t>
                      </a:r>
                    </a:p>
                  </a:txBody>
                  <a:tcPr anchor="ctr"/>
                </a:tc>
                <a:tc>
                  <a:txBody>
                    <a:bodyPr/>
                    <a:lstStyle/>
                    <a:p>
                      <a:pPr algn="ctr"/>
                      <a:r>
                        <a:rPr lang="en-GB" sz="1200" b="0" i="0" dirty="0">
                          <a:solidFill>
                            <a:schemeClr val="tx1"/>
                          </a:solidFill>
                        </a:rPr>
                        <a:t>Provides</a:t>
                      </a:r>
                      <a:r>
                        <a:rPr lang="en-GB" sz="1200" b="0" i="0" baseline="0" dirty="0">
                          <a:solidFill>
                            <a:schemeClr val="tx1"/>
                          </a:solidFill>
                        </a:rPr>
                        <a:t> most of the UK energy. Large reserves. Cheap to extract. Used in transport, heating and making electricity. Easy to transport.</a:t>
                      </a:r>
                      <a:endParaRPr lang="en-GB" sz="1200" b="0" i="0" dirty="0">
                        <a:solidFill>
                          <a:schemeClr val="tx1"/>
                        </a:solidFill>
                      </a:endParaRPr>
                    </a:p>
                  </a:txBody>
                  <a:tcPr anchor="ctr"/>
                </a:tc>
                <a:tc>
                  <a:txBody>
                    <a:bodyPr/>
                    <a:lstStyle/>
                    <a:p>
                      <a:pPr algn="ctr"/>
                      <a:r>
                        <a:rPr lang="en-GB" sz="1200" dirty="0" smtClean="0"/>
                        <a:t>Non-renewable.</a:t>
                      </a:r>
                      <a:r>
                        <a:rPr lang="en-GB" sz="1200" baseline="0" dirty="0" smtClean="0"/>
                        <a:t> </a:t>
                      </a:r>
                      <a:r>
                        <a:rPr lang="en-GB" sz="1200" dirty="0" smtClean="0"/>
                        <a:t>Burning </a:t>
                      </a:r>
                      <a:r>
                        <a:rPr lang="en-GB" sz="1200" dirty="0"/>
                        <a:t>coal and oil </a:t>
                      </a:r>
                      <a:r>
                        <a:rPr lang="en-GB" sz="1200" baseline="0" dirty="0"/>
                        <a:t>releases </a:t>
                      </a:r>
                      <a:r>
                        <a:rPr lang="en-GB" sz="1200" baseline="0" dirty="0" err="1"/>
                        <a:t>sulfur</a:t>
                      </a:r>
                      <a:r>
                        <a:rPr lang="en-GB" sz="1200" baseline="0" dirty="0"/>
                        <a:t> dioxide. When mixed with rain makes acid rain.  Acid rain damages building and kills plants. Burning </a:t>
                      </a:r>
                      <a:r>
                        <a:rPr lang="en-GB" sz="1200" dirty="0"/>
                        <a:t>fossil fuels</a:t>
                      </a:r>
                      <a:r>
                        <a:rPr lang="en-GB" sz="1200" baseline="0" dirty="0"/>
                        <a:t> releases carbon dioxide which contributes to global warming. Serious  environmental damage if oil spilt. </a:t>
                      </a:r>
                    </a:p>
                  </a:txBody>
                  <a:tcPr anchor="ctr"/>
                </a:tc>
                <a:extLst>
                  <a:ext uri="{0D108BD9-81ED-4DB2-BD59-A6C34878D82A}">
                    <a16:rowId xmlns:a16="http://schemas.microsoft.com/office/drawing/2014/main" val="10001"/>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Nuclear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Nuclear fission process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algn="ctr"/>
                      <a:r>
                        <a:rPr lang="en-GB" sz="1200" b="0" i="0" dirty="0">
                          <a:solidFill>
                            <a:schemeClr val="tx1"/>
                          </a:solidFill>
                        </a:rPr>
                        <a:t>No</a:t>
                      </a:r>
                      <a:r>
                        <a:rPr lang="en-GB" sz="1200" b="0" i="0" baseline="0" dirty="0">
                          <a:solidFill>
                            <a:schemeClr val="tx1"/>
                          </a:solidFill>
                        </a:rPr>
                        <a:t> </a:t>
                      </a:r>
                      <a:r>
                        <a:rPr lang="en-GB" sz="1200" b="0" i="0" baseline="0" dirty="0" smtClean="0">
                          <a:solidFill>
                            <a:schemeClr val="tx1"/>
                          </a:solidFill>
                        </a:rPr>
                        <a:t> greenhouse </a:t>
                      </a:r>
                      <a:r>
                        <a:rPr lang="en-GB" sz="1200" b="0" i="0" baseline="0" dirty="0">
                          <a:solidFill>
                            <a:schemeClr val="tx1"/>
                          </a:solidFill>
                        </a:rPr>
                        <a:t>gases produced. Lots of energy produced from small amounts of </a:t>
                      </a:r>
                      <a:r>
                        <a:rPr lang="en-GB" sz="1200" b="0" i="0" baseline="0" dirty="0" smtClean="0">
                          <a:solidFill>
                            <a:schemeClr val="tx1"/>
                          </a:solidFill>
                        </a:rPr>
                        <a:t>fuel.</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Non-renewable. </a:t>
                      </a:r>
                      <a:r>
                        <a:rPr lang="en-US" sz="1200" dirty="0" smtClean="0"/>
                        <a:t>Dangers </a:t>
                      </a:r>
                      <a:r>
                        <a:rPr lang="en-US" sz="1200" dirty="0"/>
                        <a:t>of radioactive</a:t>
                      </a:r>
                      <a:r>
                        <a:rPr lang="en-US" sz="1200" baseline="0" dirty="0"/>
                        <a:t> materials being released into air or water. Nuclear sites need high levels of security. Start up costs and decommission costs very expensive. Toxic waste needs careful storing.</a:t>
                      </a:r>
                      <a:endParaRPr lang="en-US" sz="1200" dirty="0"/>
                    </a:p>
                  </a:txBody>
                  <a:tcPr anchor="ctr"/>
                </a:tc>
                <a:extLst>
                  <a:ext uri="{0D108BD9-81ED-4DB2-BD59-A6C34878D82A}">
                    <a16:rowId xmlns:a16="http://schemas.microsoft.com/office/drawing/2014/main" val="10002"/>
                  </a:ext>
                </a:extLst>
              </a:tr>
              <a:tr h="40819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Biofuel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Plant</a:t>
                      </a:r>
                      <a:r>
                        <a:rPr lang="en-GB" sz="1200" b="1" i="1" baseline="0" dirty="0">
                          <a:solidFill>
                            <a:schemeClr val="accent2">
                              <a:lumMod val="75000"/>
                            </a:schemeClr>
                          </a:solidFill>
                        </a:rPr>
                        <a:t> matter burnt to release thermal energy</a:t>
                      </a:r>
                      <a:endParaRPr lang="en-GB" sz="1200" b="1" i="1" dirty="0">
                        <a:solidFill>
                          <a:schemeClr val="accent2">
                            <a:lumMod val="75000"/>
                          </a:schemeClr>
                        </a:solidFill>
                      </a:endParaRPr>
                    </a:p>
                  </a:txBody>
                  <a:tcPr anchor="ctr"/>
                </a:tc>
                <a:tc>
                  <a:txBody>
                    <a:bodyPr/>
                    <a:lstStyle/>
                    <a:p>
                      <a:pPr algn="ctr"/>
                      <a:r>
                        <a:rPr lang="en-GB" sz="1200" b="0" i="0" dirty="0">
                          <a:solidFill>
                            <a:schemeClr val="tx1"/>
                          </a:solidFill>
                        </a:rPr>
                        <a:t>Transport and generating electricity</a:t>
                      </a:r>
                    </a:p>
                  </a:txBody>
                  <a:tcPr anchor="ctr"/>
                </a:tc>
                <a:tc>
                  <a:txBody>
                    <a:bodyPr/>
                    <a:lstStyle/>
                    <a:p>
                      <a:pPr algn="ctr"/>
                      <a:r>
                        <a:rPr lang="en-GB" sz="1200" dirty="0" smtClean="0"/>
                        <a:t>Renewable. </a:t>
                      </a:r>
                      <a:r>
                        <a:rPr lang="en-GB" sz="1200" b="0" i="0" dirty="0" smtClean="0">
                          <a:solidFill>
                            <a:schemeClr val="tx1"/>
                          </a:solidFill>
                        </a:rPr>
                        <a:t>As </a:t>
                      </a:r>
                      <a:r>
                        <a:rPr lang="en-GB" sz="1200" b="0" i="0" dirty="0">
                          <a:solidFill>
                            <a:schemeClr val="tx1"/>
                          </a:solidFill>
                        </a:rPr>
                        <a:t>plants </a:t>
                      </a:r>
                      <a:r>
                        <a:rPr lang="en-GB" sz="1200" b="0" i="0" dirty="0" smtClean="0">
                          <a:solidFill>
                            <a:schemeClr val="tx1"/>
                          </a:solidFill>
                        </a:rPr>
                        <a:t>grow, </a:t>
                      </a:r>
                      <a:r>
                        <a:rPr lang="en-GB" sz="1200" b="0" i="0" dirty="0">
                          <a:solidFill>
                            <a:schemeClr val="tx1"/>
                          </a:solidFill>
                        </a:rPr>
                        <a:t>they remove carbon </a:t>
                      </a:r>
                      <a:r>
                        <a:rPr lang="en-GB" sz="1200" b="0" i="0" dirty="0" smtClean="0">
                          <a:solidFill>
                            <a:schemeClr val="tx1"/>
                          </a:solidFill>
                        </a:rPr>
                        <a:t>dioxide.  </a:t>
                      </a:r>
                      <a:r>
                        <a:rPr lang="en-GB" sz="1200" b="0" i="0" dirty="0">
                          <a:solidFill>
                            <a:schemeClr val="tx1"/>
                          </a:solidFill>
                        </a:rPr>
                        <a:t>They are ‘carbon neutral</a:t>
                      </a:r>
                      <a:r>
                        <a:rPr lang="en-GB" sz="1200" b="0" i="0" dirty="0" smtClean="0">
                          <a:solidFill>
                            <a:schemeClr val="tx1"/>
                          </a:solidFill>
                        </a:rPr>
                        <a:t>’.</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Large</a:t>
                      </a:r>
                      <a:r>
                        <a:rPr lang="en-US" sz="1200" baseline="0" dirty="0"/>
                        <a:t> areas of land needed to grow fuel crops. Habitats destroyed and food not grown. </a:t>
                      </a:r>
                      <a:r>
                        <a:rPr lang="en-US" sz="1200" dirty="0"/>
                        <a:t>Emits</a:t>
                      </a:r>
                      <a:r>
                        <a:rPr lang="en-US" sz="1200" baseline="0" dirty="0"/>
                        <a:t> carbon dioxide when burnt  thus adding to greenhouse gases and global warming.</a:t>
                      </a:r>
                      <a:endParaRPr lang="en-US" sz="1200" dirty="0"/>
                    </a:p>
                  </a:txBody>
                  <a:tcPr anchor="ctr"/>
                </a:tc>
                <a:extLst>
                  <a:ext uri="{0D108BD9-81ED-4DB2-BD59-A6C34878D82A}">
                    <a16:rowId xmlns:a16="http://schemas.microsoft.com/office/drawing/2014/main" val="10003"/>
                  </a:ext>
                </a:extLst>
              </a:tr>
              <a:tr h="5334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Tides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Every day tides rise and fall, so </a:t>
                      </a:r>
                      <a:r>
                        <a:rPr lang="en-GB" sz="1200" b="1" i="1" dirty="0" smtClean="0">
                          <a:solidFill>
                            <a:schemeClr val="accent2">
                              <a:lumMod val="75000"/>
                            </a:schemeClr>
                          </a:solidFill>
                        </a:rPr>
                        <a:t>generation of electricity </a:t>
                      </a:r>
                      <a:r>
                        <a:rPr lang="en-GB" sz="1200" b="1" i="1" dirty="0">
                          <a:solidFill>
                            <a:schemeClr val="accent2">
                              <a:lumMod val="75000"/>
                            </a:schemeClr>
                          </a:solidFill>
                        </a:rPr>
                        <a:t>can be predicted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algn="ctr"/>
                      <a:r>
                        <a:rPr lang="en-GB" sz="1200" dirty="0" smtClean="0"/>
                        <a:t>Renewable. </a:t>
                      </a:r>
                      <a:r>
                        <a:rPr lang="en-GB" sz="1200" b="0" i="0" dirty="0" smtClean="0">
                          <a:solidFill>
                            <a:schemeClr val="tx1"/>
                          </a:solidFill>
                        </a:rPr>
                        <a:t>Predictable due</a:t>
                      </a:r>
                      <a:r>
                        <a:rPr lang="en-GB" sz="1200" b="0" i="0" baseline="0" dirty="0" smtClean="0">
                          <a:solidFill>
                            <a:schemeClr val="tx1"/>
                          </a:solidFill>
                        </a:rPr>
                        <a:t> to consistency of tides.  No greenhouse gases produced.</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Expensive to set up. A dam like structure is built across an estuary</a:t>
                      </a:r>
                      <a:r>
                        <a:rPr lang="en-US" sz="1200" baseline="0" dirty="0"/>
                        <a:t>, altering habitats and causing problems for ships and </a:t>
                      </a:r>
                      <a:r>
                        <a:rPr lang="en-US" sz="1200" baseline="0" dirty="0" smtClean="0"/>
                        <a:t>boats.</a:t>
                      </a:r>
                      <a:endParaRPr lang="en-US" sz="1200" dirty="0"/>
                    </a:p>
                  </a:txBody>
                  <a:tcPr anchor="ctr"/>
                </a:tc>
                <a:extLst>
                  <a:ext uri="{0D108BD9-81ED-4DB2-BD59-A6C34878D82A}">
                    <a16:rowId xmlns:a16="http://schemas.microsoft.com/office/drawing/2014/main" val="1000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Waves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Up and down motion turns turbines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Can be unreliable depends on wave </a:t>
                      </a:r>
                      <a:r>
                        <a:rPr lang="en-US" sz="1200" dirty="0" smtClean="0"/>
                        <a:t>output as large waves can stop the pistons working.</a:t>
                      </a:r>
                      <a:endParaRPr lang="en-US" sz="1200" dirty="0"/>
                    </a:p>
                  </a:txBody>
                  <a:tcPr anchor="ctr"/>
                </a:tc>
                <a:extLst>
                  <a:ext uri="{0D108BD9-81ED-4DB2-BD59-A6C34878D82A}">
                    <a16:rowId xmlns:a16="http://schemas.microsoft.com/office/drawing/2014/main" val="166743484"/>
                  </a:ext>
                </a:extLst>
              </a:tr>
              <a:tr h="4087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Hydroelectric </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Falling water spins a turbine </a:t>
                      </a:r>
                    </a:p>
                  </a:txBody>
                  <a:tcPr anchor="ctr"/>
                </a:tc>
                <a:tc>
                  <a:txBody>
                    <a:bodyPr/>
                    <a:lstStyle/>
                    <a:p>
                      <a:pPr algn="ctr"/>
                      <a:r>
                        <a:rPr lang="en-GB" sz="1200" b="0" i="0" dirty="0">
                          <a:solidFill>
                            <a:schemeClr val="tx1"/>
                          </a:solidFill>
                        </a:rPr>
                        <a:t>Generating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Habitats destroyed</a:t>
                      </a:r>
                      <a:r>
                        <a:rPr lang="en-US" sz="1200" baseline="0" dirty="0"/>
                        <a:t> when dam is built.</a:t>
                      </a:r>
                      <a:r>
                        <a:rPr lang="en-US" sz="1200" dirty="0"/>
                        <a:t> </a:t>
                      </a:r>
                    </a:p>
                  </a:txBody>
                  <a:tcPr anchor="ctr"/>
                </a:tc>
                <a:extLst>
                  <a:ext uri="{0D108BD9-81ED-4DB2-BD59-A6C34878D82A}">
                    <a16:rowId xmlns:a16="http://schemas.microsoft.com/office/drawing/2014/main" val="10005"/>
                  </a:ext>
                </a:extLst>
              </a:tr>
              <a:tr h="50404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Wind</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Movement causes turbine</a:t>
                      </a:r>
                      <a:r>
                        <a:rPr lang="en-GB" sz="1200" b="1" i="1" baseline="0" dirty="0">
                          <a:solidFill>
                            <a:schemeClr val="accent2">
                              <a:lumMod val="75000"/>
                            </a:schemeClr>
                          </a:solidFill>
                        </a:rPr>
                        <a:t> to spin which turns a generator</a:t>
                      </a:r>
                      <a:endParaRPr lang="en-GB" sz="1200" b="1" i="1" dirty="0">
                        <a:solidFill>
                          <a:schemeClr val="accent2">
                            <a:lumMod val="75000"/>
                          </a:schemeClr>
                        </a:solidFill>
                      </a:endParaRPr>
                    </a:p>
                  </a:txBody>
                  <a:tcPr anchor="ctr"/>
                </a:tc>
                <a:tc>
                  <a:txBody>
                    <a:bodyPr/>
                    <a:lstStyle/>
                    <a:p>
                      <a:pPr algn="ctr"/>
                      <a:r>
                        <a:rPr lang="en-GB" sz="1200" b="0" i="0" dirty="0">
                          <a:solidFill>
                            <a:schemeClr val="tx1"/>
                          </a:solidFill>
                        </a:rPr>
                        <a:t>Generating electricity</a:t>
                      </a:r>
                    </a:p>
                  </a:txBody>
                  <a:tcPr anchor="ctr"/>
                </a:tc>
                <a:tc>
                  <a:txBody>
                    <a:bodyPr/>
                    <a:lstStyle/>
                    <a:p>
                      <a:pPr algn="ct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Unreliable – wind</a:t>
                      </a:r>
                      <a:r>
                        <a:rPr lang="en-US" sz="1200" baseline="0" dirty="0"/>
                        <a:t> varies. Visual and noise pollution. Dangerous to migrating birds.</a:t>
                      </a:r>
                      <a:endParaRPr lang="en-US" sz="1200" dirty="0"/>
                    </a:p>
                  </a:txBody>
                  <a:tcPr anchor="ctr"/>
                </a:tc>
                <a:extLst>
                  <a:ext uri="{0D108BD9-81ED-4DB2-BD59-A6C34878D82A}">
                    <a16:rowId xmlns:a16="http://schemas.microsoft.com/office/drawing/2014/main" val="10006"/>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Solar</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Directly heats objects </a:t>
                      </a:r>
                      <a:r>
                        <a:rPr lang="en-GB" sz="1200" b="1" i="1" dirty="0" smtClean="0">
                          <a:solidFill>
                            <a:schemeClr val="accent2">
                              <a:lumMod val="75000"/>
                            </a:schemeClr>
                          </a:solidFill>
                        </a:rPr>
                        <a:t>in </a:t>
                      </a:r>
                      <a:r>
                        <a:rPr lang="en-GB" sz="1200" b="1" i="1" dirty="0">
                          <a:solidFill>
                            <a:schemeClr val="accent2">
                              <a:lumMod val="75000"/>
                            </a:schemeClr>
                          </a:solidFill>
                        </a:rPr>
                        <a:t>solar panels or sunlight captured</a:t>
                      </a:r>
                      <a:r>
                        <a:rPr lang="en-GB" sz="1200" b="1" i="1" baseline="0" dirty="0">
                          <a:solidFill>
                            <a:schemeClr val="accent2">
                              <a:lumMod val="75000"/>
                            </a:schemeClr>
                          </a:solidFill>
                        </a:rPr>
                        <a:t> in photovoltaic cells </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a:t>
                      </a:r>
                    </a:p>
                    <a:p>
                      <a:pPr algn="ctr"/>
                      <a:r>
                        <a:rPr lang="en-GB" sz="1200" b="0" i="0" dirty="0">
                          <a:solidFill>
                            <a:schemeClr val="tx1"/>
                          </a:solidFill>
                        </a:rPr>
                        <a:t>and some heating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Renewable. </a:t>
                      </a:r>
                      <a:r>
                        <a:rPr lang="en-GB" sz="1200" b="0" i="0" dirty="0" smtClean="0">
                          <a:solidFill>
                            <a:schemeClr val="tx1"/>
                          </a:solidFill>
                        </a:rPr>
                        <a:t>No </a:t>
                      </a:r>
                      <a:r>
                        <a:rPr lang="en-GB" sz="1200" b="0" i="0" dirty="0">
                          <a:solidFill>
                            <a:schemeClr val="tx1"/>
                          </a:solidFill>
                        </a:rPr>
                        <a:t>waste </a:t>
                      </a:r>
                      <a:r>
                        <a:rPr lang="en-GB" sz="1200" b="0" i="0" dirty="0" smtClean="0">
                          <a:solidFill>
                            <a:schemeClr val="tx1"/>
                          </a:solidFill>
                        </a:rPr>
                        <a:t>products.</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Making and installing solar panels expensive.</a:t>
                      </a:r>
                      <a:r>
                        <a:rPr lang="en-GB" sz="1200" b="0" i="0" baseline="0" dirty="0">
                          <a:solidFill>
                            <a:schemeClr val="tx1"/>
                          </a:solidFill>
                        </a:rPr>
                        <a:t> </a:t>
                      </a:r>
                      <a:r>
                        <a:rPr lang="en-US" sz="1200" dirty="0"/>
                        <a:t>Unreliable due to light </a:t>
                      </a:r>
                      <a:r>
                        <a:rPr lang="en-US" sz="1200" dirty="0" smtClean="0"/>
                        <a:t>intensity.</a:t>
                      </a:r>
                      <a:endParaRPr lang="en-US" sz="1200" dirty="0"/>
                    </a:p>
                  </a:txBody>
                  <a:tcPr anchor="ctr"/>
                </a:tc>
                <a:extLst>
                  <a:ext uri="{0D108BD9-81ED-4DB2-BD59-A6C34878D82A}">
                    <a16:rowId xmlns:a16="http://schemas.microsoft.com/office/drawing/2014/main" val="10007"/>
                  </a:ext>
                </a:extLst>
              </a:tr>
              <a:tr h="38583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Geothermal</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Hot rocks under the</a:t>
                      </a:r>
                      <a:r>
                        <a:rPr lang="en-GB" sz="1200" b="1" i="1" baseline="0" dirty="0">
                          <a:solidFill>
                            <a:schemeClr val="accent2">
                              <a:lumMod val="75000"/>
                            </a:schemeClr>
                          </a:solidFill>
                        </a:rPr>
                        <a:t> ground heats water to produce steam to turn turbine</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a:solidFill>
                            <a:schemeClr val="tx1"/>
                          </a:solidFill>
                        </a:rPr>
                        <a:t>Generating electricity and heating</a:t>
                      </a:r>
                      <a:r>
                        <a:rPr lang="en-GB" sz="1200" b="0" i="0" baseline="0" dirty="0">
                          <a:solidFill>
                            <a:schemeClr val="tx1"/>
                          </a:solidFill>
                        </a:rPr>
                        <a:t> </a:t>
                      </a:r>
                      <a:endParaRPr lang="en-GB" sz="1200" b="0" i="0" dirty="0">
                        <a:solidFill>
                          <a:schemeClr val="tx1"/>
                        </a:solidFill>
                      </a:endParaRPr>
                    </a:p>
                  </a:txBody>
                  <a:tcPr anchor="ctr"/>
                </a:tc>
                <a:tc>
                  <a:txBody>
                    <a:bodyPr/>
                    <a:lstStyle/>
                    <a:p>
                      <a:pPr algn="ctr"/>
                      <a:r>
                        <a:rPr lang="en-GB" sz="1200" dirty="0" smtClean="0"/>
                        <a:t>Renewable. </a:t>
                      </a:r>
                      <a:r>
                        <a:rPr lang="en-GB" sz="1200" b="0" i="0" dirty="0" smtClean="0">
                          <a:solidFill>
                            <a:schemeClr val="tx1"/>
                          </a:solidFill>
                        </a:rPr>
                        <a:t>Clean.  No greenhouse gases produced.</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Limited to a small number of </a:t>
                      </a:r>
                      <a:r>
                        <a:rPr lang="en-US" sz="1200" dirty="0" smtClean="0"/>
                        <a:t>countries.  Geothermal</a:t>
                      </a:r>
                      <a:r>
                        <a:rPr lang="en-US" sz="1200" baseline="0" dirty="0" smtClean="0"/>
                        <a:t> power stations can  cause earthquake tremors.</a:t>
                      </a:r>
                      <a:endParaRPr lang="en-US" sz="1200" dirty="0"/>
                    </a:p>
                  </a:txBody>
                  <a:tcPr anchor="ctr"/>
                </a:tc>
                <a:extLst>
                  <a:ext uri="{0D108BD9-81ED-4DB2-BD59-A6C34878D82A}">
                    <a16:rowId xmlns:a16="http://schemas.microsoft.com/office/drawing/2014/main" val="10008"/>
                  </a:ext>
                </a:extLst>
              </a:tr>
            </a:tbl>
          </a:graphicData>
        </a:graphic>
      </p:graphicFrame>
      <p:cxnSp>
        <p:nvCxnSpPr>
          <p:cNvPr id="137" name="Straight Connector 136"/>
          <p:cNvCxnSpPr>
            <a:stCxn id="62" idx="1"/>
            <a:endCxn id="372" idx="3"/>
          </p:cNvCxnSpPr>
          <p:nvPr/>
        </p:nvCxnSpPr>
        <p:spPr>
          <a:xfrm flipH="1" flipV="1">
            <a:off x="4906428" y="2724912"/>
            <a:ext cx="177458" cy="314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ext uri="{D42A27DB-BD31-4B8C-83A1-F6EECF244321}">
                <p14:modId xmlns:p14="http://schemas.microsoft.com/office/powerpoint/2010/main" val="518477647"/>
              </p:ext>
            </p:extLst>
          </p:nvPr>
        </p:nvGraphicFramePr>
        <p:xfrm>
          <a:off x="1449324" y="99409"/>
          <a:ext cx="3799332" cy="1232949"/>
        </p:xfrm>
        <a:graphic>
          <a:graphicData uri="http://schemas.openxmlformats.org/drawingml/2006/table">
            <a:tbl>
              <a:tblPr firstRow="1" bandRow="1">
                <a:tableStyleId>{5940675A-B579-460E-94D1-54222C63F5DA}</a:tableStyleId>
              </a:tblPr>
              <a:tblGrid>
                <a:gridCol w="815253">
                  <a:extLst>
                    <a:ext uri="{9D8B030D-6E8A-4147-A177-3AD203B41FA5}">
                      <a16:colId xmlns:a16="http://schemas.microsoft.com/office/drawing/2014/main" val="20000"/>
                    </a:ext>
                  </a:extLst>
                </a:gridCol>
                <a:gridCol w="1657350">
                  <a:extLst>
                    <a:ext uri="{9D8B030D-6E8A-4147-A177-3AD203B41FA5}">
                      <a16:colId xmlns:a16="http://schemas.microsoft.com/office/drawing/2014/main" val="20001"/>
                    </a:ext>
                  </a:extLst>
                </a:gridCol>
                <a:gridCol w="1326729">
                  <a:extLst>
                    <a:ext uri="{9D8B030D-6E8A-4147-A177-3AD203B41FA5}">
                      <a16:colId xmlns:a16="http://schemas.microsoft.com/office/drawing/2014/main" val="20002"/>
                    </a:ext>
                  </a:extLst>
                </a:gridCol>
              </a:tblGrid>
              <a:tr h="431919">
                <a:tc>
                  <a:txBody>
                    <a:bodyPr/>
                    <a:lstStyle/>
                    <a:p>
                      <a:pPr algn="ctr"/>
                      <a:r>
                        <a:rPr lang="en-GB" sz="1200" b="0" dirty="0"/>
                        <a:t>Transport</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Petrol, diesel, kerosene produced from oil</a:t>
                      </a:r>
                    </a:p>
                  </a:txBody>
                  <a:tcPr anchor="ctr"/>
                </a:tc>
                <a:tc>
                  <a:txBody>
                    <a:bodyPr/>
                    <a:lstStyle/>
                    <a:p>
                      <a:pPr algn="ctr"/>
                      <a:r>
                        <a:rPr lang="en-GB" sz="1200" dirty="0"/>
                        <a:t>Used in cars, trains and </a:t>
                      </a:r>
                      <a:r>
                        <a:rPr lang="en-GB" sz="1200" dirty="0" smtClean="0"/>
                        <a:t>planes</a:t>
                      </a:r>
                      <a:r>
                        <a:rPr lang="en-GB" sz="1200" dirty="0"/>
                        <a:t>.</a:t>
                      </a:r>
                      <a:endParaRPr lang="en-GB" sz="1200" dirty="0" smtClean="0"/>
                    </a:p>
                  </a:txBody>
                  <a:tcPr anchor="ctr"/>
                </a:tc>
                <a:extLst>
                  <a:ext uri="{0D108BD9-81ED-4DB2-BD59-A6C34878D82A}">
                    <a16:rowId xmlns:a16="http://schemas.microsoft.com/office/drawing/2014/main" val="10000"/>
                  </a:ext>
                </a:extLst>
              </a:tr>
              <a:tr h="298365">
                <a:tc>
                  <a:txBody>
                    <a:bodyPr/>
                    <a:lstStyle/>
                    <a:p>
                      <a:pPr algn="ctr"/>
                      <a:r>
                        <a:rPr lang="en-GB" sz="1200" b="0" dirty="0"/>
                        <a:t>Heating</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Gas and electricity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in </a:t>
                      </a:r>
                      <a:r>
                        <a:rPr lang="en-US" sz="1200" dirty="0" smtClean="0"/>
                        <a:t>buildings.</a:t>
                      </a:r>
                      <a:endParaRPr lang="en-US" sz="1200" dirty="0"/>
                    </a:p>
                  </a:txBody>
                  <a:tcPr anchor="ctr"/>
                </a:tc>
                <a:extLst>
                  <a:ext uri="{0D108BD9-81ED-4DB2-BD59-A6C34878D82A}">
                    <a16:rowId xmlns:a16="http://schemas.microsoft.com/office/drawing/2014/main" val="10001"/>
                  </a:ext>
                </a:extLst>
              </a:tr>
              <a:tr h="477384">
                <a:tc>
                  <a:txBody>
                    <a:bodyPr/>
                    <a:lstStyle/>
                    <a:p>
                      <a:pPr algn="ctr"/>
                      <a:r>
                        <a:rPr lang="en-GB" sz="1200" b="0" dirty="0"/>
                        <a:t>Electricity</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Most generated by fossil fuels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Used to power most </a:t>
                      </a:r>
                      <a:r>
                        <a:rPr lang="en-US" sz="1200" dirty="0" smtClean="0"/>
                        <a:t>devices.</a:t>
                      </a:r>
                      <a:endParaRPr lang="en-US" sz="1200" dirty="0"/>
                    </a:p>
                  </a:txBody>
                  <a:tcPr anchor="ctr"/>
                </a:tc>
                <a:extLst>
                  <a:ext uri="{0D108BD9-81ED-4DB2-BD59-A6C34878D82A}">
                    <a16:rowId xmlns:a16="http://schemas.microsoft.com/office/drawing/2014/main" val="1895767251"/>
                  </a:ext>
                </a:extLst>
              </a:tr>
            </a:tbl>
          </a:graphicData>
        </a:graphic>
      </p:graphicFrame>
      <p:sp>
        <p:nvSpPr>
          <p:cNvPr id="43" name="Rectangle 42"/>
          <p:cNvSpPr/>
          <p:nvPr/>
        </p:nvSpPr>
        <p:spPr>
          <a:xfrm>
            <a:off x="4964214" y="2270225"/>
            <a:ext cx="1130419" cy="2939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Using fuels</a:t>
            </a:r>
          </a:p>
        </p:txBody>
      </p:sp>
      <p:sp>
        <p:nvSpPr>
          <p:cNvPr id="62" name="Rectangle 61"/>
          <p:cNvSpPr/>
          <p:nvPr/>
        </p:nvSpPr>
        <p:spPr>
          <a:xfrm>
            <a:off x="5083886" y="2756986"/>
            <a:ext cx="976436" cy="56398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Energy resources</a:t>
            </a:r>
          </a:p>
        </p:txBody>
      </p:sp>
      <p:pic>
        <p:nvPicPr>
          <p:cNvPr id="61" name="Picture 60"/>
          <p:cNvPicPr>
            <a:picLocks noChangeAspect="1"/>
          </p:cNvPicPr>
          <p:nvPr/>
        </p:nvPicPr>
        <p:blipFill rotWithShape="1">
          <a:blip r:embed="rId2">
            <a:extLst>
              <a:ext uri="{28A0092B-C50C-407E-A947-70E740481C1C}">
                <a14:useLocalDpi xmlns:a14="http://schemas.microsoft.com/office/drawing/2010/main" val="0"/>
              </a:ext>
            </a:extLst>
          </a:blip>
          <a:srcRect l="5600" t="22096" r="56232" b="56779"/>
          <a:stretch/>
        </p:blipFill>
        <p:spPr>
          <a:xfrm>
            <a:off x="10744890" y="2051501"/>
            <a:ext cx="1932987" cy="1190478"/>
          </a:xfrm>
          <a:prstGeom prst="rect">
            <a:avLst/>
          </a:prstGeom>
        </p:spPr>
      </p:pic>
      <p:graphicFrame>
        <p:nvGraphicFramePr>
          <p:cNvPr id="86" name="Table 85"/>
          <p:cNvGraphicFramePr>
            <a:graphicFrameLocks noGrp="1"/>
          </p:cNvGraphicFramePr>
          <p:nvPr>
            <p:extLst>
              <p:ext uri="{D42A27DB-BD31-4B8C-83A1-F6EECF244321}">
                <p14:modId xmlns:p14="http://schemas.microsoft.com/office/powerpoint/2010/main" val="2963862347"/>
              </p:ext>
            </p:extLst>
          </p:nvPr>
        </p:nvGraphicFramePr>
        <p:xfrm>
          <a:off x="5337571" y="691674"/>
          <a:ext cx="7316200" cy="1280160"/>
        </p:xfrm>
        <a:graphic>
          <a:graphicData uri="http://schemas.openxmlformats.org/drawingml/2006/table">
            <a:tbl>
              <a:tblPr firstRow="1" bandRow="1">
                <a:tableStyleId>{5940675A-B579-460E-94D1-54222C63F5DA}</a:tableStyleId>
              </a:tblPr>
              <a:tblGrid>
                <a:gridCol w="828829">
                  <a:extLst>
                    <a:ext uri="{9D8B030D-6E8A-4147-A177-3AD203B41FA5}">
                      <a16:colId xmlns:a16="http://schemas.microsoft.com/office/drawing/2014/main" val="20000"/>
                    </a:ext>
                  </a:extLst>
                </a:gridCol>
                <a:gridCol w="1358350">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971550">
                  <a:extLst>
                    <a:ext uri="{9D8B030D-6E8A-4147-A177-3AD203B41FA5}">
                      <a16:colId xmlns:a16="http://schemas.microsoft.com/office/drawing/2014/main" val="1894332907"/>
                    </a:ext>
                  </a:extLst>
                </a:gridCol>
                <a:gridCol w="1009650">
                  <a:extLst>
                    <a:ext uri="{9D8B030D-6E8A-4147-A177-3AD203B41FA5}">
                      <a16:colId xmlns:a16="http://schemas.microsoft.com/office/drawing/2014/main" val="3553934557"/>
                    </a:ext>
                  </a:extLst>
                </a:gridCol>
                <a:gridCol w="1009650">
                  <a:extLst>
                    <a:ext uri="{9D8B030D-6E8A-4147-A177-3AD203B41FA5}">
                      <a16:colId xmlns:a16="http://schemas.microsoft.com/office/drawing/2014/main" val="1200690144"/>
                    </a:ext>
                  </a:extLst>
                </a:gridCol>
                <a:gridCol w="899921">
                  <a:extLst>
                    <a:ext uri="{9D8B030D-6E8A-4147-A177-3AD203B41FA5}">
                      <a16:colId xmlns:a16="http://schemas.microsoft.com/office/drawing/2014/main" val="435775362"/>
                    </a:ext>
                  </a:extLst>
                </a:gridCol>
              </a:tblGrid>
              <a:tr h="458946">
                <a:tc>
                  <a:txBody>
                    <a:bodyPr/>
                    <a:lstStyle/>
                    <a:p>
                      <a:pPr algn="ctr"/>
                      <a:r>
                        <a:rPr lang="en-GB" sz="1200" b="0" dirty="0"/>
                        <a:t>Power station</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Generates electricity</a:t>
                      </a:r>
                    </a:p>
                  </a:txBody>
                  <a:tcPr anchor="ctr"/>
                </a:tc>
                <a:tc>
                  <a:txBody>
                    <a:bodyPr/>
                    <a:lstStyle/>
                    <a:p>
                      <a:pPr algn="ctr"/>
                      <a:r>
                        <a:rPr lang="en-GB" sz="1200" dirty="0"/>
                        <a:t>Fuel burnt releasing</a:t>
                      </a:r>
                      <a:r>
                        <a:rPr lang="en-GB" sz="1200" baseline="0" dirty="0"/>
                        <a:t> thermal energy</a:t>
                      </a:r>
                      <a:endParaRPr lang="en-GB" sz="1200" dirty="0"/>
                    </a:p>
                  </a:txBody>
                  <a:tcPr anchor="ctr"/>
                </a:tc>
                <a:tc>
                  <a:txBody>
                    <a:bodyPr/>
                    <a:lstStyle/>
                    <a:p>
                      <a:pPr algn="ctr"/>
                      <a:r>
                        <a:rPr lang="en-GB" sz="1200" dirty="0"/>
                        <a:t>Water boils into steam</a:t>
                      </a:r>
                    </a:p>
                  </a:txBody>
                  <a:tcPr anchor="ctr"/>
                </a:tc>
                <a:tc>
                  <a:txBody>
                    <a:bodyPr/>
                    <a:lstStyle/>
                    <a:p>
                      <a:pPr algn="ctr"/>
                      <a:r>
                        <a:rPr lang="en-GB" sz="1200" dirty="0"/>
                        <a:t>Steam</a:t>
                      </a:r>
                      <a:r>
                        <a:rPr lang="en-GB" sz="1200" baseline="0" dirty="0"/>
                        <a:t> turns turbine</a:t>
                      </a:r>
                      <a:endParaRPr lang="en-GB" sz="1200" dirty="0"/>
                    </a:p>
                  </a:txBody>
                  <a:tcPr anchor="ctr"/>
                </a:tc>
                <a:tc>
                  <a:txBody>
                    <a:bodyPr/>
                    <a:lstStyle/>
                    <a:p>
                      <a:pPr algn="ctr"/>
                      <a:r>
                        <a:rPr lang="en-GB" sz="1200" dirty="0"/>
                        <a:t>Turbine turns generator</a:t>
                      </a:r>
                    </a:p>
                  </a:txBody>
                  <a:tcPr anchor="ctr"/>
                </a:tc>
                <a:tc>
                  <a:txBody>
                    <a:bodyPr/>
                    <a:lstStyle/>
                    <a:p>
                      <a:pPr algn="ctr"/>
                      <a:r>
                        <a:rPr lang="en-GB" sz="1200" dirty="0"/>
                        <a:t>Generator induces voltage</a:t>
                      </a:r>
                    </a:p>
                  </a:txBody>
                  <a:tcPr anchor="ctr"/>
                </a:tc>
                <a:extLst>
                  <a:ext uri="{0D108BD9-81ED-4DB2-BD59-A6C34878D82A}">
                    <a16:rowId xmlns:a16="http://schemas.microsoft.com/office/drawing/2014/main" val="10000"/>
                  </a:ext>
                </a:extLst>
              </a:tr>
              <a:tr h="59055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a:t>National Grid</a:t>
                      </a:r>
                    </a:p>
                  </a:txBody>
                  <a:tcPr anchor="ctr">
                    <a:solidFill>
                      <a:schemeClr val="accent2">
                        <a:lumMod val="20000"/>
                        <a:lumOff val="80000"/>
                      </a:schemeClr>
                    </a:solidFill>
                  </a:tcPr>
                </a:tc>
                <a:tc>
                  <a:txBody>
                    <a:bodyPr/>
                    <a:lstStyle/>
                    <a:p>
                      <a:pPr algn="ctr"/>
                      <a:r>
                        <a:rPr lang="en-GB" sz="1200" b="1" i="1" dirty="0">
                          <a:solidFill>
                            <a:schemeClr val="accent2">
                              <a:lumMod val="75000"/>
                            </a:schemeClr>
                          </a:solidFill>
                        </a:rPr>
                        <a:t>Transports electricity</a:t>
                      </a:r>
                      <a:r>
                        <a:rPr lang="en-GB" sz="1200" b="1" i="1" baseline="0" dirty="0">
                          <a:solidFill>
                            <a:schemeClr val="accent2">
                              <a:lumMod val="75000"/>
                            </a:schemeClr>
                          </a:solidFill>
                        </a:rPr>
                        <a:t> across UK</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Power station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Step-up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Pylons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Step-down transformer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a:t>House, factory</a:t>
                      </a:r>
                    </a:p>
                  </a:txBody>
                  <a:tcPr anchor="ctr"/>
                </a:tc>
                <a:extLst>
                  <a:ext uri="{0D108BD9-81ED-4DB2-BD59-A6C34878D82A}">
                    <a16:rowId xmlns:a16="http://schemas.microsoft.com/office/drawing/2014/main" val="10001"/>
                  </a:ext>
                </a:extLst>
              </a:tr>
            </a:tbl>
          </a:graphicData>
        </a:graphic>
      </p:graphicFrame>
      <p:sp>
        <p:nvSpPr>
          <p:cNvPr id="22" name="Rectangle 21"/>
          <p:cNvSpPr/>
          <p:nvPr/>
        </p:nvSpPr>
        <p:spPr>
          <a:xfrm>
            <a:off x="3481988" y="1445870"/>
            <a:ext cx="1547519" cy="5659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Energy demand is increasing as population </a:t>
            </a:r>
            <a:r>
              <a:rPr lang="en-GB" sz="1200" dirty="0" smtClean="0">
                <a:solidFill>
                  <a:schemeClr val="tx1"/>
                </a:solidFill>
              </a:rPr>
              <a:t>increases.</a:t>
            </a:r>
            <a:endParaRPr lang="en-GB" sz="1200" dirty="0">
              <a:solidFill>
                <a:schemeClr val="tx1"/>
              </a:solidFill>
            </a:endParaRPr>
          </a:p>
        </p:txBody>
      </p:sp>
      <p:cxnSp>
        <p:nvCxnSpPr>
          <p:cNvPr id="30" name="Straight Connector 29"/>
          <p:cNvCxnSpPr/>
          <p:nvPr/>
        </p:nvCxnSpPr>
        <p:spPr>
          <a:xfrm flipH="1" flipV="1">
            <a:off x="5093102" y="1332358"/>
            <a:ext cx="191952" cy="9378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350855" y="1481476"/>
            <a:ext cx="1665502" cy="5303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Renewable energy makes up about 20% of energy </a:t>
            </a:r>
            <a:r>
              <a:rPr lang="en-GB" sz="1200" dirty="0" smtClean="0">
                <a:solidFill>
                  <a:schemeClr val="tx1"/>
                </a:solidFill>
              </a:rPr>
              <a:t>consumption.</a:t>
            </a:r>
            <a:endParaRPr lang="en-GB" sz="1200" dirty="0">
              <a:solidFill>
                <a:schemeClr val="tx1"/>
              </a:solidFill>
            </a:endParaRPr>
          </a:p>
        </p:txBody>
      </p:sp>
      <p:sp>
        <p:nvSpPr>
          <p:cNvPr id="63" name="Rectangle 62"/>
          <p:cNvSpPr/>
          <p:nvPr/>
        </p:nvSpPr>
        <p:spPr>
          <a:xfrm>
            <a:off x="2191316" y="1501825"/>
            <a:ext cx="1032590" cy="5059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Fossil fuel reserves are running </a:t>
            </a:r>
            <a:r>
              <a:rPr lang="en-GB" sz="1200" dirty="0" smtClean="0">
                <a:solidFill>
                  <a:schemeClr val="tx1"/>
                </a:solidFill>
              </a:rPr>
              <a:t>out. </a:t>
            </a:r>
            <a:endParaRPr lang="en-GB" sz="1200" dirty="0">
              <a:solidFill>
                <a:schemeClr val="tx1"/>
              </a:solidFill>
            </a:endParaRPr>
          </a:p>
        </p:txBody>
      </p:sp>
      <p:cxnSp>
        <p:nvCxnSpPr>
          <p:cNvPr id="64" name="Straight Connector 63"/>
          <p:cNvCxnSpPr>
            <a:stCxn id="76" idx="2"/>
            <a:endCxn id="37" idx="0"/>
          </p:cNvCxnSpPr>
          <p:nvPr/>
        </p:nvCxnSpPr>
        <p:spPr>
          <a:xfrm>
            <a:off x="718152" y="1360071"/>
            <a:ext cx="465454" cy="1214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63" idx="1"/>
            <a:endCxn id="37" idx="3"/>
          </p:cNvCxnSpPr>
          <p:nvPr/>
        </p:nvCxnSpPr>
        <p:spPr>
          <a:xfrm flipH="1" flipV="1">
            <a:off x="2016357" y="1746651"/>
            <a:ext cx="174959" cy="81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2" idx="1"/>
            <a:endCxn id="63" idx="3"/>
          </p:cNvCxnSpPr>
          <p:nvPr/>
        </p:nvCxnSpPr>
        <p:spPr>
          <a:xfrm flipH="1">
            <a:off x="3223906" y="1728848"/>
            <a:ext cx="258082" cy="259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104395" y="535852"/>
            <a:ext cx="1227514" cy="82421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Using renewable energy will need to increase to meet </a:t>
            </a:r>
            <a:r>
              <a:rPr lang="en-GB" sz="1200" dirty="0" smtClean="0">
                <a:solidFill>
                  <a:schemeClr val="tx1"/>
                </a:solidFill>
              </a:rPr>
              <a:t>demand.</a:t>
            </a:r>
            <a:endParaRPr lang="en-GB" sz="1200" dirty="0">
              <a:solidFill>
                <a:schemeClr val="tx1"/>
              </a:solidFill>
            </a:endParaRPr>
          </a:p>
        </p:txBody>
      </p:sp>
      <p:sp>
        <p:nvSpPr>
          <p:cNvPr id="18" name="Right Arrow 17"/>
          <p:cNvSpPr/>
          <p:nvPr/>
        </p:nvSpPr>
        <p:spPr>
          <a:xfrm>
            <a:off x="8638300" y="989178"/>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ight Arrow 43"/>
          <p:cNvSpPr/>
          <p:nvPr/>
        </p:nvSpPr>
        <p:spPr>
          <a:xfrm>
            <a:off x="8638300" y="159646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ight Arrow 44"/>
          <p:cNvSpPr/>
          <p:nvPr/>
        </p:nvSpPr>
        <p:spPr>
          <a:xfrm>
            <a:off x="10591786" y="1591972"/>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ight Arrow 45"/>
          <p:cNvSpPr/>
          <p:nvPr/>
        </p:nvSpPr>
        <p:spPr>
          <a:xfrm>
            <a:off x="9608849" y="159112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ight Arrow 46"/>
          <p:cNvSpPr/>
          <p:nvPr/>
        </p:nvSpPr>
        <p:spPr>
          <a:xfrm>
            <a:off x="7994639" y="220606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Arrow 47"/>
          <p:cNvSpPr/>
          <p:nvPr/>
        </p:nvSpPr>
        <p:spPr>
          <a:xfrm>
            <a:off x="11641384" y="1601944"/>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Arrow 48"/>
          <p:cNvSpPr/>
          <p:nvPr/>
        </p:nvSpPr>
        <p:spPr>
          <a:xfrm>
            <a:off x="9608849" y="99024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Arrow 49"/>
          <p:cNvSpPr/>
          <p:nvPr/>
        </p:nvSpPr>
        <p:spPr>
          <a:xfrm>
            <a:off x="10591786" y="990245"/>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ight Arrow 50"/>
          <p:cNvSpPr/>
          <p:nvPr/>
        </p:nvSpPr>
        <p:spPr>
          <a:xfrm>
            <a:off x="11641384" y="994109"/>
            <a:ext cx="247650" cy="115077"/>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19905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 name="Picture 214"/>
          <p:cNvPicPr>
            <a:picLocks noChangeAspect="1"/>
          </p:cNvPicPr>
          <p:nvPr/>
        </p:nvPicPr>
        <p:blipFill>
          <a:blip r:embed="rId2"/>
          <a:stretch>
            <a:fillRect/>
          </a:stretch>
        </p:blipFill>
        <p:spPr>
          <a:xfrm>
            <a:off x="7002006" y="5172739"/>
            <a:ext cx="526340" cy="526340"/>
          </a:xfrm>
          <a:prstGeom prst="rect">
            <a:avLst/>
          </a:prstGeom>
        </p:spPr>
      </p:pic>
      <p:cxnSp>
        <p:nvCxnSpPr>
          <p:cNvPr id="303" name="Straight Connector 302"/>
          <p:cNvCxnSpPr>
            <a:endCxn id="148" idx="0"/>
          </p:cNvCxnSpPr>
          <p:nvPr/>
        </p:nvCxnSpPr>
        <p:spPr>
          <a:xfrm>
            <a:off x="4415972" y="1626374"/>
            <a:ext cx="0" cy="360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868750" y="57150"/>
            <a:ext cx="10732914" cy="632923"/>
            <a:chOff x="868750" y="57150"/>
            <a:chExt cx="10732914" cy="632923"/>
          </a:xfrm>
        </p:grpSpPr>
        <p:pic>
          <p:nvPicPr>
            <p:cNvPr id="21" name="Picture 20"/>
            <p:cNvPicPr>
              <a:picLocks noChangeAspect="1"/>
            </p:cNvPicPr>
            <p:nvPr/>
          </p:nvPicPr>
          <p:blipFill rotWithShape="1">
            <a:blip r:embed="rId3"/>
            <a:srcRect l="17676" t="11393" r="74324" b="72973"/>
            <a:stretch/>
          </p:blipFill>
          <p:spPr>
            <a:xfrm>
              <a:off x="868750" y="104856"/>
              <a:ext cx="731520" cy="585217"/>
            </a:xfrm>
            <a:prstGeom prst="rect">
              <a:avLst/>
            </a:prstGeom>
          </p:spPr>
        </p:pic>
        <p:pic>
          <p:nvPicPr>
            <p:cNvPr id="26" name="Picture 25"/>
            <p:cNvPicPr>
              <a:picLocks noChangeAspect="1"/>
            </p:cNvPicPr>
            <p:nvPr/>
          </p:nvPicPr>
          <p:blipFill rotWithShape="1">
            <a:blip r:embed="rId3"/>
            <a:srcRect l="10101" t="50015" r="80732" b="34209"/>
            <a:stretch/>
          </p:blipFill>
          <p:spPr>
            <a:xfrm>
              <a:off x="3241058" y="68975"/>
              <a:ext cx="607042" cy="590550"/>
            </a:xfrm>
            <a:prstGeom prst="rect">
              <a:avLst/>
            </a:prstGeom>
          </p:spPr>
        </p:pic>
        <p:pic>
          <p:nvPicPr>
            <p:cNvPr id="24" name="Picture 23"/>
            <p:cNvPicPr>
              <a:picLocks noChangeAspect="1"/>
            </p:cNvPicPr>
            <p:nvPr/>
          </p:nvPicPr>
          <p:blipFill rotWithShape="1">
            <a:blip r:embed="rId3"/>
            <a:srcRect l="27708" t="10643" r="56042" b="73581"/>
            <a:stretch/>
          </p:blipFill>
          <p:spPr>
            <a:xfrm>
              <a:off x="1555467" y="57150"/>
              <a:ext cx="857250" cy="590550"/>
            </a:xfrm>
            <a:prstGeom prst="rect">
              <a:avLst/>
            </a:prstGeom>
          </p:spPr>
        </p:pic>
        <p:pic>
          <p:nvPicPr>
            <p:cNvPr id="25" name="Picture 24"/>
            <p:cNvPicPr>
              <a:picLocks noChangeAspect="1"/>
            </p:cNvPicPr>
            <p:nvPr/>
          </p:nvPicPr>
          <p:blipFill rotWithShape="1">
            <a:blip r:embed="rId3"/>
            <a:srcRect l="22616" t="50952" r="69050" b="34798"/>
            <a:stretch/>
          </p:blipFill>
          <p:spPr>
            <a:xfrm>
              <a:off x="3949648" y="114003"/>
              <a:ext cx="762000" cy="533400"/>
            </a:xfrm>
            <a:prstGeom prst="rect">
              <a:avLst/>
            </a:prstGeom>
          </p:spPr>
        </p:pic>
        <p:pic>
          <p:nvPicPr>
            <p:cNvPr id="27" name="Picture 26"/>
            <p:cNvPicPr>
              <a:picLocks noChangeAspect="1"/>
            </p:cNvPicPr>
            <p:nvPr/>
          </p:nvPicPr>
          <p:blipFill rotWithShape="1">
            <a:blip r:embed="rId3"/>
            <a:srcRect l="46725" t="10960" r="37442" b="75808"/>
            <a:stretch/>
          </p:blipFill>
          <p:spPr>
            <a:xfrm>
              <a:off x="2311550" y="104775"/>
              <a:ext cx="1003018" cy="495300"/>
            </a:xfrm>
            <a:prstGeom prst="rect">
              <a:avLst/>
            </a:prstGeom>
          </p:spPr>
        </p:pic>
        <p:pic>
          <p:nvPicPr>
            <p:cNvPr id="28" name="Picture 27"/>
            <p:cNvPicPr>
              <a:picLocks noChangeAspect="1"/>
            </p:cNvPicPr>
            <p:nvPr/>
          </p:nvPicPr>
          <p:blipFill rotWithShape="1">
            <a:blip r:embed="rId3"/>
            <a:srcRect l="47625" t="84054" r="39875" b="7804"/>
            <a:stretch/>
          </p:blipFill>
          <p:spPr>
            <a:xfrm>
              <a:off x="9454518" y="266700"/>
              <a:ext cx="1143001" cy="304800"/>
            </a:xfrm>
            <a:prstGeom prst="rect">
              <a:avLst/>
            </a:prstGeom>
          </p:spPr>
        </p:pic>
        <p:pic>
          <p:nvPicPr>
            <p:cNvPr id="29" name="Picture 28"/>
            <p:cNvPicPr>
              <a:picLocks noChangeAspect="1"/>
            </p:cNvPicPr>
            <p:nvPr/>
          </p:nvPicPr>
          <p:blipFill rotWithShape="1">
            <a:blip r:embed="rId3"/>
            <a:srcRect l="48183" t="51383" r="44109" b="34878"/>
            <a:stretch/>
          </p:blipFill>
          <p:spPr>
            <a:xfrm>
              <a:off x="5682393" y="150142"/>
              <a:ext cx="704850" cy="514350"/>
            </a:xfrm>
            <a:prstGeom prst="rect">
              <a:avLst/>
            </a:prstGeom>
          </p:spPr>
        </p:pic>
        <p:pic>
          <p:nvPicPr>
            <p:cNvPr id="30" name="Picture 29"/>
            <p:cNvPicPr>
              <a:picLocks noChangeAspect="1"/>
            </p:cNvPicPr>
            <p:nvPr/>
          </p:nvPicPr>
          <p:blipFill rotWithShape="1">
            <a:blip r:embed="rId3"/>
            <a:srcRect l="34514" t="52682" r="56320" b="36123"/>
            <a:stretch/>
          </p:blipFill>
          <p:spPr>
            <a:xfrm>
              <a:off x="4794146" y="187914"/>
              <a:ext cx="838200" cy="419100"/>
            </a:xfrm>
            <a:prstGeom prst="rect">
              <a:avLst/>
            </a:prstGeom>
          </p:spPr>
        </p:pic>
        <p:pic>
          <p:nvPicPr>
            <p:cNvPr id="33" name="Picture 32"/>
            <p:cNvPicPr>
              <a:picLocks noChangeAspect="1"/>
            </p:cNvPicPr>
            <p:nvPr/>
          </p:nvPicPr>
          <p:blipFill rotWithShape="1">
            <a:blip r:embed="rId3"/>
            <a:srcRect l="31074" t="82693" r="58301" b="6112"/>
            <a:stretch/>
          </p:blipFill>
          <p:spPr>
            <a:xfrm>
              <a:off x="8824140" y="187914"/>
              <a:ext cx="934556" cy="403142"/>
            </a:xfrm>
            <a:prstGeom prst="rect">
              <a:avLst/>
            </a:prstGeom>
          </p:spPr>
        </p:pic>
        <p:pic>
          <p:nvPicPr>
            <p:cNvPr id="34" name="Picture 33"/>
            <p:cNvPicPr>
              <a:picLocks noChangeAspect="1"/>
            </p:cNvPicPr>
            <p:nvPr/>
          </p:nvPicPr>
          <p:blipFill rotWithShape="1">
            <a:blip r:embed="rId3"/>
            <a:srcRect l="15133" t="82018" r="72784" b="6277"/>
            <a:stretch/>
          </p:blipFill>
          <p:spPr>
            <a:xfrm>
              <a:off x="8008199" y="285750"/>
              <a:ext cx="732241" cy="228599"/>
            </a:xfrm>
            <a:prstGeom prst="rect">
              <a:avLst/>
            </a:prstGeom>
          </p:spPr>
        </p:pic>
        <p:pic>
          <p:nvPicPr>
            <p:cNvPr id="35" name="Picture 34"/>
            <p:cNvPicPr>
              <a:picLocks noChangeAspect="1"/>
            </p:cNvPicPr>
            <p:nvPr/>
          </p:nvPicPr>
          <p:blipFill rotWithShape="1">
            <a:blip r:embed="rId3"/>
            <a:srcRect l="75550" t="48537" r="11950" b="35178"/>
            <a:stretch/>
          </p:blipFill>
          <p:spPr>
            <a:xfrm>
              <a:off x="7131078" y="152906"/>
              <a:ext cx="854239" cy="455594"/>
            </a:xfrm>
            <a:prstGeom prst="rect">
              <a:avLst/>
            </a:prstGeom>
          </p:spPr>
        </p:pic>
        <p:pic>
          <p:nvPicPr>
            <p:cNvPr id="36" name="Picture 35"/>
            <p:cNvPicPr>
              <a:picLocks noChangeAspect="1"/>
            </p:cNvPicPr>
            <p:nvPr/>
          </p:nvPicPr>
          <p:blipFill rotWithShape="1">
            <a:blip r:embed="rId3"/>
            <a:srcRect l="59029" t="46514" r="28679" b="34147"/>
            <a:stretch/>
          </p:blipFill>
          <p:spPr>
            <a:xfrm>
              <a:off x="6345612" y="175670"/>
              <a:ext cx="656394" cy="422762"/>
            </a:xfrm>
            <a:prstGeom prst="rect">
              <a:avLst/>
            </a:prstGeom>
          </p:spPr>
        </p:pic>
        <p:pic>
          <p:nvPicPr>
            <p:cNvPr id="37" name="Picture 36"/>
            <p:cNvPicPr>
              <a:picLocks noChangeAspect="1"/>
            </p:cNvPicPr>
            <p:nvPr/>
          </p:nvPicPr>
          <p:blipFill rotWithShape="1">
            <a:blip r:embed="rId3"/>
            <a:srcRect l="66895" t="84562" r="21230" b="6278"/>
            <a:stretch/>
          </p:blipFill>
          <p:spPr>
            <a:xfrm>
              <a:off x="10515814" y="266700"/>
              <a:ext cx="1085850" cy="342900"/>
            </a:xfrm>
            <a:prstGeom prst="rect">
              <a:avLst/>
            </a:prstGeom>
          </p:spPr>
        </p:pic>
      </p:grpSp>
      <p:sp>
        <p:nvSpPr>
          <p:cNvPr id="4" name="Rectangle 3"/>
          <p:cNvSpPr/>
          <p:nvPr/>
        </p:nvSpPr>
        <p:spPr>
          <a:xfrm>
            <a:off x="5249964" y="4046510"/>
            <a:ext cx="159964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Electricity </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699261" y="1986677"/>
            <a:ext cx="1433421" cy="2871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Circuit symbols </a:t>
            </a:r>
            <a:endParaRPr lang="en-GB" sz="1400" b="1" dirty="0">
              <a:solidFill>
                <a:schemeClr val="tx1"/>
              </a:solidFill>
            </a:endParaRPr>
          </a:p>
        </p:txBody>
      </p:sp>
      <p:cxnSp>
        <p:nvCxnSpPr>
          <p:cNvPr id="180" name="Straight Connector 179"/>
          <p:cNvCxnSpPr>
            <a:stCxn id="133" idx="3"/>
            <a:endCxn id="13" idx="1"/>
          </p:cNvCxnSpPr>
          <p:nvPr/>
        </p:nvCxnSpPr>
        <p:spPr>
          <a:xfrm>
            <a:off x="4219106" y="2878432"/>
            <a:ext cx="97663" cy="8008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265661" y="1982902"/>
            <a:ext cx="738664" cy="195991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270" wrap="square">
            <a:spAutoFit/>
          </a:bodyPr>
          <a:lstStyle/>
          <a:p>
            <a:pPr algn="ctr"/>
            <a:r>
              <a:rPr lang="en-GB" sz="1800" b="1" dirty="0" smtClean="0">
                <a:ea typeface="Verdana" panose="020B0604030504040204" pitchFamily="34" charset="0"/>
                <a:cs typeface="Verdana" panose="020B0604030504040204" pitchFamily="34" charset="0"/>
              </a:rPr>
              <a:t>Series and parallel circuits</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757357" y="620758"/>
          <a:ext cx="4857750" cy="1300325"/>
        </p:xfrm>
        <a:graphic>
          <a:graphicData uri="http://schemas.openxmlformats.org/drawingml/2006/table">
            <a:tbl>
              <a:tblPr firstRow="1" bandRow="1">
                <a:tableStyleId>{5940675A-B579-460E-94D1-54222C63F5DA}</a:tableStyleId>
              </a:tblPr>
              <a:tblGrid>
                <a:gridCol w="826341">
                  <a:extLst>
                    <a:ext uri="{9D8B030D-6E8A-4147-A177-3AD203B41FA5}">
                      <a16:colId xmlns:a16="http://schemas.microsoft.com/office/drawing/2014/main" val="20001"/>
                    </a:ext>
                  </a:extLst>
                </a:gridCol>
                <a:gridCol w="652140">
                  <a:extLst>
                    <a:ext uri="{9D8B030D-6E8A-4147-A177-3AD203B41FA5}">
                      <a16:colId xmlns:a16="http://schemas.microsoft.com/office/drawing/2014/main" val="20002"/>
                    </a:ext>
                  </a:extLst>
                </a:gridCol>
                <a:gridCol w="924766">
                  <a:extLst>
                    <a:ext uri="{9D8B030D-6E8A-4147-A177-3AD203B41FA5}">
                      <a16:colId xmlns:a16="http://schemas.microsoft.com/office/drawing/2014/main" val="1144983880"/>
                    </a:ext>
                  </a:extLst>
                </a:gridCol>
                <a:gridCol w="715464">
                  <a:extLst>
                    <a:ext uri="{9D8B030D-6E8A-4147-A177-3AD203B41FA5}">
                      <a16:colId xmlns:a16="http://schemas.microsoft.com/office/drawing/2014/main" val="2234726021"/>
                    </a:ext>
                  </a:extLst>
                </a:gridCol>
                <a:gridCol w="889281">
                  <a:extLst>
                    <a:ext uri="{9D8B030D-6E8A-4147-A177-3AD203B41FA5}">
                      <a16:colId xmlns:a16="http://schemas.microsoft.com/office/drawing/2014/main" val="1874082163"/>
                    </a:ext>
                  </a:extLst>
                </a:gridCol>
                <a:gridCol w="849758">
                  <a:extLst>
                    <a:ext uri="{9D8B030D-6E8A-4147-A177-3AD203B41FA5}">
                      <a16:colId xmlns:a16="http://schemas.microsoft.com/office/drawing/2014/main" val="4223848066"/>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Cell</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Battery</a:t>
                      </a:r>
                      <a:endParaRPr lang="en-GB" sz="1200" b="1" i="1" dirty="0" smtClean="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Switch</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Lamp</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Ammeter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Volt meter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31423">
                <a:tc>
                  <a:txBody>
                    <a:bodyPr/>
                    <a:lstStyle/>
                    <a:p>
                      <a:pPr algn="ctr"/>
                      <a:r>
                        <a:rPr lang="en-GB" sz="1200" b="1" i="1" dirty="0" smtClean="0">
                          <a:solidFill>
                            <a:schemeClr val="accent2">
                              <a:lumMod val="75000"/>
                            </a:schemeClr>
                          </a:solidFill>
                        </a:rPr>
                        <a:t>Store of chemical energy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Two</a:t>
                      </a:r>
                      <a:r>
                        <a:rPr lang="en-GB" sz="1200" b="1" i="1" baseline="0" dirty="0" smtClean="0">
                          <a:solidFill>
                            <a:schemeClr val="accent2">
                              <a:lumMod val="75000"/>
                            </a:schemeClr>
                          </a:solidFill>
                        </a:rPr>
                        <a:t> or more cells in series</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Breaks circuit,</a:t>
                      </a:r>
                      <a:r>
                        <a:rPr lang="en-GB" sz="1200" b="1" i="1" baseline="0" dirty="0" smtClean="0">
                          <a:solidFill>
                            <a:schemeClr val="accent2">
                              <a:lumMod val="75000"/>
                            </a:schemeClr>
                          </a:solidFill>
                        </a:rPr>
                        <a:t> turning current off</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Lights when current flows</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Measures current</a:t>
                      </a:r>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Measures potential difference</a:t>
                      </a:r>
                    </a:p>
                  </a:txBody>
                  <a:tcPr anchor="ctr"/>
                </a:tc>
                <a:extLst>
                  <a:ext uri="{0D108BD9-81ED-4DB2-BD59-A6C34878D82A}">
                    <a16:rowId xmlns:a16="http://schemas.microsoft.com/office/drawing/2014/main" val="10000"/>
                  </a:ext>
                </a:extLst>
              </a:tr>
            </a:tbl>
          </a:graphicData>
        </a:graphic>
      </p:graphicFrame>
      <p:sp>
        <p:nvSpPr>
          <p:cNvPr id="13" name="Rectangle 12"/>
          <p:cNvSpPr/>
          <p:nvPr/>
        </p:nvSpPr>
        <p:spPr>
          <a:xfrm>
            <a:off x="4316769" y="2421750"/>
            <a:ext cx="738664" cy="2515096"/>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Current, potential difference and resistance</a:t>
            </a:r>
            <a:endParaRPr lang="en-GB" sz="1800" dirty="0">
              <a:ea typeface="Verdana" panose="020B0604030504040204" pitchFamily="34" charset="0"/>
              <a:cs typeface="Verdana" panose="020B0604030504040204" pitchFamily="34" charset="0"/>
            </a:endParaRPr>
          </a:p>
        </p:txBody>
      </p:sp>
      <p:sp>
        <p:nvSpPr>
          <p:cNvPr id="18" name="Rectangle 17"/>
          <p:cNvSpPr/>
          <p:nvPr/>
        </p:nvSpPr>
        <p:spPr>
          <a:xfrm>
            <a:off x="6967583" y="3875515"/>
            <a:ext cx="104735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Energy transfers</a:t>
            </a:r>
            <a:endParaRPr lang="en-GB" sz="1800" dirty="0">
              <a:ea typeface="Verdana" panose="020B0604030504040204" pitchFamily="34" charset="0"/>
              <a:cs typeface="Verdana" panose="020B0604030504040204" pitchFamily="34" charset="0"/>
            </a:endParaRPr>
          </a:p>
        </p:txBody>
      </p:sp>
      <p:sp>
        <p:nvSpPr>
          <p:cNvPr id="19" name="Rectangle 18"/>
          <p:cNvSpPr/>
          <p:nvPr/>
        </p:nvSpPr>
        <p:spPr>
          <a:xfrm>
            <a:off x="5222191" y="4961639"/>
            <a:ext cx="1577936"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Domestic uses and safety</a:t>
            </a:r>
            <a:endParaRPr lang="en-GB" sz="1800" dirty="0">
              <a:ea typeface="Verdana" panose="020B0604030504040204" pitchFamily="34" charset="0"/>
              <a:cs typeface="Verdana" panose="020B0604030504040204" pitchFamily="34" charset="0"/>
            </a:endParaRPr>
          </a:p>
        </p:txBody>
      </p:sp>
      <p:graphicFrame>
        <p:nvGraphicFramePr>
          <p:cNvPr id="23" name="Table 22"/>
          <p:cNvGraphicFramePr>
            <a:graphicFrameLocks noGrp="1"/>
          </p:cNvGraphicFramePr>
          <p:nvPr>
            <p:extLst/>
          </p:nvPr>
        </p:nvGraphicFramePr>
        <p:xfrm>
          <a:off x="67533" y="2099092"/>
          <a:ext cx="3554485" cy="1408666"/>
        </p:xfrm>
        <a:graphic>
          <a:graphicData uri="http://schemas.openxmlformats.org/drawingml/2006/table">
            <a:tbl>
              <a:tblPr firstRow="1" bandRow="1">
                <a:tableStyleId>{5940675A-B579-460E-94D1-54222C63F5DA}</a:tableStyleId>
              </a:tblPr>
              <a:tblGrid>
                <a:gridCol w="1173235">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gridCol w="819150">
                  <a:extLst>
                    <a:ext uri="{9D8B030D-6E8A-4147-A177-3AD203B41FA5}">
                      <a16:colId xmlns:a16="http://schemas.microsoft.com/office/drawing/2014/main" val="20002"/>
                    </a:ext>
                  </a:extLst>
                </a:gridCol>
              </a:tblGrid>
              <a:tr h="418066">
                <a:tc>
                  <a:txBody>
                    <a:bodyPr/>
                    <a:lstStyle/>
                    <a:p>
                      <a:pPr algn="ctr"/>
                      <a:r>
                        <a:rPr lang="en-GB" sz="1200" b="0" dirty="0" smtClean="0"/>
                        <a:t>Current</a:t>
                      </a:r>
                      <a:r>
                        <a:rPr lang="en-GB" sz="1200" b="0" baseline="0" dirty="0" smtClean="0"/>
                        <a: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Flow of electrical charge</a:t>
                      </a:r>
                      <a:endParaRPr lang="en-GB" sz="1200" b="1" i="1" dirty="0">
                        <a:solidFill>
                          <a:schemeClr val="accent2">
                            <a:lumMod val="75000"/>
                          </a:schemeClr>
                        </a:solidFill>
                      </a:endParaRPr>
                    </a:p>
                  </a:txBody>
                  <a:tcPr anchor="ctr"/>
                </a:tc>
                <a:tc>
                  <a:txBody>
                    <a:bodyPr/>
                    <a:lstStyle/>
                    <a:p>
                      <a:pPr algn="ctr"/>
                      <a:r>
                        <a:rPr lang="en-GB" sz="1200" dirty="0" smtClean="0"/>
                        <a:t>Ampere</a:t>
                      </a:r>
                      <a:r>
                        <a:rPr lang="en-GB" sz="1200" baseline="0" dirty="0" smtClean="0"/>
                        <a:t> (A)</a:t>
                      </a:r>
                      <a:endParaRPr lang="en-GB" sz="1200" dirty="0"/>
                    </a:p>
                  </a:txBody>
                  <a:tcPr anchor="ctr"/>
                </a:tc>
                <a:extLst>
                  <a:ext uri="{0D108BD9-81ED-4DB2-BD59-A6C34878D82A}">
                    <a16:rowId xmlns:a16="http://schemas.microsoft.com/office/drawing/2014/main" val="10000"/>
                  </a:ext>
                </a:extLst>
              </a:tr>
              <a:tr h="494266">
                <a:tc>
                  <a:txBody>
                    <a:bodyPr/>
                    <a:lstStyle/>
                    <a:p>
                      <a:pPr algn="ctr"/>
                      <a:r>
                        <a:rPr lang="en-GB" sz="1200" b="0" dirty="0" smtClean="0"/>
                        <a:t>Potential difference (</a:t>
                      </a:r>
                      <a:r>
                        <a:rPr lang="en-GB" sz="1200" b="0" dirty="0" err="1" smtClean="0"/>
                        <a:t>p.d</a:t>
                      </a:r>
                      <a:r>
                        <a:rPr lang="en-GB" sz="1200" b="0" dirty="0" smtClean="0"/>
                        <a: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much electrical work is</a:t>
                      </a:r>
                      <a:r>
                        <a:rPr lang="en-GB" sz="1200" b="1" i="1" baseline="0" dirty="0" smtClean="0">
                          <a:solidFill>
                            <a:schemeClr val="accent2">
                              <a:lumMod val="75000"/>
                            </a:schemeClr>
                          </a:solidFill>
                        </a:rPr>
                        <a:t> done by a cell</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Volts</a:t>
                      </a:r>
                      <a:r>
                        <a:rPr lang="en-US" sz="1200" baseline="0" dirty="0" smtClean="0"/>
                        <a:t> (V)</a:t>
                      </a:r>
                      <a:endParaRPr lang="en-US" sz="1200" dirty="0" smtClean="0"/>
                    </a:p>
                  </a:txBody>
                  <a:tcPr anchor="ctr"/>
                </a:tc>
                <a:extLst>
                  <a:ext uri="{0D108BD9-81ED-4DB2-BD59-A6C34878D82A}">
                    <a16:rowId xmlns:a16="http://schemas.microsoft.com/office/drawing/2014/main" val="10001"/>
                  </a:ext>
                </a:extLst>
              </a:tr>
              <a:tr h="457200">
                <a:tc>
                  <a:txBody>
                    <a:bodyPr/>
                    <a:lstStyle/>
                    <a:p>
                      <a:pPr algn="ctr"/>
                      <a:r>
                        <a:rPr lang="en-GB" sz="1200" b="0" dirty="0" smtClean="0"/>
                        <a:t>Charge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Amount of electricity travelling</a:t>
                      </a:r>
                      <a:r>
                        <a:rPr lang="en-GB" sz="1200" b="1" i="1" baseline="0" dirty="0" smtClean="0">
                          <a:solidFill>
                            <a:schemeClr val="accent2">
                              <a:lumMod val="75000"/>
                            </a:schemeClr>
                          </a:solidFill>
                        </a:rPr>
                        <a:t> in a circuit</a:t>
                      </a:r>
                      <a:endParaRPr lang="en-GB" sz="1200" b="1" i="1" dirty="0">
                        <a:solidFill>
                          <a:schemeClr val="accent2">
                            <a:lumMod val="75000"/>
                          </a:schemeClr>
                        </a:solidFill>
                      </a:endParaRPr>
                    </a:p>
                  </a:txBody>
                  <a:tcPr anchor="ctr"/>
                </a:tc>
                <a:tc>
                  <a:txBody>
                    <a:bodyPr/>
                    <a:lstStyle/>
                    <a:p>
                      <a:pPr algn="ctr"/>
                      <a:r>
                        <a:rPr lang="en-GB" sz="1200" dirty="0" smtClean="0"/>
                        <a:t>Coulombs (C)</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31" name="Table 30"/>
          <p:cNvGraphicFramePr>
            <a:graphicFrameLocks noGrp="1"/>
          </p:cNvGraphicFramePr>
          <p:nvPr>
            <p:extLst/>
          </p:nvPr>
        </p:nvGraphicFramePr>
        <p:xfrm>
          <a:off x="5654252" y="626773"/>
          <a:ext cx="5815853" cy="1291862"/>
        </p:xfrm>
        <a:graphic>
          <a:graphicData uri="http://schemas.openxmlformats.org/drawingml/2006/table">
            <a:tbl>
              <a:tblPr firstRow="1" bandRow="1">
                <a:tableStyleId>{5940675A-B579-460E-94D1-54222C63F5DA}</a:tableStyleId>
              </a:tblPr>
              <a:tblGrid>
                <a:gridCol w="670348">
                  <a:extLst>
                    <a:ext uri="{9D8B030D-6E8A-4147-A177-3AD203B41FA5}">
                      <a16:colId xmlns:a16="http://schemas.microsoft.com/office/drawing/2014/main" val="20001"/>
                    </a:ext>
                  </a:extLst>
                </a:gridCol>
                <a:gridCol w="878305">
                  <a:extLst>
                    <a:ext uri="{9D8B030D-6E8A-4147-A177-3AD203B41FA5}">
                      <a16:colId xmlns:a16="http://schemas.microsoft.com/office/drawing/2014/main" val="20002"/>
                    </a:ext>
                  </a:extLst>
                </a:gridCol>
                <a:gridCol w="898358">
                  <a:extLst>
                    <a:ext uri="{9D8B030D-6E8A-4147-A177-3AD203B41FA5}">
                      <a16:colId xmlns:a16="http://schemas.microsoft.com/office/drawing/2014/main" val="1144983880"/>
                    </a:ext>
                  </a:extLst>
                </a:gridCol>
                <a:gridCol w="850232">
                  <a:extLst>
                    <a:ext uri="{9D8B030D-6E8A-4147-A177-3AD203B41FA5}">
                      <a16:colId xmlns:a16="http://schemas.microsoft.com/office/drawing/2014/main" val="2234726021"/>
                    </a:ext>
                  </a:extLst>
                </a:gridCol>
                <a:gridCol w="866273">
                  <a:extLst>
                    <a:ext uri="{9D8B030D-6E8A-4147-A177-3AD203B41FA5}">
                      <a16:colId xmlns:a16="http://schemas.microsoft.com/office/drawing/2014/main" val="1874082163"/>
                    </a:ext>
                  </a:extLst>
                </a:gridCol>
                <a:gridCol w="705853">
                  <a:extLst>
                    <a:ext uri="{9D8B030D-6E8A-4147-A177-3AD203B41FA5}">
                      <a16:colId xmlns:a16="http://schemas.microsoft.com/office/drawing/2014/main" val="4223848066"/>
                    </a:ext>
                  </a:extLst>
                </a:gridCol>
                <a:gridCol w="946484">
                  <a:extLst>
                    <a:ext uri="{9D8B030D-6E8A-4147-A177-3AD203B41FA5}">
                      <a16:colId xmlns:a16="http://schemas.microsoft.com/office/drawing/2014/main" val="2902053874"/>
                    </a:ext>
                  </a:extLst>
                </a:gridCol>
              </a:tblGrid>
              <a:tr h="46890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Diode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LED</a:t>
                      </a:r>
                      <a:endParaRPr lang="en-GB" sz="1200" b="1" i="1" dirty="0" smtClean="0">
                        <a:solidFill>
                          <a:schemeClr val="accent2">
                            <a:lumMod val="75000"/>
                          </a:schemeClr>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LDR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Fuse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Variable resistor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Thermistor</a:t>
                      </a:r>
                    </a:p>
                  </a:txBody>
                  <a:tcPr anchor="ctr">
                    <a:solidFill>
                      <a:schemeClr val="accent2">
                        <a:lumMod val="20000"/>
                        <a:lumOff val="80000"/>
                      </a:schemeClr>
                    </a:solidFill>
                  </a:tcPr>
                </a:tc>
                <a:extLst>
                  <a:ext uri="{0D108BD9-81ED-4DB2-BD59-A6C34878D82A}">
                    <a16:rowId xmlns:a16="http://schemas.microsoft.com/office/drawing/2014/main" val="2328723950"/>
                  </a:ext>
                </a:extLst>
              </a:tr>
              <a:tr h="802641">
                <a:tc>
                  <a:txBody>
                    <a:bodyPr/>
                    <a:lstStyle/>
                    <a:p>
                      <a:pPr algn="ctr"/>
                      <a:r>
                        <a:rPr lang="en-GB" sz="1200" b="1" i="1" dirty="0" smtClean="0">
                          <a:solidFill>
                            <a:schemeClr val="accent2">
                              <a:lumMod val="75000"/>
                            </a:schemeClr>
                          </a:solidFill>
                        </a:rPr>
                        <a:t>Current flows one way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Emits light</a:t>
                      </a:r>
                      <a:r>
                        <a:rPr lang="en-GB" sz="1200" b="1" i="1" baseline="0" dirty="0" smtClean="0">
                          <a:solidFill>
                            <a:schemeClr val="accent2">
                              <a:lumMod val="75000"/>
                            </a:schemeClr>
                          </a:solidFill>
                        </a:rPr>
                        <a:t> when current flows</a:t>
                      </a:r>
                      <a:endParaRPr lang="en-GB" sz="1200" b="1" i="1" dirty="0" smtClean="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low in bright light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Melts when current is too high</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Affects the size of current flowing</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Allows current to be varied</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low at high temp</a:t>
                      </a:r>
                    </a:p>
                  </a:txBody>
                  <a:tcPr anchor="ctr"/>
                </a:tc>
                <a:extLst>
                  <a:ext uri="{0D108BD9-81ED-4DB2-BD59-A6C34878D82A}">
                    <a16:rowId xmlns:a16="http://schemas.microsoft.com/office/drawing/2014/main" val="10000"/>
                  </a:ext>
                </a:extLst>
              </a:tr>
            </a:tbl>
          </a:graphicData>
        </a:graphic>
      </p:graphicFrame>
      <p:graphicFrame>
        <p:nvGraphicFramePr>
          <p:cNvPr id="38" name="Table 37"/>
          <p:cNvGraphicFramePr>
            <a:graphicFrameLocks noGrp="1"/>
          </p:cNvGraphicFramePr>
          <p:nvPr>
            <p:extLst/>
          </p:nvPr>
        </p:nvGraphicFramePr>
        <p:xfrm>
          <a:off x="4116783" y="7883866"/>
          <a:ext cx="4137172" cy="1371600"/>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1370991565"/>
                    </a:ext>
                  </a:extLst>
                </a:gridCol>
                <a:gridCol w="1089399">
                  <a:extLst>
                    <a:ext uri="{9D8B030D-6E8A-4147-A177-3AD203B41FA5}">
                      <a16:colId xmlns:a16="http://schemas.microsoft.com/office/drawing/2014/main" val="2694981659"/>
                    </a:ext>
                  </a:extLst>
                </a:gridCol>
                <a:gridCol w="1552073">
                  <a:extLst>
                    <a:ext uri="{9D8B030D-6E8A-4147-A177-3AD203B41FA5}">
                      <a16:colId xmlns:a16="http://schemas.microsoft.com/office/drawing/2014/main" val="3752474337"/>
                    </a:ext>
                  </a:extLst>
                </a:gridCol>
                <a:gridCol w="1287420">
                  <a:extLst>
                    <a:ext uri="{9D8B030D-6E8A-4147-A177-3AD203B41FA5}">
                      <a16:colId xmlns:a16="http://schemas.microsoft.com/office/drawing/2014/main" val="2684948024"/>
                    </a:ext>
                  </a:extLst>
                </a:gridCol>
              </a:tblGrid>
              <a:tr h="265491">
                <a:tc rowSpan="3">
                  <a:txBody>
                    <a:bodyPr/>
                    <a:lstStyle/>
                    <a:p>
                      <a:pPr algn="ctr"/>
                      <a:r>
                        <a:rPr lang="en-GB" sz="1200" b="0" dirty="0" smtClean="0"/>
                        <a:t>3</a:t>
                      </a:r>
                      <a:r>
                        <a:rPr lang="en-GB" sz="1200" b="0" baseline="0" dirty="0" smtClean="0"/>
                        <a:t> pin plug</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Live - Brown</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Carries </a:t>
                      </a:r>
                      <a:r>
                        <a:rPr lang="en-GB" sz="1200" b="0" i="0" dirty="0" err="1" smtClean="0">
                          <a:solidFill>
                            <a:schemeClr val="tx1"/>
                          </a:solidFill>
                        </a:rPr>
                        <a:t>p.d</a:t>
                      </a:r>
                      <a:r>
                        <a:rPr lang="en-GB" sz="1200" b="0" i="0" baseline="0" dirty="0" smtClean="0">
                          <a:solidFill>
                            <a:schemeClr val="tx1"/>
                          </a:solidFill>
                        </a:rPr>
                        <a:t> from mains supply.</a:t>
                      </a:r>
                      <a:endParaRPr lang="en-GB" sz="1200" b="0" i="0" dirty="0">
                        <a:solidFill>
                          <a:schemeClr val="tx1"/>
                        </a:solidFill>
                      </a:endParaRPr>
                    </a:p>
                  </a:txBody>
                  <a:tcPr anchor="ctr"/>
                </a:tc>
                <a:tc>
                  <a:txBody>
                    <a:bodyPr/>
                    <a:lstStyle/>
                    <a:p>
                      <a:pPr algn="ctr"/>
                      <a:r>
                        <a:rPr lang="en-GB" sz="1200" b="0" i="0" dirty="0" err="1" smtClean="0">
                          <a:solidFill>
                            <a:schemeClr val="tx1"/>
                          </a:solidFill>
                        </a:rPr>
                        <a:t>p.d</a:t>
                      </a:r>
                      <a:r>
                        <a:rPr lang="en-GB" sz="1200" b="0" i="0" dirty="0" smtClean="0">
                          <a:solidFill>
                            <a:schemeClr val="tx1"/>
                          </a:solidFill>
                        </a:rPr>
                        <a:t> between live and earth = 230V</a:t>
                      </a:r>
                      <a:endParaRPr lang="en-GB" sz="1200" b="0" i="0" dirty="0">
                        <a:solidFill>
                          <a:schemeClr val="tx1"/>
                        </a:solidFill>
                      </a:endParaRPr>
                    </a:p>
                  </a:txBody>
                  <a:tcPr anchor="ctr"/>
                </a:tc>
                <a:extLst>
                  <a:ext uri="{0D108BD9-81ED-4DB2-BD59-A6C34878D82A}">
                    <a16:rowId xmlns:a16="http://schemas.microsoft.com/office/drawing/2014/main" val="2887359845"/>
                  </a:ext>
                </a:extLst>
              </a:tr>
              <a:tr h="170597">
                <a:tc vMerge="1">
                  <a:txBody>
                    <a:bodyPr/>
                    <a:lstStyle/>
                    <a:p>
                      <a:pPr algn="ct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Neutral - Blue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Completes the circuit.</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smtClean="0">
                          <a:solidFill>
                            <a:schemeClr val="tx1"/>
                          </a:solidFill>
                        </a:rPr>
                        <a:t>p.d</a:t>
                      </a:r>
                      <a:r>
                        <a:rPr lang="en-GB" sz="1200" b="0" i="0" dirty="0" smtClean="0">
                          <a:solidFill>
                            <a:schemeClr val="tx1"/>
                          </a:solidFill>
                        </a:rPr>
                        <a:t>. =</a:t>
                      </a:r>
                      <a:r>
                        <a:rPr lang="en-GB" sz="1200" b="0" i="0" baseline="0" dirty="0" smtClean="0">
                          <a:solidFill>
                            <a:schemeClr val="tx1"/>
                          </a:solidFill>
                        </a:rPr>
                        <a:t> OV</a:t>
                      </a:r>
                      <a:endParaRPr lang="en-GB" sz="1200" b="0" i="0" dirty="0" smtClean="0">
                        <a:solidFill>
                          <a:schemeClr val="tx1"/>
                        </a:solidFill>
                      </a:endParaRPr>
                    </a:p>
                  </a:txBody>
                  <a:tcPr anchor="ctr"/>
                </a:tc>
                <a:extLst>
                  <a:ext uri="{0D108BD9-81ED-4DB2-BD59-A6C34878D82A}">
                    <a16:rowId xmlns:a16="http://schemas.microsoft.com/office/drawing/2014/main" val="2520280075"/>
                  </a:ext>
                </a:extLst>
              </a:tr>
              <a:tr h="209148">
                <a:tc vMerge="1">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Earth – Green and Yellow stripes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Only carries current</a:t>
                      </a:r>
                      <a:r>
                        <a:rPr lang="en-GB" sz="1200" b="0" i="0" baseline="0" dirty="0" smtClean="0">
                          <a:solidFill>
                            <a:schemeClr val="tx1"/>
                          </a:solidFill>
                        </a:rPr>
                        <a:t> if there is a fault.</a:t>
                      </a:r>
                      <a:endParaRPr lang="en-GB" sz="1200" b="0" i="0" dirty="0">
                        <a:solidFill>
                          <a:schemeClr val="tx1"/>
                        </a:solidFill>
                      </a:endParaRPr>
                    </a:p>
                  </a:txBody>
                  <a:tcPr anchor="ctr"/>
                </a:tc>
                <a:tc>
                  <a:txBody>
                    <a:bodyPr/>
                    <a:lstStyle/>
                    <a:p>
                      <a:pPr algn="ctr"/>
                      <a:r>
                        <a:rPr lang="en-GB" sz="1200" b="0" i="0" dirty="0" err="1" smtClean="0">
                          <a:solidFill>
                            <a:schemeClr val="tx1"/>
                          </a:solidFill>
                        </a:rPr>
                        <a:t>p.d</a:t>
                      </a:r>
                      <a:r>
                        <a:rPr lang="en-GB" sz="1200" b="0" i="0" dirty="0" smtClean="0">
                          <a:solidFill>
                            <a:schemeClr val="tx1"/>
                          </a:solidFill>
                        </a:rPr>
                        <a:t>. = 0V</a:t>
                      </a:r>
                      <a:endParaRPr lang="en-GB" sz="1200" b="0" i="0" dirty="0">
                        <a:solidFill>
                          <a:schemeClr val="tx1"/>
                        </a:solidFill>
                      </a:endParaRPr>
                    </a:p>
                  </a:txBody>
                  <a:tcPr anchor="ctr"/>
                </a:tc>
                <a:extLst>
                  <a:ext uri="{0D108BD9-81ED-4DB2-BD59-A6C34878D82A}">
                    <a16:rowId xmlns:a16="http://schemas.microsoft.com/office/drawing/2014/main" val="3148939539"/>
                  </a:ext>
                </a:extLst>
              </a:tr>
            </a:tbl>
          </a:graphicData>
        </a:graphic>
      </p:graphicFrame>
      <p:graphicFrame>
        <p:nvGraphicFramePr>
          <p:cNvPr id="39" name="Table 38"/>
          <p:cNvGraphicFramePr>
            <a:graphicFrameLocks noGrp="1"/>
          </p:cNvGraphicFramePr>
          <p:nvPr>
            <p:extLst/>
          </p:nvPr>
        </p:nvGraphicFramePr>
        <p:xfrm>
          <a:off x="6172411" y="2008948"/>
          <a:ext cx="4416609" cy="1828800"/>
        </p:xfrm>
        <a:graphic>
          <a:graphicData uri="http://schemas.openxmlformats.org/drawingml/2006/table">
            <a:tbl>
              <a:tblPr firstRow="1" bandRow="1">
                <a:tableStyleId>{5940675A-B579-460E-94D1-54222C63F5DA}</a:tableStyleId>
              </a:tblPr>
              <a:tblGrid>
                <a:gridCol w="678799">
                  <a:extLst>
                    <a:ext uri="{9D8B030D-6E8A-4147-A177-3AD203B41FA5}">
                      <a16:colId xmlns:a16="http://schemas.microsoft.com/office/drawing/2014/main" val="20000"/>
                    </a:ext>
                  </a:extLst>
                </a:gridCol>
                <a:gridCol w="1042737">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475873">
                  <a:extLst>
                    <a:ext uri="{9D8B030D-6E8A-4147-A177-3AD203B41FA5}">
                      <a16:colId xmlns:a16="http://schemas.microsoft.com/office/drawing/2014/main" val="2645530761"/>
                    </a:ext>
                  </a:extLst>
                </a:gridCol>
              </a:tblGrid>
              <a:tr h="633392">
                <a:tc>
                  <a:txBody>
                    <a:bodyPr/>
                    <a:lstStyle/>
                    <a:p>
                      <a:pPr algn="ctr"/>
                      <a:r>
                        <a:rPr lang="en-GB" sz="1200" b="0" dirty="0" smtClean="0"/>
                        <a:t>Series circuit</a:t>
                      </a:r>
                      <a:endParaRPr lang="en-GB" sz="1200" b="0" dirty="0"/>
                    </a:p>
                  </a:txBody>
                  <a:tcPr anchor="ctr">
                    <a:solidFill>
                      <a:schemeClr val="accent2">
                        <a:lumMod val="20000"/>
                        <a:lumOff val="80000"/>
                      </a:schemeClr>
                    </a:solidFill>
                  </a:tcPr>
                </a:tc>
                <a:tc>
                  <a:txBody>
                    <a:bodyPr/>
                    <a:lstStyle/>
                    <a:p>
                      <a:pPr algn="ctr"/>
                      <a:r>
                        <a:rPr lang="en-GB" sz="1200" b="0" i="0" dirty="0" smtClean="0">
                          <a:solidFill>
                            <a:schemeClr val="tx1"/>
                          </a:solidFill>
                        </a:rPr>
                        <a:t>Current is the same in all components. </a:t>
                      </a:r>
                      <a:endParaRPr lang="en-GB" sz="1200" b="0" i="0" dirty="0">
                        <a:solidFill>
                          <a:schemeClr val="tx1"/>
                        </a:solidFill>
                      </a:endParaRPr>
                    </a:p>
                  </a:txBody>
                  <a:tcPr anchor="ctr"/>
                </a:tc>
                <a:tc>
                  <a:txBody>
                    <a:bodyPr/>
                    <a:lstStyle/>
                    <a:p>
                      <a:pPr algn="ctr"/>
                      <a:r>
                        <a:rPr lang="en-GB" sz="1200" b="0" i="0" dirty="0" smtClean="0">
                          <a:solidFill>
                            <a:schemeClr val="tx1"/>
                          </a:solidFill>
                        </a:rPr>
                        <a:t>Total </a:t>
                      </a:r>
                      <a:r>
                        <a:rPr lang="en-GB" sz="1200" b="0" i="0" dirty="0" err="1" smtClean="0">
                          <a:solidFill>
                            <a:schemeClr val="tx1"/>
                          </a:solidFill>
                        </a:rPr>
                        <a:t>p.d</a:t>
                      </a:r>
                      <a:r>
                        <a:rPr lang="en-GB" sz="1200" b="0" i="0" dirty="0" smtClean="0">
                          <a:solidFill>
                            <a:schemeClr val="tx1"/>
                          </a:solidFill>
                        </a:rPr>
                        <a:t>. from battery is shared between all the components.</a:t>
                      </a:r>
                      <a:endParaRPr lang="en-GB" sz="1200" b="0" i="0" dirty="0">
                        <a:solidFill>
                          <a:schemeClr val="tx1"/>
                        </a:solidFill>
                      </a:endParaRPr>
                    </a:p>
                  </a:txBody>
                  <a:tcPr anchor="ctr"/>
                </a:tc>
                <a:tc>
                  <a:txBody>
                    <a:bodyPr/>
                    <a:lstStyle/>
                    <a:p>
                      <a:pPr algn="ctr"/>
                      <a:r>
                        <a:rPr lang="en-GB" sz="1200" b="0" i="0" dirty="0" smtClean="0">
                          <a:solidFill>
                            <a:schemeClr val="tx1"/>
                          </a:solidFill>
                        </a:rPr>
                        <a:t>Total resistance is the sum of each </a:t>
                      </a:r>
                      <a:r>
                        <a:rPr lang="en-GB" sz="1200" b="0" i="0" baseline="0" dirty="0" smtClean="0">
                          <a:solidFill>
                            <a:schemeClr val="tx1"/>
                          </a:solidFill>
                        </a:rPr>
                        <a:t>component’s resistance. </a:t>
                      </a:r>
                      <a:endParaRPr lang="en-GB" sz="1200" b="0" i="0" dirty="0">
                        <a:solidFill>
                          <a:schemeClr val="tx1"/>
                        </a:solidFill>
                      </a:endParaRPr>
                    </a:p>
                  </a:txBody>
                  <a:tcPr anchor="ctr"/>
                </a:tc>
                <a:extLst>
                  <a:ext uri="{0D108BD9-81ED-4DB2-BD59-A6C34878D82A}">
                    <a16:rowId xmlns:a16="http://schemas.microsoft.com/office/drawing/2014/main" val="10000"/>
                  </a:ext>
                </a:extLst>
              </a:tr>
              <a:tr h="4953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Parallel circuit</a:t>
                      </a:r>
                    </a:p>
                  </a:txBody>
                  <a:tcPr anchor="ctr">
                    <a:solidFill>
                      <a:schemeClr val="accent2">
                        <a:lumMod val="20000"/>
                        <a:lumOff val="80000"/>
                      </a:schemeClr>
                    </a:solidFill>
                  </a:tcPr>
                </a:tc>
                <a:tc>
                  <a:txBody>
                    <a:bodyPr/>
                    <a:lstStyle/>
                    <a:p>
                      <a:pPr algn="ctr"/>
                      <a:r>
                        <a:rPr lang="en-GB" sz="1200" b="0" i="0" dirty="0" smtClean="0">
                          <a:solidFill>
                            <a:schemeClr val="tx1"/>
                          </a:solidFill>
                        </a:rPr>
                        <a:t>Total</a:t>
                      </a:r>
                      <a:r>
                        <a:rPr lang="en-GB" sz="1200" b="0" i="0" baseline="0" dirty="0" smtClean="0">
                          <a:solidFill>
                            <a:schemeClr val="tx1"/>
                          </a:solidFill>
                        </a:rPr>
                        <a:t> current is the sum of  each component’s current. </a:t>
                      </a:r>
                      <a:endParaRPr lang="en-GB" sz="1200" b="0" i="0" dirty="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err="1" smtClean="0">
                          <a:solidFill>
                            <a:schemeClr val="tx1"/>
                          </a:solidFill>
                        </a:rPr>
                        <a:t>p.d</a:t>
                      </a:r>
                      <a:r>
                        <a:rPr lang="en-GB" sz="1200" b="0" i="0" dirty="0" smtClean="0">
                          <a:solidFill>
                            <a:schemeClr val="tx1"/>
                          </a:solidFill>
                        </a:rPr>
                        <a:t>. across all components is the same.</a:t>
                      </a:r>
                      <a:endParaRPr lang="en-GB" sz="1200" b="0" i="0" dirty="0">
                        <a:solidFill>
                          <a:schemeClr val="tx1"/>
                        </a:solidFill>
                      </a:endParaRPr>
                    </a:p>
                  </a:txBody>
                  <a:tcPr anchor="ctr"/>
                </a:tc>
                <a:tc>
                  <a:txBody>
                    <a:bodyPr/>
                    <a:lstStyle/>
                    <a:p>
                      <a:pPr algn="ctr"/>
                      <a:r>
                        <a:rPr lang="en-GB" sz="1200" b="0" i="0" dirty="0" smtClean="0">
                          <a:solidFill>
                            <a:schemeClr val="tx1"/>
                          </a:solidFill>
                        </a:rPr>
                        <a:t>Total resistance is less than the resistance value of the smallest</a:t>
                      </a:r>
                      <a:r>
                        <a:rPr lang="en-GB" sz="1200" b="0" i="0" baseline="0" dirty="0" smtClean="0">
                          <a:solidFill>
                            <a:schemeClr val="tx1"/>
                          </a:solidFill>
                        </a:rPr>
                        <a:t> individual resistor. </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41" name="Rectangle 40"/>
          <p:cNvSpPr/>
          <p:nvPr/>
        </p:nvSpPr>
        <p:spPr>
          <a:xfrm>
            <a:off x="53171" y="516743"/>
            <a:ext cx="579369" cy="15430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200" dirty="0" smtClean="0">
                <a:solidFill>
                  <a:schemeClr val="tx1"/>
                </a:solidFill>
              </a:rPr>
              <a:t>Electrons </a:t>
            </a:r>
            <a:r>
              <a:rPr lang="en-GB" sz="1200" dirty="0">
                <a:solidFill>
                  <a:schemeClr val="tx1"/>
                </a:solidFill>
              </a:rPr>
              <a:t>carry current.  Electrons are free to move in metal</a:t>
            </a:r>
            <a:r>
              <a:rPr lang="en-GB" sz="1200" dirty="0" smtClean="0">
                <a:solidFill>
                  <a:schemeClr val="tx1"/>
                </a:solidFill>
              </a:rPr>
              <a:t>.</a:t>
            </a:r>
            <a:endParaRPr lang="en-GB" sz="1200" dirty="0">
              <a:solidFill>
                <a:schemeClr val="tx1"/>
              </a:solidFill>
            </a:endParaRPr>
          </a:p>
        </p:txBody>
      </p:sp>
      <p:sp>
        <p:nvSpPr>
          <p:cNvPr id="42" name="Rectangle 41"/>
          <p:cNvSpPr/>
          <p:nvPr/>
        </p:nvSpPr>
        <p:spPr>
          <a:xfrm>
            <a:off x="4098116" y="7053651"/>
            <a:ext cx="1175912" cy="722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t>
            </a:r>
            <a:r>
              <a:rPr lang="en-GB" sz="1200" dirty="0" err="1" smtClean="0">
                <a:solidFill>
                  <a:schemeClr val="tx1"/>
                </a:solidFill>
              </a:rPr>
              <a:t>Earthing</a:t>
            </a:r>
            <a:r>
              <a:rPr lang="en-GB" sz="1200" dirty="0" smtClean="0">
                <a:solidFill>
                  <a:schemeClr val="tx1"/>
                </a:solidFill>
              </a:rPr>
              <a:t>’ a safety device; Earth wire joins the metal case.  </a:t>
            </a:r>
            <a:endParaRPr lang="en-GB" sz="1200" dirty="0">
              <a:solidFill>
                <a:schemeClr val="tx1"/>
              </a:solidFill>
            </a:endParaRPr>
          </a:p>
        </p:txBody>
      </p:sp>
      <p:sp>
        <p:nvSpPr>
          <p:cNvPr id="45" name="Rectangle 44"/>
          <p:cNvSpPr/>
          <p:nvPr/>
        </p:nvSpPr>
        <p:spPr>
          <a:xfrm>
            <a:off x="67533" y="3578162"/>
            <a:ext cx="1814894" cy="2227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Charge = Current X time</a:t>
            </a:r>
            <a:endParaRPr lang="en-GB" sz="1200" dirty="0">
              <a:solidFill>
                <a:schemeClr val="tx1"/>
              </a:solidFill>
            </a:endParaRPr>
          </a:p>
        </p:txBody>
      </p:sp>
      <p:cxnSp>
        <p:nvCxnSpPr>
          <p:cNvPr id="46" name="Straight Connector 45"/>
          <p:cNvCxnSpPr>
            <a:stCxn id="72" idx="2"/>
            <a:endCxn id="77" idx="0"/>
          </p:cNvCxnSpPr>
          <p:nvPr/>
        </p:nvCxnSpPr>
        <p:spPr>
          <a:xfrm flipH="1">
            <a:off x="1605955" y="5315803"/>
            <a:ext cx="59389" cy="1358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45" idx="0"/>
            <a:endCxn id="23" idx="2"/>
          </p:cNvCxnSpPr>
          <p:nvPr/>
        </p:nvCxnSpPr>
        <p:spPr>
          <a:xfrm flipV="1">
            <a:off x="974980" y="3507758"/>
            <a:ext cx="869795" cy="704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2029289" y="3543915"/>
            <a:ext cx="741593" cy="22023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Q = I X t</a:t>
            </a:r>
            <a:endParaRPr lang="en-GB" sz="1200" dirty="0">
              <a:solidFill>
                <a:schemeClr val="tx1"/>
              </a:solidFill>
            </a:endParaRPr>
          </a:p>
        </p:txBody>
      </p:sp>
      <p:cxnSp>
        <p:nvCxnSpPr>
          <p:cNvPr id="53" name="Straight Connector 52"/>
          <p:cNvCxnSpPr>
            <a:stCxn id="52" idx="1"/>
            <a:endCxn id="45" idx="3"/>
          </p:cNvCxnSpPr>
          <p:nvPr/>
        </p:nvCxnSpPr>
        <p:spPr>
          <a:xfrm flipH="1">
            <a:off x="1882427" y="3654031"/>
            <a:ext cx="146862" cy="35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6" name="Table 65"/>
          <p:cNvGraphicFramePr>
            <a:graphicFrameLocks noGrp="1"/>
          </p:cNvGraphicFramePr>
          <p:nvPr>
            <p:extLst/>
          </p:nvPr>
        </p:nvGraphicFramePr>
        <p:xfrm>
          <a:off x="10844580" y="1972209"/>
          <a:ext cx="1822874" cy="914400"/>
        </p:xfrm>
        <a:graphic>
          <a:graphicData uri="http://schemas.openxmlformats.org/drawingml/2006/table">
            <a:tbl>
              <a:tblPr firstRow="1" bandRow="1">
                <a:tableStyleId>{5940675A-B579-460E-94D1-54222C63F5DA}</a:tableStyleId>
              </a:tblPr>
              <a:tblGrid>
                <a:gridCol w="861961">
                  <a:extLst>
                    <a:ext uri="{9D8B030D-6E8A-4147-A177-3AD203B41FA5}">
                      <a16:colId xmlns:a16="http://schemas.microsoft.com/office/drawing/2014/main" val="1370991565"/>
                    </a:ext>
                  </a:extLst>
                </a:gridCol>
                <a:gridCol w="960913">
                  <a:extLst>
                    <a:ext uri="{9D8B030D-6E8A-4147-A177-3AD203B41FA5}">
                      <a16:colId xmlns:a16="http://schemas.microsoft.com/office/drawing/2014/main" val="2694981659"/>
                    </a:ext>
                  </a:extLst>
                </a:gridCol>
              </a:tblGrid>
              <a:tr h="272716">
                <a:tc>
                  <a:txBody>
                    <a:bodyPr/>
                    <a:lstStyle/>
                    <a:p>
                      <a:pPr algn="ctr"/>
                      <a:r>
                        <a:rPr lang="en-GB" sz="1200" b="0" dirty="0" smtClean="0"/>
                        <a:t>Series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Parallel</a:t>
                      </a:r>
                    </a:p>
                  </a:txBody>
                  <a:tcPr anchor="ctr">
                    <a:solidFill>
                      <a:schemeClr val="accent2">
                        <a:lumMod val="20000"/>
                        <a:lumOff val="80000"/>
                      </a:schemeClr>
                    </a:solidFill>
                  </a:tcPr>
                </a:tc>
                <a:extLst>
                  <a:ext uri="{0D108BD9-81ED-4DB2-BD59-A6C34878D82A}">
                    <a16:rowId xmlns:a16="http://schemas.microsoft.com/office/drawing/2014/main" val="2887359845"/>
                  </a:ext>
                </a:extLst>
              </a:tr>
              <a:tr h="51334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circuit with one loop</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circuit with two or more loops</a:t>
                      </a:r>
                    </a:p>
                  </a:txBody>
                  <a:tcPr anchor="ctr"/>
                </a:tc>
                <a:extLst>
                  <a:ext uri="{0D108BD9-81ED-4DB2-BD59-A6C34878D82A}">
                    <a16:rowId xmlns:a16="http://schemas.microsoft.com/office/drawing/2014/main" val="2520280075"/>
                  </a:ext>
                </a:extLst>
              </a:tr>
            </a:tbl>
          </a:graphicData>
        </a:graphic>
      </p:graphicFrame>
      <p:graphicFrame>
        <p:nvGraphicFramePr>
          <p:cNvPr id="67" name="Table 66"/>
          <p:cNvGraphicFramePr>
            <a:graphicFrameLocks noGrp="1"/>
          </p:cNvGraphicFramePr>
          <p:nvPr>
            <p:extLst/>
          </p:nvPr>
        </p:nvGraphicFramePr>
        <p:xfrm>
          <a:off x="69937" y="3847072"/>
          <a:ext cx="2372474" cy="710781"/>
        </p:xfrm>
        <a:graphic>
          <a:graphicData uri="http://schemas.openxmlformats.org/drawingml/2006/table">
            <a:tbl>
              <a:tblPr firstRow="1" bandRow="1">
                <a:tableStyleId>{5940675A-B579-460E-94D1-54222C63F5DA}</a:tableStyleId>
              </a:tblPr>
              <a:tblGrid>
                <a:gridCol w="459452">
                  <a:extLst>
                    <a:ext uri="{9D8B030D-6E8A-4147-A177-3AD203B41FA5}">
                      <a16:colId xmlns:a16="http://schemas.microsoft.com/office/drawing/2014/main" val="20000"/>
                    </a:ext>
                  </a:extLst>
                </a:gridCol>
                <a:gridCol w="1913022">
                  <a:extLst>
                    <a:ext uri="{9D8B030D-6E8A-4147-A177-3AD203B41FA5}">
                      <a16:colId xmlns:a16="http://schemas.microsoft.com/office/drawing/2014/main" val="20001"/>
                    </a:ext>
                  </a:extLst>
                </a:gridCol>
              </a:tblGrid>
              <a:tr h="396037">
                <a:tc rowSpan="2">
                  <a:txBody>
                    <a:bodyPr/>
                    <a:lstStyle/>
                    <a:p>
                      <a:pPr algn="ctr"/>
                      <a:r>
                        <a:rPr lang="en-GB" sz="1200" b="0" dirty="0" smtClean="0"/>
                        <a:t>Changing</a:t>
                      </a:r>
                      <a:r>
                        <a:rPr lang="en-GB" sz="1200" b="0" baseline="0" dirty="0" smtClean="0"/>
                        <a:t> current</a:t>
                      </a:r>
                      <a:endParaRPr lang="en-GB" sz="1200" b="0" dirty="0" smtClean="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Change</a:t>
                      </a:r>
                      <a:r>
                        <a:rPr lang="en-GB" sz="1200" b="1" i="1" baseline="0" dirty="0" smtClean="0">
                          <a:solidFill>
                            <a:schemeClr val="accent2">
                              <a:lumMod val="75000"/>
                            </a:schemeClr>
                          </a:solidFill>
                        </a:rPr>
                        <a:t> the </a:t>
                      </a:r>
                      <a:r>
                        <a:rPr lang="en-GB" sz="1200" b="1" i="1" baseline="0" dirty="0" err="1" smtClean="0">
                          <a:solidFill>
                            <a:schemeClr val="accent2">
                              <a:lumMod val="75000"/>
                            </a:schemeClr>
                          </a:solidFill>
                        </a:rPr>
                        <a:t>p.d</a:t>
                      </a:r>
                      <a:r>
                        <a:rPr lang="en-GB" sz="1200" b="1" i="1" baseline="0" dirty="0" smtClean="0">
                          <a:solidFill>
                            <a:schemeClr val="accent2">
                              <a:lumMod val="75000"/>
                            </a:schemeClr>
                          </a:solidFill>
                        </a:rPr>
                        <a:t>. of the cells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14744">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Add more 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68" name="Straight Connector 67"/>
          <p:cNvCxnSpPr>
            <a:stCxn id="67" idx="0"/>
            <a:endCxn id="45" idx="2"/>
          </p:cNvCxnSpPr>
          <p:nvPr/>
        </p:nvCxnSpPr>
        <p:spPr>
          <a:xfrm flipH="1" flipV="1">
            <a:off x="974980" y="3800928"/>
            <a:ext cx="281194" cy="461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2" name="Table 71"/>
          <p:cNvGraphicFramePr>
            <a:graphicFrameLocks noGrp="1"/>
          </p:cNvGraphicFramePr>
          <p:nvPr>
            <p:extLst/>
          </p:nvPr>
        </p:nvGraphicFramePr>
        <p:xfrm>
          <a:off x="89631" y="4618145"/>
          <a:ext cx="3151427" cy="697658"/>
        </p:xfrm>
        <a:graphic>
          <a:graphicData uri="http://schemas.openxmlformats.org/drawingml/2006/table">
            <a:tbl>
              <a:tblPr firstRow="1" bandRow="1">
                <a:tableStyleId>{5940675A-B579-460E-94D1-54222C63F5DA}</a:tableStyleId>
              </a:tblPr>
              <a:tblGrid>
                <a:gridCol w="879360">
                  <a:extLst>
                    <a:ext uri="{9D8B030D-6E8A-4147-A177-3AD203B41FA5}">
                      <a16:colId xmlns:a16="http://schemas.microsoft.com/office/drawing/2014/main" val="1370991565"/>
                    </a:ext>
                  </a:extLst>
                </a:gridCol>
                <a:gridCol w="2272067">
                  <a:extLst>
                    <a:ext uri="{9D8B030D-6E8A-4147-A177-3AD203B41FA5}">
                      <a16:colId xmlns:a16="http://schemas.microsoft.com/office/drawing/2014/main" val="2694981659"/>
                    </a:ext>
                  </a:extLst>
                </a:gridCol>
              </a:tblGrid>
              <a:tr h="312411">
                <a:tc>
                  <a:txBody>
                    <a:bodyPr/>
                    <a:lstStyle/>
                    <a:p>
                      <a:pPr algn="ctr"/>
                      <a:r>
                        <a:rPr lang="en-GB" sz="1200" b="0" dirty="0" smtClean="0"/>
                        <a:t>Ammeter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Set up in series with 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r h="385247">
                <a:tc>
                  <a:txBody>
                    <a:bodyPr/>
                    <a:lstStyle/>
                    <a:p>
                      <a:pPr algn="ctr"/>
                      <a:r>
                        <a:rPr lang="en-GB" sz="1200" b="0" dirty="0" smtClean="0"/>
                        <a:t>Volt</a:t>
                      </a:r>
                      <a:r>
                        <a:rPr lang="en-GB" sz="1200" b="0" baseline="0" dirty="0" smtClean="0"/>
                        <a:t>meter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Set up parallel</a:t>
                      </a:r>
                      <a:r>
                        <a:rPr lang="en-GB" sz="1200" b="1" i="1" baseline="0" dirty="0" smtClean="0">
                          <a:solidFill>
                            <a:schemeClr val="accent2">
                              <a:lumMod val="75000"/>
                            </a:schemeClr>
                          </a:solidFill>
                        </a:rPr>
                        <a:t> to </a:t>
                      </a:r>
                      <a:r>
                        <a:rPr lang="en-GB" sz="1200" b="1" i="1" dirty="0" smtClean="0">
                          <a:solidFill>
                            <a:schemeClr val="accent2">
                              <a:lumMod val="75000"/>
                            </a:schemeClr>
                          </a:solidFill>
                        </a:rPr>
                        <a:t>components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2520280075"/>
                  </a:ext>
                </a:extLst>
              </a:tr>
            </a:tbl>
          </a:graphicData>
        </a:graphic>
      </p:graphicFrame>
      <p:cxnSp>
        <p:nvCxnSpPr>
          <p:cNvPr id="73" name="Straight Connector 72"/>
          <p:cNvCxnSpPr>
            <a:stCxn id="67" idx="2"/>
            <a:endCxn id="72" idx="0"/>
          </p:cNvCxnSpPr>
          <p:nvPr/>
        </p:nvCxnSpPr>
        <p:spPr>
          <a:xfrm>
            <a:off x="1256174" y="4557853"/>
            <a:ext cx="409170" cy="602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7" name="Table 76"/>
          <p:cNvGraphicFramePr>
            <a:graphicFrameLocks noGrp="1"/>
          </p:cNvGraphicFramePr>
          <p:nvPr>
            <p:extLst/>
          </p:nvPr>
        </p:nvGraphicFramePr>
        <p:xfrm>
          <a:off x="107763" y="5451636"/>
          <a:ext cx="2996384" cy="1474470"/>
        </p:xfrm>
        <a:graphic>
          <a:graphicData uri="http://schemas.openxmlformats.org/drawingml/2006/table">
            <a:tbl>
              <a:tblPr firstRow="1" bandRow="1">
                <a:tableStyleId>{5940675A-B579-460E-94D1-54222C63F5DA}</a:tableStyleId>
              </a:tblPr>
              <a:tblGrid>
                <a:gridCol w="854763">
                  <a:extLst>
                    <a:ext uri="{9D8B030D-6E8A-4147-A177-3AD203B41FA5}">
                      <a16:colId xmlns:a16="http://schemas.microsoft.com/office/drawing/2014/main" val="1370991565"/>
                    </a:ext>
                  </a:extLst>
                </a:gridCol>
                <a:gridCol w="2141621">
                  <a:extLst>
                    <a:ext uri="{9D8B030D-6E8A-4147-A177-3AD203B41FA5}">
                      <a16:colId xmlns:a16="http://schemas.microsoft.com/office/drawing/2014/main" val="2694981659"/>
                    </a:ext>
                  </a:extLst>
                </a:gridCol>
              </a:tblGrid>
              <a:tr h="304762">
                <a:tc>
                  <a:txBody>
                    <a:bodyPr/>
                    <a:lstStyle/>
                    <a:p>
                      <a:pPr algn="ctr"/>
                      <a:r>
                        <a:rPr lang="en-GB" sz="1200" b="0" dirty="0" smtClean="0"/>
                        <a:t>Resistance (</a:t>
                      </a:r>
                      <a:r>
                        <a:rPr lang="el-GR" sz="1200" b="0" dirty="0" smtClean="0"/>
                        <a:t>Ω</a:t>
                      </a:r>
                      <a:r>
                        <a:rPr lang="en-GB" sz="1200" b="0" dirty="0" smtClean="0"/>
                        <a: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a:t>
                      </a:r>
                      <a:r>
                        <a:rPr lang="en-GB" sz="1200" b="1" i="1" baseline="0" dirty="0" smtClean="0">
                          <a:solidFill>
                            <a:schemeClr val="accent2">
                              <a:lumMod val="75000"/>
                            </a:schemeClr>
                          </a:solidFill>
                        </a:rPr>
                        <a:t> measurement of how much current flow is reduced</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r h="304800">
                <a:tc gridSpan="2">
                  <a:txBody>
                    <a:bodyPr/>
                    <a:lstStyle/>
                    <a:p>
                      <a:pPr algn="ctr"/>
                      <a:r>
                        <a:rPr lang="en-GB" sz="1200" b="0" i="0" dirty="0" smtClean="0">
                          <a:solidFill>
                            <a:schemeClr val="tx1"/>
                          </a:solidFill>
                        </a:rPr>
                        <a:t>The higher the resistance,</a:t>
                      </a:r>
                      <a:r>
                        <a:rPr lang="en-GB" sz="1200" b="0" i="0" baseline="0" dirty="0" smtClean="0">
                          <a:solidFill>
                            <a:schemeClr val="tx1"/>
                          </a:solidFill>
                        </a:rPr>
                        <a:t> the more difficult  it is for current to flow.</a:t>
                      </a:r>
                      <a:endParaRPr lang="en-GB" sz="1200" b="0" i="0" dirty="0" smtClean="0">
                        <a:solidFill>
                          <a:schemeClr val="tx1"/>
                        </a:solidFill>
                      </a:endParaRPr>
                    </a:p>
                  </a:txBody>
                  <a:tcPr anchor="ctr">
                    <a:noFill/>
                  </a:tcP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2520280075"/>
                  </a:ext>
                </a:extLst>
              </a:tr>
              <a:tr h="285750">
                <a:tc gridSpan="2">
                  <a:txBody>
                    <a:bodyPr/>
                    <a:lstStyle/>
                    <a:p>
                      <a:pPr algn="ctr"/>
                      <a:r>
                        <a:rPr lang="en-GB" sz="1200" b="0" i="0" dirty="0" smtClean="0">
                          <a:solidFill>
                            <a:schemeClr val="tx1"/>
                          </a:solidFill>
                        </a:rPr>
                        <a:t>Increasing resistance,</a:t>
                      </a:r>
                      <a:r>
                        <a:rPr lang="en-GB" sz="1200" b="0" i="0" baseline="0" dirty="0" smtClean="0">
                          <a:solidFill>
                            <a:schemeClr val="tx1"/>
                          </a:solidFill>
                        </a:rPr>
                        <a:t> reduces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3148939539"/>
                  </a:ext>
                </a:extLst>
              </a:tr>
              <a:tr h="266700">
                <a:tc gridSpan="2">
                  <a:txBody>
                    <a:bodyPr/>
                    <a:lstStyle/>
                    <a:p>
                      <a:pPr algn="ctr"/>
                      <a:r>
                        <a:rPr lang="en-GB" sz="1200" b="0" i="0" dirty="0" smtClean="0">
                          <a:solidFill>
                            <a:schemeClr val="tx1"/>
                          </a:solidFill>
                        </a:rPr>
                        <a:t>Increasing voltage,</a:t>
                      </a:r>
                      <a:r>
                        <a:rPr lang="en-GB" sz="1200" b="0" i="0" baseline="0" dirty="0" smtClean="0">
                          <a:solidFill>
                            <a:schemeClr val="tx1"/>
                          </a:solidFill>
                        </a:rPr>
                        <a:t> increases current.</a:t>
                      </a:r>
                      <a:endParaRPr lang="en-GB" sz="1200" b="0" i="0" dirty="0">
                        <a:solidFill>
                          <a:schemeClr val="tx1"/>
                        </a:solidFill>
                      </a:endParaRPr>
                    </a:p>
                  </a:txBody>
                  <a:tcPr anchor="ctr">
                    <a:no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2025909716"/>
                  </a:ext>
                </a:extLst>
              </a:tr>
            </a:tbl>
          </a:graphicData>
        </a:graphic>
      </p:graphicFrame>
      <p:cxnSp>
        <p:nvCxnSpPr>
          <p:cNvPr id="81" name="Straight Connector 80"/>
          <p:cNvCxnSpPr>
            <a:stCxn id="351" idx="1"/>
            <a:endCxn id="386" idx="3"/>
          </p:cNvCxnSpPr>
          <p:nvPr/>
        </p:nvCxnSpPr>
        <p:spPr>
          <a:xfrm flipH="1">
            <a:off x="11801802" y="4246803"/>
            <a:ext cx="52376" cy="189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3" name="Rectangle 82"/>
          <p:cNvSpPr/>
          <p:nvPr/>
        </p:nvSpPr>
        <p:spPr>
          <a:xfrm>
            <a:off x="3339380" y="5008582"/>
            <a:ext cx="1416709" cy="64934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Resistance = Potential difference ÷ Current</a:t>
            </a:r>
            <a:endParaRPr lang="en-GB" sz="1200" dirty="0">
              <a:solidFill>
                <a:schemeClr val="tx1"/>
              </a:solidFill>
            </a:endParaRPr>
          </a:p>
        </p:txBody>
      </p:sp>
      <p:cxnSp>
        <p:nvCxnSpPr>
          <p:cNvPr id="84" name="Straight Connector 83"/>
          <p:cNvCxnSpPr>
            <a:stCxn id="83" idx="2"/>
          </p:cNvCxnSpPr>
          <p:nvPr/>
        </p:nvCxnSpPr>
        <p:spPr>
          <a:xfrm flipH="1">
            <a:off x="3049712" y="5657929"/>
            <a:ext cx="998023" cy="1179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Rectangle 86"/>
          <p:cNvSpPr/>
          <p:nvPr/>
        </p:nvSpPr>
        <p:spPr>
          <a:xfrm>
            <a:off x="3368209" y="4701422"/>
            <a:ext cx="862332" cy="2726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 = V ÷ I</a:t>
            </a:r>
            <a:endParaRPr lang="en-GB" sz="1200" dirty="0">
              <a:solidFill>
                <a:schemeClr val="tx1"/>
              </a:solidFill>
            </a:endParaRPr>
          </a:p>
        </p:txBody>
      </p:sp>
      <p:cxnSp>
        <p:nvCxnSpPr>
          <p:cNvPr id="89" name="Straight Connector 88"/>
          <p:cNvCxnSpPr>
            <a:stCxn id="87" idx="2"/>
            <a:endCxn id="83" idx="0"/>
          </p:cNvCxnSpPr>
          <p:nvPr/>
        </p:nvCxnSpPr>
        <p:spPr>
          <a:xfrm>
            <a:off x="3799375" y="4974106"/>
            <a:ext cx="248360" cy="344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3" name="Table 92"/>
          <p:cNvGraphicFramePr>
            <a:graphicFrameLocks noGrp="1"/>
          </p:cNvGraphicFramePr>
          <p:nvPr>
            <p:extLst/>
          </p:nvPr>
        </p:nvGraphicFramePr>
        <p:xfrm>
          <a:off x="709804" y="7019531"/>
          <a:ext cx="2814159" cy="2374847"/>
        </p:xfrm>
        <a:graphic>
          <a:graphicData uri="http://schemas.openxmlformats.org/drawingml/2006/table">
            <a:tbl>
              <a:tblPr firstRow="1" bandRow="1">
                <a:tableStyleId>{5940675A-B579-460E-94D1-54222C63F5DA}</a:tableStyleId>
              </a:tblPr>
              <a:tblGrid>
                <a:gridCol w="741729">
                  <a:extLst>
                    <a:ext uri="{9D8B030D-6E8A-4147-A177-3AD203B41FA5}">
                      <a16:colId xmlns:a16="http://schemas.microsoft.com/office/drawing/2014/main" val="20000"/>
                    </a:ext>
                  </a:extLst>
                </a:gridCol>
                <a:gridCol w="2072430">
                  <a:extLst>
                    <a:ext uri="{9D8B030D-6E8A-4147-A177-3AD203B41FA5}">
                      <a16:colId xmlns:a16="http://schemas.microsoft.com/office/drawing/2014/main" val="20001"/>
                    </a:ext>
                  </a:extLst>
                </a:gridCol>
              </a:tblGrid>
              <a:tr h="854945">
                <a:tc>
                  <a:txBody>
                    <a:bodyPr/>
                    <a:lstStyle/>
                    <a:p>
                      <a:pPr algn="ctr"/>
                      <a:r>
                        <a:rPr lang="en-GB" sz="1200" b="0" dirty="0" smtClean="0"/>
                        <a:t>Ohmic</a:t>
                      </a:r>
                      <a:r>
                        <a:rPr lang="en-GB" sz="1200" b="0" baseline="0" dirty="0" smtClean="0"/>
                        <a:t> conductor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 constant</a:t>
                      </a:r>
                      <a:r>
                        <a:rPr lang="en-GB" sz="1200" b="1" i="1" baseline="0" dirty="0" smtClean="0">
                          <a:solidFill>
                            <a:schemeClr val="accent2">
                              <a:lumMod val="75000"/>
                            </a:schemeClr>
                          </a:solidFill>
                        </a:rPr>
                        <a:t> temperature, current is directly proportional to the  </a:t>
                      </a:r>
                      <a:r>
                        <a:rPr lang="en-GB" sz="1200" b="1" i="1" baseline="0" dirty="0" err="1" smtClean="0">
                          <a:solidFill>
                            <a:schemeClr val="accent2">
                              <a:lumMod val="75000"/>
                            </a:schemeClr>
                          </a:solidFill>
                        </a:rPr>
                        <a:t>p.d</a:t>
                      </a:r>
                      <a:r>
                        <a:rPr lang="en-GB" sz="1200" b="1" i="1" baseline="0" dirty="0" smtClean="0">
                          <a:solidFill>
                            <a:schemeClr val="accent2">
                              <a:lumMod val="75000"/>
                            </a:schemeClr>
                          </a:solidFill>
                        </a:rPr>
                        <a:t>. across the resistor.</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5494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Filament</a:t>
                      </a:r>
                      <a:r>
                        <a:rPr lang="en-GB" sz="1200" b="0" baseline="0" dirty="0" smtClean="0"/>
                        <a:t> lamp</a:t>
                      </a:r>
                      <a:endParaRPr lang="en-GB" sz="1200" b="0"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current increases, the resistance increases.</a:t>
                      </a:r>
                      <a:r>
                        <a:rPr lang="en-GB" sz="1200" b="1" i="1" baseline="0" dirty="0" smtClean="0">
                          <a:solidFill>
                            <a:schemeClr val="accent2">
                              <a:lumMod val="75000"/>
                            </a:schemeClr>
                          </a:solidFill>
                        </a:rPr>
                        <a:t>  The </a:t>
                      </a:r>
                      <a:r>
                        <a:rPr lang="en-GB" sz="1200" b="1" i="1" dirty="0" smtClean="0">
                          <a:solidFill>
                            <a:schemeClr val="accent2">
                              <a:lumMod val="75000"/>
                            </a:schemeClr>
                          </a:solidFill>
                        </a:rPr>
                        <a:t>temperature increases as current flows.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64957">
                <a:tc>
                  <a:txBody>
                    <a:bodyPr/>
                    <a:lstStyle/>
                    <a:p>
                      <a:pPr algn="ctr"/>
                      <a:r>
                        <a:rPr lang="en-GB" sz="1200" b="0" dirty="0" smtClean="0"/>
                        <a:t>Diode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Current flows when </a:t>
                      </a:r>
                      <a:r>
                        <a:rPr lang="en-GB" sz="1200" b="1" i="1" dirty="0" err="1" smtClean="0">
                          <a:solidFill>
                            <a:schemeClr val="accent2">
                              <a:lumMod val="75000"/>
                            </a:schemeClr>
                          </a:solidFill>
                        </a:rPr>
                        <a:t>p.d</a:t>
                      </a:r>
                      <a:r>
                        <a:rPr lang="en-GB" sz="1200" b="1" i="1" dirty="0" smtClean="0">
                          <a:solidFill>
                            <a:schemeClr val="accent2">
                              <a:lumMod val="75000"/>
                            </a:schemeClr>
                          </a:solidFill>
                        </a:rPr>
                        <a:t>. flows forward. Very high resistance in reverse.</a:t>
                      </a:r>
                      <a:endParaRPr lang="en-GB" sz="1200" b="1" i="1" dirty="0">
                        <a:solidFill>
                          <a:schemeClr val="accent2">
                            <a:lumMod val="75000"/>
                          </a:schemeClr>
                        </a:solidFill>
                      </a:endParaRPr>
                    </a:p>
                  </a:txBody>
                  <a:tcPr anchor="ctr"/>
                </a:tc>
                <a:extLst>
                  <a:ext uri="{0D108BD9-81ED-4DB2-BD59-A6C34878D82A}">
                    <a16:rowId xmlns:a16="http://schemas.microsoft.com/office/drawing/2014/main" val="2011795739"/>
                  </a:ext>
                </a:extLst>
              </a:tr>
            </a:tbl>
          </a:graphicData>
        </a:graphic>
      </p:graphicFrame>
      <p:pic>
        <p:nvPicPr>
          <p:cNvPr id="101" name="Picture 100"/>
          <p:cNvPicPr>
            <a:picLocks noChangeAspect="1"/>
          </p:cNvPicPr>
          <p:nvPr/>
        </p:nvPicPr>
        <p:blipFill rotWithShape="1">
          <a:blip r:embed="rId4"/>
          <a:srcRect l="13011" t="6375" r="11272" b="6962"/>
          <a:stretch/>
        </p:blipFill>
        <p:spPr>
          <a:xfrm>
            <a:off x="44693" y="7236889"/>
            <a:ext cx="652728" cy="668106"/>
          </a:xfrm>
          <a:prstGeom prst="rect">
            <a:avLst/>
          </a:prstGeom>
        </p:spPr>
      </p:pic>
      <p:cxnSp>
        <p:nvCxnSpPr>
          <p:cNvPr id="102" name="Straight Connector 101"/>
          <p:cNvCxnSpPr>
            <a:stCxn id="77" idx="2"/>
            <a:endCxn id="93" idx="0"/>
          </p:cNvCxnSpPr>
          <p:nvPr/>
        </p:nvCxnSpPr>
        <p:spPr>
          <a:xfrm>
            <a:off x="1605955" y="6926106"/>
            <a:ext cx="510928" cy="93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05" name="Picture 104"/>
          <p:cNvPicPr>
            <a:picLocks noChangeAspect="1"/>
          </p:cNvPicPr>
          <p:nvPr/>
        </p:nvPicPr>
        <p:blipFill rotWithShape="1">
          <a:blip r:embed="rId5"/>
          <a:srcRect l="12965" t="6889" r="8872" b="5928"/>
          <a:stretch/>
        </p:blipFill>
        <p:spPr>
          <a:xfrm>
            <a:off x="32311" y="8023332"/>
            <a:ext cx="677493" cy="589708"/>
          </a:xfrm>
          <a:prstGeom prst="rect">
            <a:avLst/>
          </a:prstGeom>
        </p:spPr>
      </p:pic>
      <p:pic>
        <p:nvPicPr>
          <p:cNvPr id="106" name="Picture 105"/>
          <p:cNvPicPr>
            <a:picLocks noChangeAspect="1"/>
          </p:cNvPicPr>
          <p:nvPr/>
        </p:nvPicPr>
        <p:blipFill rotWithShape="1">
          <a:blip r:embed="rId6"/>
          <a:srcRect l="-291" t="702" r="3322" b="18273"/>
          <a:stretch/>
        </p:blipFill>
        <p:spPr>
          <a:xfrm>
            <a:off x="42112" y="8731377"/>
            <a:ext cx="657892" cy="389124"/>
          </a:xfrm>
          <a:prstGeom prst="rect">
            <a:avLst/>
          </a:prstGeom>
        </p:spPr>
      </p:pic>
      <p:sp>
        <p:nvSpPr>
          <p:cNvPr id="111" name="Rectangle 110"/>
          <p:cNvSpPr/>
          <p:nvPr/>
        </p:nvSpPr>
        <p:spPr>
          <a:xfrm>
            <a:off x="3588975" y="7236889"/>
            <a:ext cx="451848" cy="17550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Current – Potential difference graphs</a:t>
            </a:r>
            <a:endParaRPr lang="en-GB" sz="1400" b="1" dirty="0">
              <a:solidFill>
                <a:schemeClr val="tx1"/>
              </a:solidFill>
            </a:endParaRPr>
          </a:p>
        </p:txBody>
      </p:sp>
      <p:cxnSp>
        <p:nvCxnSpPr>
          <p:cNvPr id="112" name="Straight Connector 111"/>
          <p:cNvCxnSpPr>
            <a:stCxn id="111" idx="1"/>
            <a:endCxn id="93" idx="3"/>
          </p:cNvCxnSpPr>
          <p:nvPr/>
        </p:nvCxnSpPr>
        <p:spPr>
          <a:xfrm flipH="1">
            <a:off x="3523963" y="8114415"/>
            <a:ext cx="65012" cy="92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Rectangle 119"/>
          <p:cNvSpPr/>
          <p:nvPr/>
        </p:nvSpPr>
        <p:spPr>
          <a:xfrm>
            <a:off x="2831368" y="3541760"/>
            <a:ext cx="468838" cy="94607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Controlling current</a:t>
            </a:r>
            <a:endParaRPr lang="en-GB" sz="1400" b="1" dirty="0">
              <a:solidFill>
                <a:schemeClr val="tx1"/>
              </a:solidFill>
            </a:endParaRPr>
          </a:p>
        </p:txBody>
      </p:sp>
      <p:sp>
        <p:nvSpPr>
          <p:cNvPr id="133" name="Rectangle 132"/>
          <p:cNvSpPr/>
          <p:nvPr/>
        </p:nvSpPr>
        <p:spPr>
          <a:xfrm>
            <a:off x="3790104" y="2386024"/>
            <a:ext cx="429002" cy="98481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Current and Charge</a:t>
            </a:r>
            <a:endParaRPr lang="en-GB" sz="1400" b="1" dirty="0">
              <a:solidFill>
                <a:schemeClr val="tx1"/>
              </a:solidFill>
            </a:endParaRPr>
          </a:p>
        </p:txBody>
      </p:sp>
      <p:cxnSp>
        <p:nvCxnSpPr>
          <p:cNvPr id="140" name="Straight Connector 139"/>
          <p:cNvCxnSpPr>
            <a:stCxn id="148" idx="2"/>
            <a:endCxn id="13" idx="0"/>
          </p:cNvCxnSpPr>
          <p:nvPr/>
        </p:nvCxnSpPr>
        <p:spPr>
          <a:xfrm>
            <a:off x="4415972" y="2273864"/>
            <a:ext cx="270129" cy="1478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flipV="1">
            <a:off x="3300206" y="3665626"/>
            <a:ext cx="1016563" cy="3354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17" name="Table 316"/>
          <p:cNvGraphicFramePr>
            <a:graphicFrameLocks noGrp="1"/>
          </p:cNvGraphicFramePr>
          <p:nvPr>
            <p:extLst/>
          </p:nvPr>
        </p:nvGraphicFramePr>
        <p:xfrm>
          <a:off x="6388345" y="5799222"/>
          <a:ext cx="2806334" cy="1413973"/>
        </p:xfrm>
        <a:graphic>
          <a:graphicData uri="http://schemas.openxmlformats.org/drawingml/2006/table">
            <a:tbl>
              <a:tblPr firstRow="1" bandRow="1">
                <a:tableStyleId>{5940675A-B579-460E-94D1-54222C63F5DA}</a:tableStyleId>
              </a:tblPr>
              <a:tblGrid>
                <a:gridCol w="1532500">
                  <a:extLst>
                    <a:ext uri="{9D8B030D-6E8A-4147-A177-3AD203B41FA5}">
                      <a16:colId xmlns:a16="http://schemas.microsoft.com/office/drawing/2014/main" val="147087292"/>
                    </a:ext>
                  </a:extLst>
                </a:gridCol>
                <a:gridCol w="1273834">
                  <a:extLst>
                    <a:ext uri="{9D8B030D-6E8A-4147-A177-3AD203B41FA5}">
                      <a16:colId xmlns:a16="http://schemas.microsoft.com/office/drawing/2014/main" val="1800574459"/>
                    </a:ext>
                  </a:extLst>
                </a:gridCol>
              </a:tblGrid>
              <a:tr h="29002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Alternating current</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Direct current</a:t>
                      </a:r>
                    </a:p>
                  </a:txBody>
                  <a:tcPr anchor="ctr">
                    <a:solidFill>
                      <a:schemeClr val="accent2">
                        <a:lumMod val="20000"/>
                        <a:lumOff val="80000"/>
                      </a:schemeClr>
                    </a:solidFill>
                  </a:tcPr>
                </a:tc>
                <a:extLst>
                  <a:ext uri="{0D108BD9-81ED-4DB2-BD59-A6C34878D82A}">
                    <a16:rowId xmlns:a16="http://schemas.microsoft.com/office/drawing/2014/main" val="987515600"/>
                  </a:ext>
                </a:extLst>
              </a:tr>
              <a:tr h="486158">
                <a:tc>
                  <a:txBody>
                    <a:bodyPr/>
                    <a:lstStyle/>
                    <a:p>
                      <a:pPr algn="ctr"/>
                      <a:r>
                        <a:rPr lang="en-GB" sz="1200" b="1" i="1" dirty="0" err="1" smtClean="0">
                          <a:solidFill>
                            <a:schemeClr val="accent2">
                              <a:lumMod val="75000"/>
                            </a:schemeClr>
                          </a:solidFill>
                        </a:rPr>
                        <a:t>p.d</a:t>
                      </a:r>
                      <a:r>
                        <a:rPr lang="en-GB" sz="1200" b="1" i="1" dirty="0" smtClean="0">
                          <a:solidFill>
                            <a:schemeClr val="accent2">
                              <a:lumMod val="75000"/>
                            </a:schemeClr>
                          </a:solidFill>
                        </a:rPr>
                        <a:t>. switches</a:t>
                      </a:r>
                      <a:r>
                        <a:rPr lang="en-GB" sz="1200" b="1" i="1" baseline="0" dirty="0" smtClean="0">
                          <a:solidFill>
                            <a:schemeClr val="accent2">
                              <a:lumMod val="75000"/>
                            </a:schemeClr>
                          </a:solidFill>
                        </a:rPr>
                        <a:t> direction many times a second, current switches direction </a:t>
                      </a:r>
                      <a:endParaRPr lang="en-GB" sz="1200" b="1" i="1" dirty="0">
                        <a:solidFill>
                          <a:schemeClr val="accent2">
                            <a:lumMod val="75000"/>
                          </a:schemeClr>
                        </a:solidFill>
                      </a:endParaRPr>
                    </a:p>
                  </a:txBody>
                  <a:tcPr anchor="ctr"/>
                </a:tc>
                <a:tc>
                  <a:txBody>
                    <a:bodyPr/>
                    <a:lstStyle/>
                    <a:p>
                      <a:pPr algn="ctr"/>
                      <a:r>
                        <a:rPr lang="en-GB" sz="1200" b="1" i="1" dirty="0" err="1" smtClean="0">
                          <a:solidFill>
                            <a:schemeClr val="accent2">
                              <a:lumMod val="75000"/>
                            </a:schemeClr>
                          </a:solidFill>
                        </a:rPr>
                        <a:t>p.</a:t>
                      </a:r>
                      <a:r>
                        <a:rPr lang="en-GB" sz="1200" b="1" i="1" baseline="0" dirty="0" err="1" smtClean="0">
                          <a:solidFill>
                            <a:schemeClr val="accent2">
                              <a:lumMod val="75000"/>
                            </a:schemeClr>
                          </a:solidFill>
                        </a:rPr>
                        <a:t>d</a:t>
                      </a:r>
                      <a:r>
                        <a:rPr lang="en-GB" sz="1200" b="1" i="1" baseline="0" dirty="0" smtClean="0">
                          <a:solidFill>
                            <a:schemeClr val="accent2">
                              <a:lumMod val="75000"/>
                            </a:schemeClr>
                          </a:solidFill>
                        </a:rPr>
                        <a:t>. remains in one direction, current flows the same direction</a:t>
                      </a:r>
                    </a:p>
                  </a:txBody>
                  <a:tcPr anchor="ctr"/>
                </a:tc>
                <a:extLst>
                  <a:ext uri="{0D108BD9-81ED-4DB2-BD59-A6C34878D82A}">
                    <a16:rowId xmlns:a16="http://schemas.microsoft.com/office/drawing/2014/main" val="1475529720"/>
                  </a:ext>
                </a:extLst>
              </a:tr>
              <a:tr h="30099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Generator.</a:t>
                      </a:r>
                    </a:p>
                  </a:txBody>
                  <a:tcPr anchor="ctr"/>
                </a:tc>
                <a:tc>
                  <a:txBody>
                    <a:bodyPr/>
                    <a:lstStyle/>
                    <a:p>
                      <a:pPr algn="ctr"/>
                      <a:r>
                        <a:rPr lang="en-GB" sz="1200" b="0" i="0" dirty="0" smtClean="0">
                          <a:solidFill>
                            <a:schemeClr val="tx1"/>
                          </a:solidFill>
                        </a:rPr>
                        <a:t>Cell or battery.</a:t>
                      </a:r>
                      <a:endParaRPr lang="en-GB" sz="1200" b="0" i="0" dirty="0">
                        <a:solidFill>
                          <a:schemeClr val="tx1"/>
                        </a:solidFill>
                      </a:endParaRPr>
                    </a:p>
                  </a:txBody>
                  <a:tcPr anchor="ctr"/>
                </a:tc>
                <a:extLst>
                  <a:ext uri="{0D108BD9-81ED-4DB2-BD59-A6C34878D82A}">
                    <a16:rowId xmlns:a16="http://schemas.microsoft.com/office/drawing/2014/main" val="2243718302"/>
                  </a:ext>
                </a:extLst>
              </a:tr>
            </a:tbl>
          </a:graphicData>
        </a:graphic>
      </p:graphicFrame>
      <p:graphicFrame>
        <p:nvGraphicFramePr>
          <p:cNvPr id="152" name="Table 151"/>
          <p:cNvGraphicFramePr>
            <a:graphicFrameLocks noGrp="1"/>
          </p:cNvGraphicFramePr>
          <p:nvPr>
            <p:extLst/>
          </p:nvPr>
        </p:nvGraphicFramePr>
        <p:xfrm>
          <a:off x="3159014" y="5801664"/>
          <a:ext cx="3150400" cy="1188720"/>
        </p:xfrm>
        <a:graphic>
          <a:graphicData uri="http://schemas.openxmlformats.org/drawingml/2006/table">
            <a:tbl>
              <a:tblPr firstRow="1" bandRow="1">
                <a:tableStyleId>{5940675A-B579-460E-94D1-54222C63F5DA}</a:tableStyleId>
              </a:tblPr>
              <a:tblGrid>
                <a:gridCol w="1658485">
                  <a:extLst>
                    <a:ext uri="{9D8B030D-6E8A-4147-A177-3AD203B41FA5}">
                      <a16:colId xmlns:a16="http://schemas.microsoft.com/office/drawing/2014/main" val="605547354"/>
                    </a:ext>
                  </a:extLst>
                </a:gridCol>
                <a:gridCol w="1491915">
                  <a:extLst>
                    <a:ext uri="{9D8B030D-6E8A-4147-A177-3AD203B41FA5}">
                      <a16:colId xmlns:a16="http://schemas.microsoft.com/office/drawing/2014/main" val="2979850009"/>
                    </a:ext>
                  </a:extLst>
                </a:gridCol>
              </a:tblGrid>
              <a:tr h="25320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Thermistor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LDR</a:t>
                      </a:r>
                    </a:p>
                  </a:txBody>
                  <a:tcPr anchor="ctr">
                    <a:solidFill>
                      <a:schemeClr val="accent2">
                        <a:lumMod val="20000"/>
                        <a:lumOff val="80000"/>
                      </a:schemeClr>
                    </a:solidFill>
                  </a:tcPr>
                </a:tc>
                <a:extLst>
                  <a:ext uri="{0D108BD9-81ED-4DB2-BD59-A6C34878D82A}">
                    <a16:rowId xmlns:a16="http://schemas.microsoft.com/office/drawing/2014/main" val="301623230"/>
                  </a:ext>
                </a:extLst>
              </a:tr>
              <a:tr h="37466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varies with temperature</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Resistance varies with light intensity</a:t>
                      </a:r>
                    </a:p>
                  </a:txBody>
                  <a:tcPr anchor="ctr"/>
                </a:tc>
                <a:extLst>
                  <a:ext uri="{0D108BD9-81ED-4DB2-BD59-A6C34878D82A}">
                    <a16:rowId xmlns:a16="http://schemas.microsoft.com/office/drawing/2014/main" val="4098274463"/>
                  </a:ext>
                </a:extLst>
              </a:tr>
              <a:tr h="400329">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Resistance decreases as temperature</a:t>
                      </a:r>
                      <a:r>
                        <a:rPr lang="en-GB" sz="1200" b="0" i="0" baseline="0" dirty="0" smtClean="0">
                          <a:solidFill>
                            <a:schemeClr val="tx1"/>
                          </a:solidFill>
                        </a:rPr>
                        <a:t> increases.</a:t>
                      </a:r>
                      <a:endParaRPr lang="en-GB" sz="1200" b="0" i="0" dirty="0" smtClean="0">
                        <a:solidFill>
                          <a:schemeClr val="tx1"/>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Resistance decreases as light</a:t>
                      </a:r>
                      <a:r>
                        <a:rPr lang="en-GB" sz="1200" b="0" i="0" baseline="0" dirty="0" smtClean="0">
                          <a:solidFill>
                            <a:schemeClr val="tx1"/>
                          </a:solidFill>
                        </a:rPr>
                        <a:t> increases.</a:t>
                      </a:r>
                      <a:endParaRPr lang="en-GB" sz="1200" b="0" i="0" dirty="0" smtClean="0">
                        <a:solidFill>
                          <a:schemeClr val="tx1"/>
                        </a:solidFill>
                      </a:endParaRPr>
                    </a:p>
                  </a:txBody>
                  <a:tcPr anchor="ctr"/>
                </a:tc>
                <a:extLst>
                  <a:ext uri="{0D108BD9-81ED-4DB2-BD59-A6C34878D82A}">
                    <a16:rowId xmlns:a16="http://schemas.microsoft.com/office/drawing/2014/main" val="4146150528"/>
                  </a:ext>
                </a:extLst>
              </a:tr>
            </a:tbl>
          </a:graphicData>
        </a:graphic>
      </p:graphicFrame>
      <p:pic>
        <p:nvPicPr>
          <p:cNvPr id="154" name="Picture 153"/>
          <p:cNvPicPr>
            <a:picLocks noChangeAspect="1"/>
          </p:cNvPicPr>
          <p:nvPr/>
        </p:nvPicPr>
        <p:blipFill rotWithShape="1">
          <a:blip r:embed="rId7"/>
          <a:srcRect l="3875" r="4469"/>
          <a:stretch/>
        </p:blipFill>
        <p:spPr>
          <a:xfrm>
            <a:off x="3527133" y="3929507"/>
            <a:ext cx="709929" cy="750781"/>
          </a:xfrm>
          <a:prstGeom prst="rect">
            <a:avLst/>
          </a:prstGeom>
        </p:spPr>
      </p:pic>
      <p:cxnSp>
        <p:nvCxnSpPr>
          <p:cNvPr id="156" name="Straight Connector 155"/>
          <p:cNvCxnSpPr>
            <a:stCxn id="4" idx="1"/>
            <a:endCxn id="13" idx="3"/>
          </p:cNvCxnSpPr>
          <p:nvPr/>
        </p:nvCxnSpPr>
        <p:spPr>
          <a:xfrm flipH="1" flipV="1">
            <a:off x="5055433" y="3679298"/>
            <a:ext cx="194531" cy="6903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66" name="Picture 165"/>
          <p:cNvPicPr>
            <a:picLocks noChangeAspect="1"/>
          </p:cNvPicPr>
          <p:nvPr/>
        </p:nvPicPr>
        <p:blipFill>
          <a:blip r:embed="rId8"/>
          <a:stretch>
            <a:fillRect/>
          </a:stretch>
        </p:blipFill>
        <p:spPr>
          <a:xfrm>
            <a:off x="11582896" y="1249080"/>
            <a:ext cx="911437" cy="660091"/>
          </a:xfrm>
          <a:prstGeom prst="rect">
            <a:avLst/>
          </a:prstGeom>
        </p:spPr>
      </p:pic>
      <p:grpSp>
        <p:nvGrpSpPr>
          <p:cNvPr id="79" name="Group 78"/>
          <p:cNvGrpSpPr/>
          <p:nvPr/>
        </p:nvGrpSpPr>
        <p:grpSpPr>
          <a:xfrm>
            <a:off x="11506696" y="476762"/>
            <a:ext cx="881001" cy="808810"/>
            <a:chOff x="7159576" y="4798319"/>
            <a:chExt cx="3652803" cy="4032448"/>
          </a:xfrm>
        </p:grpSpPr>
        <p:pic>
          <p:nvPicPr>
            <p:cNvPr id="167" name="Picture 166"/>
            <p:cNvPicPr>
              <a:picLocks noChangeAspect="1"/>
            </p:cNvPicPr>
            <p:nvPr/>
          </p:nvPicPr>
          <p:blipFill rotWithShape="1">
            <a:blip r:embed="rId9"/>
            <a:srcRect r="13747"/>
            <a:stretch/>
          </p:blipFill>
          <p:spPr>
            <a:xfrm>
              <a:off x="7159576" y="4798319"/>
              <a:ext cx="3652803" cy="4032448"/>
            </a:xfrm>
            <a:prstGeom prst="rect">
              <a:avLst/>
            </a:prstGeom>
          </p:spPr>
        </p:pic>
        <p:sp>
          <p:nvSpPr>
            <p:cNvPr id="78" name="Rectangle 77"/>
            <p:cNvSpPr/>
            <p:nvPr/>
          </p:nvSpPr>
          <p:spPr>
            <a:xfrm>
              <a:off x="7842218" y="5355965"/>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Rectangle 168"/>
            <p:cNvSpPr/>
            <p:nvPr/>
          </p:nvSpPr>
          <p:spPr>
            <a:xfrm>
              <a:off x="9250391" y="5451445"/>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Rectangle 169"/>
            <p:cNvSpPr/>
            <p:nvPr/>
          </p:nvSpPr>
          <p:spPr>
            <a:xfrm>
              <a:off x="9287112" y="6563423"/>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Rectangle 170"/>
            <p:cNvSpPr/>
            <p:nvPr/>
          </p:nvSpPr>
          <p:spPr>
            <a:xfrm>
              <a:off x="9309585" y="7675401"/>
              <a:ext cx="898222" cy="387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75" name="Straight Connector 174"/>
          <p:cNvCxnSpPr>
            <a:stCxn id="4" idx="0"/>
            <a:endCxn id="276" idx="2"/>
          </p:cNvCxnSpPr>
          <p:nvPr/>
        </p:nvCxnSpPr>
        <p:spPr>
          <a:xfrm flipH="1" flipV="1">
            <a:off x="5634993" y="3942817"/>
            <a:ext cx="414792" cy="1036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90" name="Table 189"/>
          <p:cNvGraphicFramePr>
            <a:graphicFrameLocks noGrp="1"/>
          </p:cNvGraphicFramePr>
          <p:nvPr>
            <p:extLst/>
          </p:nvPr>
        </p:nvGraphicFramePr>
        <p:xfrm>
          <a:off x="10703124" y="2957931"/>
          <a:ext cx="1964330" cy="640080"/>
        </p:xfrm>
        <a:graphic>
          <a:graphicData uri="http://schemas.openxmlformats.org/drawingml/2006/table">
            <a:tbl>
              <a:tblPr firstRow="1" bandRow="1">
                <a:tableStyleId>{5940675A-B579-460E-94D1-54222C63F5DA}</a:tableStyleId>
              </a:tblPr>
              <a:tblGrid>
                <a:gridCol w="342636">
                  <a:extLst>
                    <a:ext uri="{9D8B030D-6E8A-4147-A177-3AD203B41FA5}">
                      <a16:colId xmlns:a16="http://schemas.microsoft.com/office/drawing/2014/main" val="1443545866"/>
                    </a:ext>
                  </a:extLst>
                </a:gridCol>
                <a:gridCol w="1621694">
                  <a:extLst>
                    <a:ext uri="{9D8B030D-6E8A-4147-A177-3AD203B41FA5}">
                      <a16:colId xmlns:a16="http://schemas.microsoft.com/office/drawing/2014/main" val="147087292"/>
                    </a:ext>
                  </a:extLst>
                </a:gridCol>
              </a:tblGrid>
              <a:tr h="56566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Total</a:t>
                      </a:r>
                      <a:r>
                        <a:rPr lang="en-GB" sz="1200" b="0" baseline="0" dirty="0" smtClean="0"/>
                        <a:t> </a:t>
                      </a:r>
                      <a:r>
                        <a:rPr lang="en-GB" sz="1200" b="0" baseline="0" dirty="0" err="1" smtClean="0"/>
                        <a:t>p.d</a:t>
                      </a:r>
                      <a:endParaRPr lang="en-GB" sz="1200" b="0" dirty="0" smtClean="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If cells</a:t>
                      </a:r>
                      <a:r>
                        <a:rPr lang="en-GB" sz="1200" b="1" i="1" baseline="0" dirty="0" smtClean="0">
                          <a:solidFill>
                            <a:schemeClr val="accent2">
                              <a:lumMod val="75000"/>
                            </a:schemeClr>
                          </a:solidFill>
                        </a:rPr>
                        <a:t> are joined in series, add up individual cell values</a:t>
                      </a:r>
                      <a:endParaRPr lang="en-GB" sz="1200" b="1" i="1" dirty="0">
                        <a:solidFill>
                          <a:schemeClr val="accent2">
                            <a:lumMod val="75000"/>
                          </a:schemeClr>
                        </a:solidFill>
                      </a:endParaRPr>
                    </a:p>
                  </a:txBody>
                  <a:tcPr anchor="ctr"/>
                </a:tc>
                <a:extLst>
                  <a:ext uri="{0D108BD9-81ED-4DB2-BD59-A6C34878D82A}">
                    <a16:rowId xmlns:a16="http://schemas.microsoft.com/office/drawing/2014/main" val="2243718302"/>
                  </a:ext>
                </a:extLst>
              </a:tr>
            </a:tbl>
          </a:graphicData>
        </a:graphic>
      </p:graphicFrame>
      <p:cxnSp>
        <p:nvCxnSpPr>
          <p:cNvPr id="193" name="Straight Connector 192"/>
          <p:cNvCxnSpPr>
            <a:stCxn id="190" idx="0"/>
            <a:endCxn id="66" idx="2"/>
          </p:cNvCxnSpPr>
          <p:nvPr/>
        </p:nvCxnSpPr>
        <p:spPr>
          <a:xfrm flipV="1">
            <a:off x="11685289" y="2886609"/>
            <a:ext cx="70728" cy="71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a:stCxn id="276" idx="3"/>
            <a:endCxn id="39" idx="1"/>
          </p:cNvCxnSpPr>
          <p:nvPr/>
        </p:nvCxnSpPr>
        <p:spPr>
          <a:xfrm flipV="1">
            <a:off x="5896142" y="2923348"/>
            <a:ext cx="276269" cy="395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p:cNvCxnSpPr>
            <a:stCxn id="19" idx="0"/>
            <a:endCxn id="4" idx="2"/>
          </p:cNvCxnSpPr>
          <p:nvPr/>
        </p:nvCxnSpPr>
        <p:spPr>
          <a:xfrm flipV="1">
            <a:off x="6011159" y="4692841"/>
            <a:ext cx="38626" cy="2687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p:cNvCxnSpPr>
            <a:stCxn id="317" idx="0"/>
            <a:endCxn id="19" idx="2"/>
          </p:cNvCxnSpPr>
          <p:nvPr/>
        </p:nvCxnSpPr>
        <p:spPr>
          <a:xfrm flipH="1" flipV="1">
            <a:off x="6011159" y="5607970"/>
            <a:ext cx="1780353" cy="1912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16" name="Picture 215"/>
          <p:cNvPicPr>
            <a:picLocks noChangeAspect="1"/>
          </p:cNvPicPr>
          <p:nvPr/>
        </p:nvPicPr>
        <p:blipFill>
          <a:blip r:embed="rId10"/>
          <a:stretch>
            <a:fillRect/>
          </a:stretch>
        </p:blipFill>
        <p:spPr>
          <a:xfrm>
            <a:off x="6909381" y="4600872"/>
            <a:ext cx="608078" cy="608078"/>
          </a:xfrm>
          <a:prstGeom prst="rect">
            <a:avLst/>
          </a:prstGeom>
        </p:spPr>
      </p:pic>
      <p:cxnSp>
        <p:nvCxnSpPr>
          <p:cNvPr id="227" name="Straight Connector 226"/>
          <p:cNvCxnSpPr>
            <a:stCxn id="42" idx="3"/>
            <a:endCxn id="456" idx="1"/>
          </p:cNvCxnSpPr>
          <p:nvPr/>
        </p:nvCxnSpPr>
        <p:spPr>
          <a:xfrm>
            <a:off x="5274028" y="7414652"/>
            <a:ext cx="56163" cy="475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p:cNvCxnSpPr>
            <a:stCxn id="39" idx="3"/>
            <a:endCxn id="66" idx="1"/>
          </p:cNvCxnSpPr>
          <p:nvPr/>
        </p:nvCxnSpPr>
        <p:spPr>
          <a:xfrm flipV="1">
            <a:off x="10589020" y="2429409"/>
            <a:ext cx="255560" cy="4939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1" name="Rectangle 340"/>
          <p:cNvSpPr/>
          <p:nvPr/>
        </p:nvSpPr>
        <p:spPr>
          <a:xfrm>
            <a:off x="9058940" y="3914594"/>
            <a:ext cx="2829037" cy="1971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(W) = potential difference X current</a:t>
            </a:r>
            <a:endParaRPr lang="en-GB" sz="1200" dirty="0">
              <a:solidFill>
                <a:schemeClr val="tx1"/>
              </a:solidFill>
            </a:endParaRPr>
          </a:p>
        </p:txBody>
      </p:sp>
      <p:sp>
        <p:nvSpPr>
          <p:cNvPr id="342" name="Rectangle 341"/>
          <p:cNvSpPr/>
          <p:nvPr/>
        </p:nvSpPr>
        <p:spPr>
          <a:xfrm>
            <a:off x="11932353" y="3862525"/>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 = V X I</a:t>
            </a:r>
            <a:endParaRPr lang="en-GB" sz="1200" dirty="0">
              <a:solidFill>
                <a:schemeClr val="tx1"/>
              </a:solidFill>
            </a:endParaRPr>
          </a:p>
        </p:txBody>
      </p:sp>
      <p:cxnSp>
        <p:nvCxnSpPr>
          <p:cNvPr id="343" name="Straight Connector 342"/>
          <p:cNvCxnSpPr>
            <a:stCxn id="341" idx="1"/>
            <a:endCxn id="389" idx="0"/>
          </p:cNvCxnSpPr>
          <p:nvPr/>
        </p:nvCxnSpPr>
        <p:spPr>
          <a:xfrm flipH="1">
            <a:off x="8837008" y="4013145"/>
            <a:ext cx="221932" cy="1181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7" name="Straight Connector 346"/>
          <p:cNvCxnSpPr>
            <a:stCxn id="18" idx="1"/>
            <a:endCxn id="4" idx="3"/>
          </p:cNvCxnSpPr>
          <p:nvPr/>
        </p:nvCxnSpPr>
        <p:spPr>
          <a:xfrm flipH="1">
            <a:off x="6849606" y="4198681"/>
            <a:ext cx="117977" cy="170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51" name="Rectangle 350"/>
          <p:cNvSpPr/>
          <p:nvPr/>
        </p:nvSpPr>
        <p:spPr>
          <a:xfrm>
            <a:off x="11854178" y="4154283"/>
            <a:ext cx="794555" cy="18504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 = I</a:t>
            </a:r>
            <a:r>
              <a:rPr lang="en-GB" sz="1200" baseline="30000" dirty="0">
                <a:solidFill>
                  <a:schemeClr val="tx1"/>
                </a:solidFill>
              </a:rPr>
              <a:t>2</a:t>
            </a:r>
            <a:r>
              <a:rPr lang="en-GB" sz="1200" dirty="0" smtClean="0">
                <a:solidFill>
                  <a:schemeClr val="tx1"/>
                </a:solidFill>
              </a:rPr>
              <a:t> X R</a:t>
            </a:r>
            <a:endParaRPr lang="en-GB" sz="1200" dirty="0">
              <a:solidFill>
                <a:schemeClr val="tx1"/>
              </a:solidFill>
            </a:endParaRPr>
          </a:p>
        </p:txBody>
      </p:sp>
      <p:sp>
        <p:nvSpPr>
          <p:cNvPr id="386" name="Rectangle 385"/>
          <p:cNvSpPr/>
          <p:nvPr/>
        </p:nvSpPr>
        <p:spPr>
          <a:xfrm>
            <a:off x="9700236" y="4164410"/>
            <a:ext cx="2101566" cy="20274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Power = (current)</a:t>
            </a:r>
            <a:r>
              <a:rPr lang="en-GB" sz="1200" baseline="30000" dirty="0" smtClean="0">
                <a:solidFill>
                  <a:schemeClr val="tx1"/>
                </a:solidFill>
              </a:rPr>
              <a:t>2</a:t>
            </a:r>
            <a:r>
              <a:rPr lang="en-GB" sz="1200" dirty="0" smtClean="0">
                <a:solidFill>
                  <a:schemeClr val="tx1"/>
                </a:solidFill>
              </a:rPr>
              <a:t> X resistance</a:t>
            </a:r>
            <a:endParaRPr lang="en-GB" sz="1200" dirty="0">
              <a:solidFill>
                <a:schemeClr val="tx1"/>
              </a:solidFill>
            </a:endParaRPr>
          </a:p>
        </p:txBody>
      </p:sp>
      <p:cxnSp>
        <p:nvCxnSpPr>
          <p:cNvPr id="388" name="Straight Connector 387"/>
          <p:cNvCxnSpPr>
            <a:stCxn id="386" idx="0"/>
            <a:endCxn id="341" idx="2"/>
          </p:cNvCxnSpPr>
          <p:nvPr/>
        </p:nvCxnSpPr>
        <p:spPr>
          <a:xfrm flipH="1" flipV="1">
            <a:off x="10473459" y="4111696"/>
            <a:ext cx="277560" cy="527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89" name="Rectangle 388"/>
          <p:cNvSpPr/>
          <p:nvPr/>
        </p:nvSpPr>
        <p:spPr>
          <a:xfrm>
            <a:off x="8141696" y="4131252"/>
            <a:ext cx="1390623" cy="3205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Work is done when charge flowing.</a:t>
            </a:r>
            <a:endParaRPr lang="en-GB" sz="1200" dirty="0">
              <a:solidFill>
                <a:schemeClr val="tx1"/>
              </a:solidFill>
            </a:endParaRPr>
          </a:p>
        </p:txBody>
      </p:sp>
      <p:sp>
        <p:nvSpPr>
          <p:cNvPr id="390" name="Rectangle 389"/>
          <p:cNvSpPr/>
          <p:nvPr/>
        </p:nvSpPr>
        <p:spPr>
          <a:xfrm>
            <a:off x="9563982" y="4435924"/>
            <a:ext cx="2319187" cy="1664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Energy transferred = Power X time</a:t>
            </a:r>
            <a:endParaRPr lang="en-GB" sz="1200" dirty="0">
              <a:solidFill>
                <a:schemeClr val="tx1"/>
              </a:solidFill>
            </a:endParaRPr>
          </a:p>
        </p:txBody>
      </p:sp>
      <p:sp>
        <p:nvSpPr>
          <p:cNvPr id="391" name="Rectangle 390"/>
          <p:cNvSpPr/>
          <p:nvPr/>
        </p:nvSpPr>
        <p:spPr>
          <a:xfrm>
            <a:off x="11925974" y="4414774"/>
            <a:ext cx="721149" cy="1903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 P X t</a:t>
            </a:r>
            <a:endParaRPr lang="en-GB" sz="1200" dirty="0">
              <a:solidFill>
                <a:schemeClr val="tx1"/>
              </a:solidFill>
            </a:endParaRPr>
          </a:p>
        </p:txBody>
      </p:sp>
      <p:cxnSp>
        <p:nvCxnSpPr>
          <p:cNvPr id="392" name="Straight Connector 391"/>
          <p:cNvCxnSpPr>
            <a:stCxn id="391" idx="1"/>
            <a:endCxn id="390" idx="3"/>
          </p:cNvCxnSpPr>
          <p:nvPr/>
        </p:nvCxnSpPr>
        <p:spPr>
          <a:xfrm flipH="1">
            <a:off x="11883169" y="4509970"/>
            <a:ext cx="42805" cy="91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p:cNvCxnSpPr>
            <a:stCxn id="341" idx="3"/>
            <a:endCxn id="342" idx="1"/>
          </p:cNvCxnSpPr>
          <p:nvPr/>
        </p:nvCxnSpPr>
        <p:spPr>
          <a:xfrm flipV="1">
            <a:off x="11887977" y="3957721"/>
            <a:ext cx="44376" cy="554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4" name="Straight Connector 393"/>
          <p:cNvCxnSpPr>
            <a:stCxn id="389" idx="1"/>
            <a:endCxn id="18" idx="3"/>
          </p:cNvCxnSpPr>
          <p:nvPr/>
        </p:nvCxnSpPr>
        <p:spPr>
          <a:xfrm flipH="1" flipV="1">
            <a:off x="8014935" y="4198681"/>
            <a:ext cx="126761" cy="928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95" name="Table 394"/>
          <p:cNvGraphicFramePr>
            <a:graphicFrameLocks noGrp="1"/>
          </p:cNvGraphicFramePr>
          <p:nvPr>
            <p:extLst/>
          </p:nvPr>
        </p:nvGraphicFramePr>
        <p:xfrm>
          <a:off x="7624151" y="5088556"/>
          <a:ext cx="1926619" cy="640080"/>
        </p:xfrm>
        <a:graphic>
          <a:graphicData uri="http://schemas.openxmlformats.org/drawingml/2006/table">
            <a:tbl>
              <a:tblPr firstRow="1" bandRow="1">
                <a:tableStyleId>{5940675A-B579-460E-94D1-54222C63F5DA}</a:tableStyleId>
              </a:tblPr>
              <a:tblGrid>
                <a:gridCol w="394590">
                  <a:extLst>
                    <a:ext uri="{9D8B030D-6E8A-4147-A177-3AD203B41FA5}">
                      <a16:colId xmlns:a16="http://schemas.microsoft.com/office/drawing/2014/main" val="4275001915"/>
                    </a:ext>
                  </a:extLst>
                </a:gridCol>
                <a:gridCol w="1532029">
                  <a:extLst>
                    <a:ext uri="{9D8B030D-6E8A-4147-A177-3AD203B41FA5}">
                      <a16:colId xmlns:a16="http://schemas.microsoft.com/office/drawing/2014/main" val="345009890"/>
                    </a:ext>
                  </a:extLst>
                </a:gridCol>
              </a:tblGrid>
              <a:tr h="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National Grid</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Distributes</a:t>
                      </a:r>
                      <a:r>
                        <a:rPr lang="en-GB" sz="1200" b="1" i="1" baseline="0" dirty="0" smtClean="0">
                          <a:solidFill>
                            <a:schemeClr val="accent2">
                              <a:lumMod val="75000"/>
                            </a:schemeClr>
                          </a:solidFill>
                        </a:rPr>
                        <a:t> e</a:t>
                      </a:r>
                      <a:r>
                        <a:rPr lang="en-GB" sz="1200" b="1" i="1" dirty="0" smtClean="0">
                          <a:solidFill>
                            <a:schemeClr val="accent2">
                              <a:lumMod val="75000"/>
                            </a:schemeClr>
                          </a:solidFill>
                        </a:rPr>
                        <a:t>lectricity</a:t>
                      </a:r>
                      <a:r>
                        <a:rPr lang="en-GB" sz="1200" b="1" i="1" baseline="0" dirty="0" smtClean="0">
                          <a:solidFill>
                            <a:schemeClr val="accent2">
                              <a:lumMod val="75000"/>
                            </a:schemeClr>
                          </a:solidFill>
                        </a:rPr>
                        <a:t> generated in power stations around UK</a:t>
                      </a:r>
                      <a:endParaRPr lang="en-GB" sz="1200" b="1" i="1" dirty="0" smtClean="0">
                        <a:solidFill>
                          <a:schemeClr val="accent2">
                            <a:lumMod val="75000"/>
                          </a:schemeClr>
                        </a:solidFill>
                      </a:endParaRPr>
                    </a:p>
                  </a:txBody>
                  <a:tcPr anchor="ctr">
                    <a:solidFill>
                      <a:schemeClr val="bg1"/>
                    </a:solidFill>
                  </a:tcPr>
                </a:tc>
                <a:extLst>
                  <a:ext uri="{0D108BD9-81ED-4DB2-BD59-A6C34878D82A}">
                    <a16:rowId xmlns:a16="http://schemas.microsoft.com/office/drawing/2014/main" val="977223836"/>
                  </a:ext>
                </a:extLst>
              </a:tr>
            </a:tbl>
          </a:graphicData>
        </a:graphic>
      </p:graphicFrame>
      <p:cxnSp>
        <p:nvCxnSpPr>
          <p:cNvPr id="414" name="Straight Connector 413"/>
          <p:cNvCxnSpPr>
            <a:stCxn id="23" idx="3"/>
            <a:endCxn id="133" idx="1"/>
          </p:cNvCxnSpPr>
          <p:nvPr/>
        </p:nvCxnSpPr>
        <p:spPr>
          <a:xfrm>
            <a:off x="3622018" y="2803425"/>
            <a:ext cx="168086" cy="750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4" name="Straight Connector 423"/>
          <p:cNvCxnSpPr>
            <a:stCxn id="67" idx="3"/>
            <a:endCxn id="120" idx="1"/>
          </p:cNvCxnSpPr>
          <p:nvPr/>
        </p:nvCxnSpPr>
        <p:spPr>
          <a:xfrm flipV="1">
            <a:off x="2442411" y="4014795"/>
            <a:ext cx="388957" cy="1876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56" name="Table 455"/>
          <p:cNvGraphicFramePr>
            <a:graphicFrameLocks noGrp="1"/>
          </p:cNvGraphicFramePr>
          <p:nvPr>
            <p:extLst/>
          </p:nvPr>
        </p:nvGraphicFramePr>
        <p:xfrm>
          <a:off x="5330191" y="7053651"/>
          <a:ext cx="1013517" cy="731520"/>
        </p:xfrm>
        <a:graphic>
          <a:graphicData uri="http://schemas.openxmlformats.org/drawingml/2006/table">
            <a:tbl>
              <a:tblPr firstRow="1" bandRow="1">
                <a:tableStyleId>{5940675A-B579-460E-94D1-54222C63F5DA}</a:tableStyleId>
              </a:tblPr>
              <a:tblGrid>
                <a:gridCol w="1013517">
                  <a:extLst>
                    <a:ext uri="{9D8B030D-6E8A-4147-A177-3AD203B41FA5}">
                      <a16:colId xmlns:a16="http://schemas.microsoft.com/office/drawing/2014/main" val="2694981659"/>
                    </a:ext>
                  </a:extLst>
                </a:gridCol>
              </a:tblGrid>
              <a:tr h="2115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Mains supply</a:t>
                      </a:r>
                    </a:p>
                  </a:txBody>
                  <a:tcPr anchor="ctr">
                    <a:solidFill>
                      <a:schemeClr val="accent2">
                        <a:lumMod val="20000"/>
                        <a:lumOff val="80000"/>
                      </a:schemeClr>
                    </a:solidFill>
                  </a:tcPr>
                </a:tc>
                <a:extLst>
                  <a:ext uri="{0D108BD9-81ED-4DB2-BD59-A6C34878D82A}">
                    <a16:rowId xmlns:a16="http://schemas.microsoft.com/office/drawing/2014/main" val="807304117"/>
                  </a:ext>
                </a:extLst>
              </a:tr>
              <a:tr h="359446">
                <a:tc>
                  <a:txBody>
                    <a:bodyPr/>
                    <a:lstStyle/>
                    <a:p>
                      <a:pPr algn="ctr"/>
                      <a:r>
                        <a:rPr lang="en-GB" sz="1200" b="1" i="1" dirty="0" smtClean="0">
                          <a:solidFill>
                            <a:schemeClr val="accent2">
                              <a:lumMod val="75000"/>
                            </a:schemeClr>
                          </a:solidFill>
                        </a:rPr>
                        <a:t>Frequency</a:t>
                      </a:r>
                      <a:r>
                        <a:rPr lang="en-GB" sz="1200" b="1" i="1" baseline="0" dirty="0" smtClean="0">
                          <a:solidFill>
                            <a:schemeClr val="accent2">
                              <a:lumMod val="75000"/>
                            </a:schemeClr>
                          </a:solidFill>
                        </a:rPr>
                        <a:t> 50Hz, 230V</a:t>
                      </a:r>
                      <a:endParaRPr lang="en-GB" sz="1200" b="1" i="1" dirty="0">
                        <a:solidFill>
                          <a:schemeClr val="accent2">
                            <a:lumMod val="75000"/>
                          </a:schemeClr>
                        </a:solidFill>
                      </a:endParaRPr>
                    </a:p>
                  </a:txBody>
                  <a:tcPr anchor="ctr"/>
                </a:tc>
                <a:extLst>
                  <a:ext uri="{0D108BD9-81ED-4DB2-BD59-A6C34878D82A}">
                    <a16:rowId xmlns:a16="http://schemas.microsoft.com/office/drawing/2014/main" val="2887359845"/>
                  </a:ext>
                </a:extLst>
              </a:tr>
            </a:tbl>
          </a:graphicData>
        </a:graphic>
      </p:graphicFrame>
      <p:cxnSp>
        <p:nvCxnSpPr>
          <p:cNvPr id="471" name="Straight Connector 470"/>
          <p:cNvCxnSpPr>
            <a:stCxn id="456" idx="2"/>
            <a:endCxn id="38" idx="0"/>
          </p:cNvCxnSpPr>
          <p:nvPr/>
        </p:nvCxnSpPr>
        <p:spPr>
          <a:xfrm>
            <a:off x="5836949" y="7785171"/>
            <a:ext cx="348420" cy="986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4" name="Straight Connector 473"/>
          <p:cNvCxnSpPr>
            <a:stCxn id="390" idx="0"/>
            <a:endCxn id="386" idx="2"/>
          </p:cNvCxnSpPr>
          <p:nvPr/>
        </p:nvCxnSpPr>
        <p:spPr>
          <a:xfrm flipV="1">
            <a:off x="10723576" y="4367151"/>
            <a:ext cx="27443" cy="687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09" name="Picture 508"/>
          <p:cNvPicPr>
            <a:picLocks noChangeAspect="1"/>
          </p:cNvPicPr>
          <p:nvPr/>
        </p:nvPicPr>
        <p:blipFill rotWithShape="1">
          <a:blip r:embed="rId11">
            <a:extLst>
              <a:ext uri="{28A0092B-C50C-407E-A947-70E740481C1C}">
                <a14:useLocalDpi xmlns:a14="http://schemas.microsoft.com/office/drawing/2010/main" val="0"/>
              </a:ext>
            </a:extLst>
          </a:blip>
          <a:srcRect l="5600" t="22096" r="56232" b="56779"/>
          <a:stretch/>
        </p:blipFill>
        <p:spPr>
          <a:xfrm>
            <a:off x="7879432" y="4564243"/>
            <a:ext cx="1619284" cy="478562"/>
          </a:xfrm>
          <a:prstGeom prst="rect">
            <a:avLst/>
          </a:prstGeom>
        </p:spPr>
      </p:pic>
    </p:spTree>
    <p:extLst>
      <p:ext uri="{BB962C8B-B14F-4D97-AF65-F5344CB8AC3E}">
        <p14:creationId xmlns:p14="http://schemas.microsoft.com/office/powerpoint/2010/main" val="2791584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Picture 151" descr="Image result for change of state diagram">
            <a:extLst>
              <a:ext uri="{FF2B5EF4-FFF2-40B4-BE49-F238E27FC236}">
                <a16:creationId xmlns:a16="http://schemas.microsoft.com/office/drawing/2014/main" id="{70954E79-30A8-4237-8AFC-6A74CB12C6E2}"/>
              </a:ext>
            </a:extLst>
          </p:cNvPr>
          <p:cNvPicPr/>
          <p:nvPr/>
        </p:nvPicPr>
        <p:blipFill rotWithShape="1">
          <a:blip r:embed="rId2">
            <a:extLst>
              <a:ext uri="{28A0092B-C50C-407E-A947-70E740481C1C}">
                <a14:useLocalDpi xmlns:a14="http://schemas.microsoft.com/office/drawing/2010/main" val="0"/>
              </a:ext>
            </a:extLst>
          </a:blip>
          <a:srcRect b="5195"/>
          <a:stretch/>
        </p:blipFill>
        <p:spPr bwMode="auto">
          <a:xfrm>
            <a:off x="3192380" y="7962900"/>
            <a:ext cx="1905286" cy="1304469"/>
          </a:xfrm>
          <a:prstGeom prst="rect">
            <a:avLst/>
          </a:prstGeom>
          <a:noFill/>
          <a:ln>
            <a:noFill/>
          </a:ln>
          <a:extLst>
            <a:ext uri="{53640926-AAD7-44D8-BBD7-CCE9431645EC}">
              <a14:shadowObscured xmlns:a14="http://schemas.microsoft.com/office/drawing/2010/main"/>
            </a:ext>
          </a:extLst>
        </p:spPr>
      </p:pic>
      <p:cxnSp>
        <p:nvCxnSpPr>
          <p:cNvPr id="163" name="Straight Connector 162"/>
          <p:cNvCxnSpPr>
            <a:stCxn id="158" idx="0"/>
          </p:cNvCxnSpPr>
          <p:nvPr/>
        </p:nvCxnSpPr>
        <p:spPr>
          <a:xfrm flipV="1">
            <a:off x="1280183" y="4018383"/>
            <a:ext cx="0" cy="156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a:stCxn id="105" idx="1"/>
            <a:endCxn id="155" idx="3"/>
          </p:cNvCxnSpPr>
          <p:nvPr/>
        </p:nvCxnSpPr>
        <p:spPr>
          <a:xfrm flipH="1" flipV="1">
            <a:off x="2929462" y="3318155"/>
            <a:ext cx="371347" cy="2623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a:stCxn id="129" idx="0"/>
            <a:endCxn id="134" idx="2"/>
          </p:cNvCxnSpPr>
          <p:nvPr/>
        </p:nvCxnSpPr>
        <p:spPr>
          <a:xfrm flipV="1">
            <a:off x="11475671" y="5083767"/>
            <a:ext cx="0" cy="91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stCxn id="134" idx="1"/>
            <a:endCxn id="102" idx="3"/>
          </p:cNvCxnSpPr>
          <p:nvPr/>
        </p:nvCxnSpPr>
        <p:spPr>
          <a:xfrm flipH="1">
            <a:off x="10240925" y="4751323"/>
            <a:ext cx="114731" cy="1975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a:stCxn id="16" idx="3"/>
          </p:cNvCxnSpPr>
          <p:nvPr/>
        </p:nvCxnSpPr>
        <p:spPr>
          <a:xfrm>
            <a:off x="6267519" y="5774973"/>
            <a:ext cx="1926856" cy="3202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a:stCxn id="162" idx="2"/>
            <a:endCxn id="159" idx="0"/>
          </p:cNvCxnSpPr>
          <p:nvPr/>
        </p:nvCxnSpPr>
        <p:spPr>
          <a:xfrm>
            <a:off x="1280183" y="3335367"/>
            <a:ext cx="0" cy="1206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stCxn id="155" idx="1"/>
            <a:endCxn id="158" idx="3"/>
          </p:cNvCxnSpPr>
          <p:nvPr/>
        </p:nvCxnSpPr>
        <p:spPr>
          <a:xfrm flipH="1">
            <a:off x="2486214" y="3318155"/>
            <a:ext cx="158751" cy="10551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a:stCxn id="105" idx="3"/>
            <a:endCxn id="4" idx="1"/>
          </p:cNvCxnSpPr>
          <p:nvPr/>
        </p:nvCxnSpPr>
        <p:spPr>
          <a:xfrm>
            <a:off x="3762474" y="3580545"/>
            <a:ext cx="311276" cy="6660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endCxn id="105" idx="1"/>
          </p:cNvCxnSpPr>
          <p:nvPr/>
        </p:nvCxnSpPr>
        <p:spPr>
          <a:xfrm flipV="1">
            <a:off x="2426133" y="3580545"/>
            <a:ext cx="874676" cy="19459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06" idx="3"/>
            <a:endCxn id="10" idx="1"/>
          </p:cNvCxnSpPr>
          <p:nvPr/>
        </p:nvCxnSpPr>
        <p:spPr>
          <a:xfrm flipV="1">
            <a:off x="3152636" y="6826390"/>
            <a:ext cx="121922" cy="8626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162" idx="0"/>
            <a:endCxn id="160" idx="2"/>
          </p:cNvCxnSpPr>
          <p:nvPr/>
        </p:nvCxnSpPr>
        <p:spPr>
          <a:xfrm flipV="1">
            <a:off x="1280183" y="2860926"/>
            <a:ext cx="14184" cy="917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a:stCxn id="4" idx="2"/>
            <a:endCxn id="16" idx="0"/>
          </p:cNvCxnSpPr>
          <p:nvPr/>
        </p:nvCxnSpPr>
        <p:spPr>
          <a:xfrm>
            <a:off x="4984336" y="4708212"/>
            <a:ext cx="204582" cy="7435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0" idx="0"/>
            <a:endCxn id="4" idx="2"/>
          </p:cNvCxnSpPr>
          <p:nvPr/>
        </p:nvCxnSpPr>
        <p:spPr>
          <a:xfrm flipV="1">
            <a:off x="3505391" y="4708212"/>
            <a:ext cx="1478945" cy="1182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073750" y="3784882"/>
            <a:ext cx="182117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PARTICLE MODEL OF MATTER</a:t>
            </a:r>
            <a:endParaRPr lang="en-GB" sz="1800" dirty="0">
              <a:ea typeface="Verdana" panose="020B0604030504040204" pitchFamily="34" charset="0"/>
              <a:cs typeface="Verdana" panose="020B0604030504040204" pitchFamily="34" charset="0"/>
            </a:endParaRPr>
          </a:p>
        </p:txBody>
      </p:sp>
      <p:sp>
        <p:nvSpPr>
          <p:cNvPr id="10" name="Rectangle 9"/>
          <p:cNvSpPr/>
          <p:nvPr/>
        </p:nvSpPr>
        <p:spPr>
          <a:xfrm>
            <a:off x="3274558" y="5890284"/>
            <a:ext cx="461665" cy="187221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Change of state</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4110317" y="5451807"/>
            <a:ext cx="215720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Internal energy and energy transfers</a:t>
            </a:r>
            <a:endParaRPr lang="en-GB" sz="1800" dirty="0">
              <a:ea typeface="Verdana" panose="020B0604030504040204" pitchFamily="34" charset="0"/>
              <a:cs typeface="Verdana" panose="020B0604030504040204" pitchFamily="34" charset="0"/>
            </a:endParaRPr>
          </a:p>
        </p:txBody>
      </p:sp>
      <p:sp>
        <p:nvSpPr>
          <p:cNvPr id="50" name="Rectangle 49"/>
          <p:cNvSpPr/>
          <p:nvPr/>
        </p:nvSpPr>
        <p:spPr>
          <a:xfrm>
            <a:off x="105263" y="5104256"/>
            <a:ext cx="1942138" cy="2332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Density = mass </a:t>
            </a:r>
            <a:r>
              <a:rPr lang="en-GB" sz="1200" b="1" dirty="0" smtClean="0">
                <a:solidFill>
                  <a:schemeClr val="tx1"/>
                </a:solidFill>
              </a:rPr>
              <a:t>÷ </a:t>
            </a:r>
            <a:r>
              <a:rPr lang="en-GB" sz="1200" dirty="0" smtClean="0">
                <a:solidFill>
                  <a:schemeClr val="tx1"/>
                </a:solidFill>
              </a:rPr>
              <a:t>volume.</a:t>
            </a:r>
            <a:endParaRPr lang="en-GB" sz="1200" dirty="0">
              <a:solidFill>
                <a:schemeClr val="tx1"/>
              </a:solidFill>
            </a:endParaRPr>
          </a:p>
        </p:txBody>
      </p:sp>
      <p:graphicFrame>
        <p:nvGraphicFramePr>
          <p:cNvPr id="51" name="Table 50"/>
          <p:cNvGraphicFramePr>
            <a:graphicFrameLocks noGrp="1"/>
          </p:cNvGraphicFramePr>
          <p:nvPr>
            <p:extLst/>
          </p:nvPr>
        </p:nvGraphicFramePr>
        <p:xfrm>
          <a:off x="3083047" y="86900"/>
          <a:ext cx="4400595" cy="2194560"/>
        </p:xfrm>
        <a:graphic>
          <a:graphicData uri="http://schemas.openxmlformats.org/drawingml/2006/table">
            <a:tbl>
              <a:tblPr firstRow="1" bandRow="1">
                <a:tableStyleId>{5940675A-B579-460E-94D1-54222C63F5DA}</a:tableStyleId>
              </a:tblPr>
              <a:tblGrid>
                <a:gridCol w="576573">
                  <a:extLst>
                    <a:ext uri="{9D8B030D-6E8A-4147-A177-3AD203B41FA5}">
                      <a16:colId xmlns:a16="http://schemas.microsoft.com/office/drawing/2014/main" val="20000"/>
                    </a:ext>
                  </a:extLst>
                </a:gridCol>
                <a:gridCol w="2027621">
                  <a:extLst>
                    <a:ext uri="{9D8B030D-6E8A-4147-A177-3AD203B41FA5}">
                      <a16:colId xmlns:a16="http://schemas.microsoft.com/office/drawing/2014/main" val="20001"/>
                    </a:ext>
                  </a:extLst>
                </a:gridCol>
                <a:gridCol w="1796401">
                  <a:extLst>
                    <a:ext uri="{9D8B030D-6E8A-4147-A177-3AD203B41FA5}">
                      <a16:colId xmlns:a16="http://schemas.microsoft.com/office/drawing/2014/main" val="20002"/>
                    </a:ext>
                  </a:extLst>
                </a:gridCol>
              </a:tblGrid>
              <a:tr h="233834">
                <a:tc>
                  <a:txBody>
                    <a:bodyPr/>
                    <a:lstStyle/>
                    <a:p>
                      <a:pPr algn="ctr"/>
                      <a:r>
                        <a:rPr lang="en-GB" sz="1200" b="0" dirty="0" smtClean="0"/>
                        <a:t>State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 arrangement</a:t>
                      </a:r>
                      <a:endParaRPr lang="en-GB" sz="1200" b="1" i="1" dirty="0">
                        <a:solidFill>
                          <a:schemeClr val="accent2">
                            <a:lumMod val="75000"/>
                          </a:schemeClr>
                        </a:solidFill>
                      </a:endParaRPr>
                    </a:p>
                  </a:txBody>
                  <a:tcPr anchor="ctr"/>
                </a:tc>
                <a:tc>
                  <a:txBody>
                    <a:bodyPr/>
                    <a:lstStyle/>
                    <a:p>
                      <a:pPr algn="ctr"/>
                      <a:r>
                        <a:rPr lang="en-GB" sz="1200" dirty="0" smtClean="0"/>
                        <a:t>Properties</a:t>
                      </a:r>
                      <a:endParaRPr lang="en-GB" sz="1200" dirty="0"/>
                    </a:p>
                  </a:txBody>
                  <a:tcPr anchor="ctr"/>
                </a:tc>
                <a:extLst>
                  <a:ext uri="{0D108BD9-81ED-4DB2-BD59-A6C34878D82A}">
                    <a16:rowId xmlns:a16="http://schemas.microsoft.com/office/drawing/2014/main" val="10000"/>
                  </a:ext>
                </a:extLst>
              </a:tr>
              <a:tr h="516604">
                <a:tc>
                  <a:txBody>
                    <a:bodyPr/>
                    <a:lstStyle/>
                    <a:p>
                      <a:pPr algn="ctr"/>
                      <a:r>
                        <a:rPr lang="en-GB" sz="1200" b="0" dirty="0" smtClean="0"/>
                        <a:t>Solid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Packed  in a regular structure.  Strong forces hold in place so cannot move.</a:t>
                      </a:r>
                      <a:endParaRPr lang="en-GB" sz="1200" b="1" i="1" dirty="0">
                        <a:solidFill>
                          <a:schemeClr val="accent2">
                            <a:lumMod val="75000"/>
                          </a:schemeClr>
                        </a:solidFill>
                      </a:endParaRPr>
                    </a:p>
                  </a:txBody>
                  <a:tcPr anchor="ctr"/>
                </a:tc>
                <a:tc>
                  <a:txBody>
                    <a:bodyPr/>
                    <a:lstStyle/>
                    <a:p>
                      <a:pPr algn="l"/>
                      <a:r>
                        <a:rPr lang="en-GB" sz="1200" dirty="0" smtClean="0"/>
                        <a:t>Difficult to change shape.</a:t>
                      </a:r>
                      <a:endParaRPr lang="en-GB" sz="1200" dirty="0"/>
                    </a:p>
                  </a:txBody>
                  <a:tcPr anchor="ctr"/>
                </a:tc>
                <a:extLst>
                  <a:ext uri="{0D108BD9-81ED-4DB2-BD59-A6C34878D82A}">
                    <a16:rowId xmlns:a16="http://schemas.microsoft.com/office/drawing/2014/main" val="10001"/>
                  </a:ext>
                </a:extLst>
              </a:tr>
              <a:tr h="457200">
                <a:tc>
                  <a:txBody>
                    <a:bodyPr/>
                    <a:lstStyle/>
                    <a:p>
                      <a:pPr algn="ctr"/>
                      <a:r>
                        <a:rPr lang="en-GB" sz="1200" b="0" dirty="0" smtClean="0"/>
                        <a:t>Liquid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Close together, forces keep contact but</a:t>
                      </a:r>
                      <a:r>
                        <a:rPr lang="en-GB" sz="1200" b="1" i="1" baseline="0" dirty="0" smtClean="0">
                          <a:solidFill>
                            <a:schemeClr val="accent2">
                              <a:lumMod val="75000"/>
                            </a:schemeClr>
                          </a:solidFill>
                        </a:rPr>
                        <a:t> can move about.</a:t>
                      </a:r>
                      <a:endParaRPr lang="en-GB" sz="1200" b="1" i="1" dirty="0">
                        <a:solidFill>
                          <a:schemeClr val="accent2">
                            <a:lumMod val="75000"/>
                          </a:schemeClr>
                        </a:solidFill>
                      </a:endParaRPr>
                    </a:p>
                  </a:txBody>
                  <a:tcPr anchor="ctr"/>
                </a:tc>
                <a:tc>
                  <a:txBody>
                    <a:bodyPr/>
                    <a:lstStyle/>
                    <a:p>
                      <a:pPr algn="l"/>
                      <a:r>
                        <a:rPr lang="en-GB" sz="1200" dirty="0" smtClean="0"/>
                        <a:t>Can change shape but difficult to compress.</a:t>
                      </a:r>
                      <a:endParaRPr lang="en-GB" sz="1200" dirty="0"/>
                    </a:p>
                  </a:txBody>
                  <a:tcPr anchor="ctr"/>
                </a:tc>
                <a:extLst>
                  <a:ext uri="{0D108BD9-81ED-4DB2-BD59-A6C34878D82A}">
                    <a16:rowId xmlns:a16="http://schemas.microsoft.com/office/drawing/2014/main" val="10002"/>
                  </a:ext>
                </a:extLst>
              </a:tr>
              <a:tr h="472965">
                <a:tc>
                  <a:txBody>
                    <a:bodyPr/>
                    <a:lstStyle/>
                    <a:p>
                      <a:pPr algn="ctr"/>
                      <a:r>
                        <a:rPr lang="en-GB" sz="1200" b="0" dirty="0" smtClean="0"/>
                        <a:t>Gas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Separated by large distances. Weak forces so constantly randomly moving.</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Can expand to fill a space,</a:t>
                      </a:r>
                      <a:r>
                        <a:rPr lang="en-US" sz="1200" baseline="0" dirty="0" smtClean="0"/>
                        <a:t> easy to compress.</a:t>
                      </a:r>
                      <a:endParaRPr lang="en-US" sz="1200" dirty="0" smtClean="0"/>
                    </a:p>
                  </a:txBody>
                  <a:tcPr anchor="ctr"/>
                </a:tc>
                <a:extLst>
                  <a:ext uri="{0D108BD9-81ED-4DB2-BD59-A6C34878D82A}">
                    <a16:rowId xmlns:a16="http://schemas.microsoft.com/office/drawing/2014/main" val="10003"/>
                  </a:ext>
                </a:extLst>
              </a:tr>
            </a:tbl>
          </a:graphicData>
        </a:graphic>
      </p:graphicFrame>
      <p:cxnSp>
        <p:nvCxnSpPr>
          <p:cNvPr id="104" name="Straight Connector 103"/>
          <p:cNvCxnSpPr>
            <a:stCxn id="160" idx="0"/>
            <a:endCxn id="168" idx="2"/>
          </p:cNvCxnSpPr>
          <p:nvPr/>
        </p:nvCxnSpPr>
        <p:spPr>
          <a:xfrm flipV="1">
            <a:off x="1294367" y="2155544"/>
            <a:ext cx="3960" cy="994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5" name="Rectangle 104"/>
          <p:cNvSpPr/>
          <p:nvPr/>
        </p:nvSpPr>
        <p:spPr>
          <a:xfrm>
            <a:off x="3300809" y="2742210"/>
            <a:ext cx="461665" cy="167666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vert" wrap="square">
            <a:spAutoFit/>
          </a:bodyPr>
          <a:lstStyle/>
          <a:p>
            <a:pPr algn="ctr"/>
            <a:r>
              <a:rPr lang="en-GB" sz="1800" b="1" dirty="0" smtClean="0">
                <a:ea typeface="Verdana" panose="020B0604030504040204" pitchFamily="34" charset="0"/>
                <a:cs typeface="Verdana" panose="020B0604030504040204" pitchFamily="34" charset="0"/>
              </a:rPr>
              <a:t>Particle model</a:t>
            </a:r>
            <a:endParaRPr lang="en-GB" sz="1800" dirty="0">
              <a:ea typeface="Verdana" panose="020B0604030504040204" pitchFamily="34" charset="0"/>
              <a:cs typeface="Verdana" panose="020B0604030504040204" pitchFamily="34" charset="0"/>
            </a:endParaRPr>
          </a:p>
        </p:txBody>
      </p:sp>
      <p:sp>
        <p:nvSpPr>
          <p:cNvPr id="134" name="Rectangle 133"/>
          <p:cNvSpPr/>
          <p:nvPr/>
        </p:nvSpPr>
        <p:spPr>
          <a:xfrm>
            <a:off x="10355656" y="4418879"/>
            <a:ext cx="2240030" cy="66488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Change in thermal energy = mass </a:t>
            </a:r>
            <a:r>
              <a:rPr lang="en-GB" sz="1200" b="1" dirty="0" smtClean="0">
                <a:solidFill>
                  <a:schemeClr val="tx1"/>
                </a:solidFill>
              </a:rPr>
              <a:t>X </a:t>
            </a:r>
            <a:r>
              <a:rPr lang="en-GB" sz="1200" dirty="0" smtClean="0">
                <a:solidFill>
                  <a:schemeClr val="tx1"/>
                </a:solidFill>
              </a:rPr>
              <a:t>specific heat capacity </a:t>
            </a:r>
            <a:r>
              <a:rPr lang="en-GB" sz="1200" b="1" dirty="0" smtClean="0">
                <a:solidFill>
                  <a:schemeClr val="tx1"/>
                </a:solidFill>
              </a:rPr>
              <a:t>X</a:t>
            </a:r>
            <a:r>
              <a:rPr lang="en-GB" sz="1200" dirty="0" smtClean="0">
                <a:solidFill>
                  <a:schemeClr val="tx1"/>
                </a:solidFill>
              </a:rPr>
              <a:t> temperature change.</a:t>
            </a:r>
            <a:endParaRPr lang="en-GB" sz="1200" dirty="0">
              <a:solidFill>
                <a:schemeClr val="tx1"/>
              </a:solidFill>
            </a:endParaRPr>
          </a:p>
        </p:txBody>
      </p:sp>
      <p:sp>
        <p:nvSpPr>
          <p:cNvPr id="146" name="Rectangle 145"/>
          <p:cNvSpPr/>
          <p:nvPr/>
        </p:nvSpPr>
        <p:spPr>
          <a:xfrm>
            <a:off x="4717329" y="7997955"/>
            <a:ext cx="3098756" cy="16409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Energy needed = mass </a:t>
            </a:r>
            <a:r>
              <a:rPr lang="en-GB" sz="1200" b="1" dirty="0" smtClean="0">
                <a:solidFill>
                  <a:schemeClr val="tx1"/>
                </a:solidFill>
              </a:rPr>
              <a:t>X</a:t>
            </a:r>
            <a:r>
              <a:rPr lang="en-GB" sz="1200" dirty="0" smtClean="0">
                <a:solidFill>
                  <a:schemeClr val="tx1"/>
                </a:solidFill>
              </a:rPr>
              <a:t> specific latent heat.</a:t>
            </a:r>
            <a:endParaRPr lang="en-GB" sz="1200" dirty="0">
              <a:solidFill>
                <a:schemeClr val="tx1"/>
              </a:solidFill>
            </a:endParaRPr>
          </a:p>
        </p:txBody>
      </p:sp>
      <p:sp>
        <p:nvSpPr>
          <p:cNvPr id="78" name="Rectangle 77"/>
          <p:cNvSpPr/>
          <p:nvPr/>
        </p:nvSpPr>
        <p:spPr>
          <a:xfrm>
            <a:off x="110396" y="4709836"/>
            <a:ext cx="910026" cy="2484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a:t>
            </a:r>
            <a:r>
              <a:rPr lang="en-GB" sz="1200" dirty="0" smtClean="0">
                <a:solidFill>
                  <a:schemeClr val="tx1"/>
                </a:solidFill>
              </a:rPr>
              <a:t> = m </a:t>
            </a:r>
            <a:r>
              <a:rPr lang="en-GB" sz="1200" b="1" dirty="0" smtClean="0">
                <a:solidFill>
                  <a:schemeClr val="tx1"/>
                </a:solidFill>
              </a:rPr>
              <a:t>÷</a:t>
            </a:r>
            <a:r>
              <a:rPr lang="en-GB" sz="1200" dirty="0" smtClean="0">
                <a:solidFill>
                  <a:schemeClr val="tx1"/>
                </a:solidFill>
              </a:rPr>
              <a:t> V</a:t>
            </a:r>
            <a:endParaRPr lang="en-GB" sz="1200" dirty="0">
              <a:solidFill>
                <a:schemeClr val="tx1"/>
              </a:solidFill>
            </a:endParaRPr>
          </a:p>
        </p:txBody>
      </p:sp>
      <p:graphicFrame>
        <p:nvGraphicFramePr>
          <p:cNvPr id="109" name="Table 108"/>
          <p:cNvGraphicFramePr>
            <a:graphicFrameLocks noGrp="1"/>
          </p:cNvGraphicFramePr>
          <p:nvPr>
            <p:extLst/>
          </p:nvPr>
        </p:nvGraphicFramePr>
        <p:xfrm>
          <a:off x="7640720" y="48188"/>
          <a:ext cx="4468809" cy="2926080"/>
        </p:xfrm>
        <a:graphic>
          <a:graphicData uri="http://schemas.openxmlformats.org/drawingml/2006/table">
            <a:tbl>
              <a:tblPr firstRow="1" bandRow="1">
                <a:tableStyleId>{5940675A-B579-460E-94D1-54222C63F5DA}</a:tableStyleId>
              </a:tblPr>
              <a:tblGrid>
                <a:gridCol w="1894968">
                  <a:extLst>
                    <a:ext uri="{9D8B030D-6E8A-4147-A177-3AD203B41FA5}">
                      <a16:colId xmlns:a16="http://schemas.microsoft.com/office/drawing/2014/main" val="20000"/>
                    </a:ext>
                  </a:extLst>
                </a:gridCol>
                <a:gridCol w="2573841">
                  <a:extLst>
                    <a:ext uri="{9D8B030D-6E8A-4147-A177-3AD203B41FA5}">
                      <a16:colId xmlns:a16="http://schemas.microsoft.com/office/drawing/2014/main" val="20001"/>
                    </a:ext>
                  </a:extLst>
                </a:gridCol>
              </a:tblGrid>
              <a:tr h="186033">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Units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28600">
                <a:tc>
                  <a:txBody>
                    <a:bodyPr/>
                    <a:lstStyle/>
                    <a:p>
                      <a:pPr algn="ctr"/>
                      <a:r>
                        <a:rPr lang="en-GB" sz="1200" b="0" dirty="0" smtClean="0"/>
                        <a:t>Density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 per metre cubed (kg/m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728772806"/>
                  </a:ext>
                </a:extLst>
              </a:tr>
              <a:tr h="228600">
                <a:tc>
                  <a:txBody>
                    <a:bodyPr/>
                    <a:lstStyle/>
                    <a:p>
                      <a:pPr algn="ctr"/>
                      <a:r>
                        <a:rPr lang="en-GB" sz="1200" b="0" dirty="0" smtClean="0"/>
                        <a:t>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a:t>
                      </a:r>
                      <a:r>
                        <a:rPr lang="en-GB" sz="1200" b="1" i="1" baseline="0" dirty="0" smtClean="0">
                          <a:solidFill>
                            <a:schemeClr val="accent2">
                              <a:lumMod val="75000"/>
                            </a:schemeClr>
                          </a:solidFill>
                        </a:rPr>
                        <a:t> (kg)</a:t>
                      </a:r>
                      <a:endParaRPr lang="en-GB" sz="1200" b="1" i="1" dirty="0">
                        <a:solidFill>
                          <a:schemeClr val="accent2">
                            <a:lumMod val="75000"/>
                          </a:schemeClr>
                        </a:solidFill>
                      </a:endParaRPr>
                    </a:p>
                  </a:txBody>
                  <a:tcPr anchor="ctr"/>
                </a:tc>
                <a:extLst>
                  <a:ext uri="{0D108BD9-81ED-4DB2-BD59-A6C34878D82A}">
                    <a16:rowId xmlns:a16="http://schemas.microsoft.com/office/drawing/2014/main" val="3982577695"/>
                  </a:ext>
                </a:extLst>
              </a:tr>
              <a:tr h="228600">
                <a:tc>
                  <a:txBody>
                    <a:bodyPr/>
                    <a:lstStyle/>
                    <a:p>
                      <a:pPr algn="ctr"/>
                      <a:r>
                        <a:rPr lang="en-GB" sz="1200" b="0" dirty="0" smtClean="0"/>
                        <a:t>Volume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Metres cubed  (m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a:t>
                      </a:r>
                    </a:p>
                  </a:txBody>
                  <a:tcPr anchor="ctr"/>
                </a:tc>
                <a:extLst>
                  <a:ext uri="{0D108BD9-81ED-4DB2-BD59-A6C34878D82A}">
                    <a16:rowId xmlns:a16="http://schemas.microsoft.com/office/drawing/2014/main" val="4068792628"/>
                  </a:ext>
                </a:extLst>
              </a:tr>
              <a:tr h="228600">
                <a:tc>
                  <a:txBody>
                    <a:bodyPr/>
                    <a:lstStyle/>
                    <a:p>
                      <a:pPr algn="ctr"/>
                      <a:r>
                        <a:rPr lang="en-GB" sz="1200" b="0" dirty="0" smtClean="0"/>
                        <a:t>Energy needed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Joules (J)</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6537">
                <a:tc>
                  <a:txBody>
                    <a:bodyPr/>
                    <a:lstStyle/>
                    <a:p>
                      <a:pPr algn="ctr"/>
                      <a:r>
                        <a:rPr lang="en-GB" sz="1200" b="0" dirty="0" smtClean="0"/>
                        <a:t>Specific latent heat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 per kilogram (J/kg)</a:t>
                      </a:r>
                    </a:p>
                  </a:txBody>
                  <a:tcPr anchor="ctr"/>
                </a:tc>
                <a:extLst>
                  <a:ext uri="{0D108BD9-81ED-4DB2-BD59-A6C34878D82A}">
                    <a16:rowId xmlns:a16="http://schemas.microsoft.com/office/drawing/2014/main" val="10003"/>
                  </a:ext>
                </a:extLst>
              </a:tr>
              <a:tr h="256537">
                <a:tc>
                  <a:txBody>
                    <a:bodyPr/>
                    <a:lstStyle/>
                    <a:p>
                      <a:pPr algn="ctr"/>
                      <a:r>
                        <a:rPr lang="en-GB" sz="1200" b="0" dirty="0" smtClean="0"/>
                        <a:t>Change in thermal energy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Joules (J)</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256537">
                <a:tc>
                  <a:txBody>
                    <a:bodyPr/>
                    <a:lstStyle/>
                    <a:p>
                      <a:pPr algn="ctr"/>
                      <a:r>
                        <a:rPr lang="en-GB" sz="1200" b="0" dirty="0" smtClean="0"/>
                        <a:t>Specific heat capacity</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 per kilogram degrees Celsius (J/</a:t>
                      </a:r>
                      <a:r>
                        <a:rPr lang="en-GB" sz="1200" b="1" i="1" dirty="0" err="1" smtClean="0">
                          <a:solidFill>
                            <a:schemeClr val="accent2">
                              <a:lumMod val="75000"/>
                            </a:schemeClr>
                          </a:solidFill>
                        </a:rPr>
                        <a:t>kg</a:t>
                      </a:r>
                      <a:r>
                        <a:rPr lang="en-GB" sz="1200" b="1" i="1" baseline="0" dirty="0" err="1" smtClean="0">
                          <a:solidFill>
                            <a:schemeClr val="accent2">
                              <a:lumMod val="75000"/>
                            </a:schemeClr>
                          </a:solidFill>
                        </a:rPr>
                        <a:t>°C</a:t>
                      </a:r>
                      <a:r>
                        <a:rPr lang="en-GB" sz="1200" b="1" i="1" dirty="0" smtClean="0">
                          <a:solidFill>
                            <a:schemeClr val="accent2">
                              <a:lumMod val="75000"/>
                            </a:schemeClr>
                          </a:solidFill>
                        </a:rPr>
                        <a:t>)</a:t>
                      </a:r>
                    </a:p>
                  </a:txBody>
                  <a:tcPr anchor="ctr"/>
                </a:tc>
                <a:extLst>
                  <a:ext uri="{0D108BD9-81ED-4DB2-BD59-A6C34878D82A}">
                    <a16:rowId xmlns:a16="http://schemas.microsoft.com/office/drawing/2014/main" val="3766836807"/>
                  </a:ext>
                </a:extLst>
              </a:tr>
              <a:tr h="220070">
                <a:tc>
                  <a:txBody>
                    <a:bodyPr/>
                    <a:lstStyle/>
                    <a:p>
                      <a:pPr algn="ctr"/>
                      <a:r>
                        <a:rPr lang="en-GB" sz="1200" b="0" dirty="0" smtClean="0"/>
                        <a:t>Temperature change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Degrees Celsius (</a:t>
                      </a:r>
                      <a:r>
                        <a:rPr lang="en-GB" sz="1200" b="1" i="1" baseline="0" dirty="0" smtClean="0">
                          <a:solidFill>
                            <a:schemeClr val="accent2">
                              <a:lumMod val="75000"/>
                            </a:schemeClr>
                          </a:solidFill>
                        </a:rPr>
                        <a:t> °C)</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2310555995"/>
                  </a:ext>
                </a:extLst>
              </a:tr>
              <a:tr h="220070">
                <a:tc>
                  <a:txBody>
                    <a:bodyPr/>
                    <a:lstStyle/>
                    <a:p>
                      <a:pPr algn="ctr"/>
                      <a:r>
                        <a:rPr lang="en-GB" sz="1200" b="0" dirty="0" smtClean="0"/>
                        <a:t>Pressure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err="1" smtClean="0">
                          <a:solidFill>
                            <a:schemeClr val="accent2">
                              <a:lumMod val="75000"/>
                            </a:schemeClr>
                          </a:solidFill>
                        </a:rPr>
                        <a:t>Pascals</a:t>
                      </a:r>
                      <a:r>
                        <a:rPr lang="en-GB" sz="1200" b="1" i="1" dirty="0" smtClean="0">
                          <a:solidFill>
                            <a:schemeClr val="accent2">
                              <a:lumMod val="75000"/>
                            </a:schemeClr>
                          </a:solidFill>
                        </a:rPr>
                        <a:t> (Pa)</a:t>
                      </a:r>
                    </a:p>
                  </a:txBody>
                  <a:tcPr anchor="ctr"/>
                </a:tc>
                <a:extLst>
                  <a:ext uri="{0D108BD9-81ED-4DB2-BD59-A6C34878D82A}">
                    <a16:rowId xmlns:a16="http://schemas.microsoft.com/office/drawing/2014/main" val="10009"/>
                  </a:ext>
                </a:extLst>
              </a:tr>
            </a:tbl>
          </a:graphicData>
        </a:graphic>
      </p:graphicFrame>
      <p:sp>
        <p:nvSpPr>
          <p:cNvPr id="129" name="Rectangle 128"/>
          <p:cNvSpPr/>
          <p:nvPr/>
        </p:nvSpPr>
        <p:spPr>
          <a:xfrm>
            <a:off x="10645673" y="5174999"/>
            <a:ext cx="1659995" cy="1727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m </a:t>
            </a:r>
            <a:r>
              <a:rPr lang="en-GB" sz="1200" b="1" dirty="0" smtClean="0">
                <a:solidFill>
                  <a:schemeClr val="tx1"/>
                </a:solidFill>
              </a:rPr>
              <a:t>X c</a:t>
            </a:r>
            <a:r>
              <a:rPr lang="en-GB" sz="1200" dirty="0" smtClean="0">
                <a:solidFill>
                  <a:schemeClr val="tx1"/>
                </a:solidFill>
              </a:rPr>
              <a:t> </a:t>
            </a:r>
            <a:r>
              <a:rPr lang="en-GB" sz="1200" b="1" dirty="0" smtClean="0">
                <a:solidFill>
                  <a:schemeClr val="tx1"/>
                </a:solidFill>
              </a:rPr>
              <a:t>X</a:t>
            </a:r>
            <a:r>
              <a:rPr lang="en-GB" sz="1200" dirty="0" smtClean="0">
                <a:solidFill>
                  <a:schemeClr val="tx1"/>
                </a:solidFill>
              </a:rPr>
              <a:t> ∆</a:t>
            </a:r>
            <a:r>
              <a:rPr lang="el-GR" sz="1200" dirty="0" smtClean="0">
                <a:solidFill>
                  <a:schemeClr val="tx1"/>
                </a:solidFill>
              </a:rPr>
              <a:t>θ</a:t>
            </a:r>
            <a:endParaRPr lang="en-GB" sz="1200" dirty="0">
              <a:solidFill>
                <a:schemeClr val="tx1"/>
              </a:solidFill>
            </a:endParaRPr>
          </a:p>
        </p:txBody>
      </p:sp>
      <p:sp>
        <p:nvSpPr>
          <p:cNvPr id="155" name="Rectangle 154"/>
          <p:cNvSpPr/>
          <p:nvPr/>
        </p:nvSpPr>
        <p:spPr>
          <a:xfrm>
            <a:off x="2644965" y="2415180"/>
            <a:ext cx="284497" cy="180595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Kinetic theory of gases</a:t>
            </a:r>
            <a:endParaRPr lang="en-GB" sz="1400" b="1" dirty="0">
              <a:solidFill>
                <a:schemeClr val="tx1"/>
              </a:solidFill>
            </a:endParaRPr>
          </a:p>
        </p:txBody>
      </p:sp>
      <p:sp>
        <p:nvSpPr>
          <p:cNvPr id="158" name="Rectangle 157"/>
          <p:cNvSpPr/>
          <p:nvPr/>
        </p:nvSpPr>
        <p:spPr>
          <a:xfrm>
            <a:off x="74152" y="4175273"/>
            <a:ext cx="2412062" cy="39608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Gas particles are in a constant state of random motion. </a:t>
            </a:r>
            <a:endParaRPr lang="en-GB" sz="1200" dirty="0">
              <a:solidFill>
                <a:schemeClr val="tx1"/>
              </a:solidFill>
            </a:endParaRPr>
          </a:p>
        </p:txBody>
      </p:sp>
      <p:sp>
        <p:nvSpPr>
          <p:cNvPr id="159" name="Rectangle 158"/>
          <p:cNvSpPr/>
          <p:nvPr/>
        </p:nvSpPr>
        <p:spPr>
          <a:xfrm>
            <a:off x="76895" y="3456013"/>
            <a:ext cx="2406576" cy="59953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No kinetic energy is lost when gas particles collide with each other or the container.</a:t>
            </a:r>
            <a:endParaRPr lang="en-GB" sz="1200" dirty="0">
              <a:solidFill>
                <a:schemeClr val="tx1"/>
              </a:solidFill>
            </a:endParaRPr>
          </a:p>
        </p:txBody>
      </p:sp>
      <p:sp>
        <p:nvSpPr>
          <p:cNvPr id="160" name="Rectangle 159"/>
          <p:cNvSpPr/>
          <p:nvPr/>
        </p:nvSpPr>
        <p:spPr>
          <a:xfrm>
            <a:off x="105262" y="2255014"/>
            <a:ext cx="2378209" cy="6059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Temperature of gas is linked to the average kinetic energy of the particles.</a:t>
            </a:r>
            <a:endParaRPr lang="en-GB" sz="1200" dirty="0">
              <a:solidFill>
                <a:schemeClr val="tx1"/>
              </a:solidFill>
            </a:endParaRPr>
          </a:p>
        </p:txBody>
      </p:sp>
      <p:sp>
        <p:nvSpPr>
          <p:cNvPr id="162" name="Rectangle 161"/>
          <p:cNvSpPr/>
          <p:nvPr/>
        </p:nvSpPr>
        <p:spPr>
          <a:xfrm>
            <a:off x="76895" y="2952686"/>
            <a:ext cx="2406576" cy="3826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If kinetic energy increases so does the temperature of gas.</a:t>
            </a:r>
            <a:endParaRPr lang="en-GB" sz="1200" dirty="0">
              <a:solidFill>
                <a:schemeClr val="tx1"/>
              </a:solidFill>
            </a:endParaRPr>
          </a:p>
        </p:txBody>
      </p:sp>
      <p:sp>
        <p:nvSpPr>
          <p:cNvPr id="168" name="Rectangle 167"/>
          <p:cNvSpPr/>
          <p:nvPr/>
        </p:nvSpPr>
        <p:spPr>
          <a:xfrm>
            <a:off x="113183" y="970334"/>
            <a:ext cx="2370288" cy="11852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Pressure of a fixed volume of gas increases as temperature increases (temperature increases, speed increases, collisions occur more frequently and with more force so pressure increases).</a:t>
            </a:r>
            <a:endParaRPr lang="en-GB" sz="1200" dirty="0">
              <a:solidFill>
                <a:schemeClr val="tx1"/>
              </a:solidFill>
            </a:endParaRPr>
          </a:p>
        </p:txBody>
      </p:sp>
      <p:pic>
        <p:nvPicPr>
          <p:cNvPr id="101" name="Picture 100">
            <a:extLst>
              <a:ext uri="{FF2B5EF4-FFF2-40B4-BE49-F238E27FC236}">
                <a16:creationId xmlns:a16="http://schemas.microsoft.com/office/drawing/2014/main" id="{4D65FE5C-4353-4B57-8042-E9E2227B3CDF}"/>
              </a:ext>
            </a:extLst>
          </p:cNvPr>
          <p:cNvPicPr>
            <a:picLocks noChangeAspect="1"/>
          </p:cNvPicPr>
          <p:nvPr/>
        </p:nvPicPr>
        <p:blipFill>
          <a:blip r:embed="rId3">
            <a:duotone>
              <a:schemeClr val="accent6">
                <a:shade val="45000"/>
                <a:satMod val="135000"/>
              </a:schemeClr>
              <a:prstClr val="white"/>
            </a:duotone>
            <a:extLst>
              <a:ext uri="{BEBA8EAE-BF5A-486C-A8C5-ECC9F3942E4B}">
                <a14:imgProps xmlns:a14="http://schemas.microsoft.com/office/drawing/2010/main">
                  <a14:imgLayer r:embed="rId4">
                    <a14:imgEffect>
                      <a14:colorTemperature colorTemp="9776"/>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154408" y="5545494"/>
            <a:ext cx="375278" cy="392166"/>
          </a:xfrm>
          <a:prstGeom prst="rect">
            <a:avLst/>
          </a:prstGeom>
          <a:solidFill>
            <a:schemeClr val="accent6">
              <a:lumMod val="75000"/>
              <a:alpha val="69000"/>
            </a:schemeClr>
          </a:solidFill>
        </p:spPr>
      </p:pic>
      <p:graphicFrame>
        <p:nvGraphicFramePr>
          <p:cNvPr id="106" name="Table 105"/>
          <p:cNvGraphicFramePr>
            <a:graphicFrameLocks noGrp="1"/>
          </p:cNvGraphicFramePr>
          <p:nvPr>
            <p:extLst/>
          </p:nvPr>
        </p:nvGraphicFramePr>
        <p:xfrm>
          <a:off x="46396" y="6088845"/>
          <a:ext cx="3106240" cy="3200400"/>
        </p:xfrm>
        <a:graphic>
          <a:graphicData uri="http://schemas.openxmlformats.org/drawingml/2006/table">
            <a:tbl>
              <a:tblPr firstRow="1" bandRow="1">
                <a:tableStyleId>{5940675A-B579-460E-94D1-54222C63F5DA}</a:tableStyleId>
              </a:tblPr>
              <a:tblGrid>
                <a:gridCol w="1084932">
                  <a:extLst>
                    <a:ext uri="{9D8B030D-6E8A-4147-A177-3AD203B41FA5}">
                      <a16:colId xmlns:a16="http://schemas.microsoft.com/office/drawing/2014/main" val="20000"/>
                    </a:ext>
                  </a:extLst>
                </a:gridCol>
                <a:gridCol w="2021308">
                  <a:extLst>
                    <a:ext uri="{9D8B030D-6E8A-4147-A177-3AD203B41FA5}">
                      <a16:colId xmlns:a16="http://schemas.microsoft.com/office/drawing/2014/main" val="20001"/>
                    </a:ext>
                  </a:extLst>
                </a:gridCol>
              </a:tblGrid>
              <a:tr h="230810">
                <a:tc>
                  <a:txBody>
                    <a:bodyPr/>
                    <a:lstStyle/>
                    <a:p>
                      <a:r>
                        <a:rPr lang="en-GB" sz="1200" dirty="0" smtClean="0"/>
                        <a:t>Freezing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Liquid turns to a solid. Internal energy decreases.</a:t>
                      </a:r>
                      <a:endParaRPr lang="en-GB" sz="1200" dirty="0">
                        <a:solidFill>
                          <a:schemeClr val="tx1"/>
                        </a:solidFill>
                      </a:endParaRPr>
                    </a:p>
                  </a:txBody>
                  <a:tcPr anchor="ctr"/>
                </a:tc>
                <a:extLst>
                  <a:ext uri="{0D108BD9-81ED-4DB2-BD59-A6C34878D82A}">
                    <a16:rowId xmlns:a16="http://schemas.microsoft.com/office/drawing/2014/main" val="10000"/>
                  </a:ext>
                </a:extLst>
              </a:tr>
              <a:tr h="238836">
                <a:tc>
                  <a:txBody>
                    <a:bodyPr/>
                    <a:lstStyle/>
                    <a:p>
                      <a:r>
                        <a:rPr lang="en-GB" sz="1200" dirty="0" smtClean="0"/>
                        <a:t>Melting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Solid turns to a liquid. Internal energy increases.</a:t>
                      </a:r>
                      <a:endParaRPr lang="en-GB" sz="1200" dirty="0">
                        <a:solidFill>
                          <a:schemeClr val="tx1"/>
                        </a:solidFill>
                      </a:endParaRPr>
                    </a:p>
                  </a:txBody>
                  <a:tcPr anchor="ctr"/>
                </a:tc>
                <a:extLst>
                  <a:ext uri="{0D108BD9-81ED-4DB2-BD59-A6C34878D82A}">
                    <a16:rowId xmlns:a16="http://schemas.microsoft.com/office/drawing/2014/main" val="10001"/>
                  </a:ext>
                </a:extLst>
              </a:tr>
              <a:tr h="252828">
                <a:tc>
                  <a:txBody>
                    <a:bodyPr/>
                    <a:lstStyle/>
                    <a:p>
                      <a:r>
                        <a:rPr lang="en-GB" sz="1200" dirty="0" smtClean="0"/>
                        <a:t>Boiling / Evaporating</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Liquid turns to a gas. Internal energy increases.</a:t>
                      </a:r>
                      <a:endParaRPr lang="en-GB" sz="1200" dirty="0">
                        <a:solidFill>
                          <a:schemeClr val="tx1"/>
                        </a:solidFill>
                      </a:endParaRPr>
                    </a:p>
                  </a:txBody>
                  <a:tcPr anchor="ctr"/>
                </a:tc>
                <a:extLst>
                  <a:ext uri="{0D108BD9-81ED-4DB2-BD59-A6C34878D82A}">
                    <a16:rowId xmlns:a16="http://schemas.microsoft.com/office/drawing/2014/main" val="10002"/>
                  </a:ext>
                </a:extLst>
              </a:tr>
              <a:tr h="137160">
                <a:tc>
                  <a:txBody>
                    <a:bodyPr/>
                    <a:lstStyle/>
                    <a:p>
                      <a:r>
                        <a:rPr lang="en-GB" sz="1200" dirty="0" smtClean="0"/>
                        <a:t>Condensation</a:t>
                      </a:r>
                      <a:endParaRPr lang="en-GB" sz="1200" dirty="0"/>
                    </a:p>
                  </a:txBody>
                  <a:tcPr anchor="ctr">
                    <a:solidFill>
                      <a:schemeClr val="accent2">
                        <a:lumMod val="20000"/>
                        <a:lumOff val="80000"/>
                      </a:schemeClr>
                    </a:solidFill>
                  </a:tcPr>
                </a:tc>
                <a:tc>
                  <a:txBody>
                    <a:bodyPr/>
                    <a:lstStyle/>
                    <a:p>
                      <a:pPr algn="ctr"/>
                      <a:r>
                        <a:rPr lang="en-GB" sz="1200" dirty="0" smtClean="0">
                          <a:solidFill>
                            <a:schemeClr val="tx1"/>
                          </a:solidFill>
                        </a:rPr>
                        <a:t>Gas turns to a liquid. Internal energy  decreases.</a:t>
                      </a:r>
                      <a:endParaRPr lang="en-GB" sz="1200" dirty="0">
                        <a:solidFill>
                          <a:schemeClr val="tx1"/>
                        </a:solidFill>
                      </a:endParaRPr>
                    </a:p>
                  </a:txBody>
                  <a:tcPr anchor="ctr"/>
                </a:tc>
                <a:extLst>
                  <a:ext uri="{0D108BD9-81ED-4DB2-BD59-A6C34878D82A}">
                    <a16:rowId xmlns:a16="http://schemas.microsoft.com/office/drawing/2014/main" val="10003"/>
                  </a:ext>
                </a:extLst>
              </a:tr>
              <a:tr h="228600">
                <a:tc>
                  <a:txBody>
                    <a:bodyPr/>
                    <a:lstStyle/>
                    <a:p>
                      <a:r>
                        <a:rPr lang="en-GB" sz="1200" dirty="0" smtClean="0"/>
                        <a:t>Sublimation</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Solid turns directly into a gas.  Internal energy increases.</a:t>
                      </a:r>
                    </a:p>
                  </a:txBody>
                  <a:tcPr anchor="ctr"/>
                </a:tc>
                <a:extLst>
                  <a:ext uri="{0D108BD9-81ED-4DB2-BD59-A6C34878D82A}">
                    <a16:rowId xmlns:a16="http://schemas.microsoft.com/office/drawing/2014/main" val="238243356"/>
                  </a:ext>
                </a:extLst>
              </a:tr>
              <a:tr h="228600">
                <a:tc>
                  <a:txBody>
                    <a:bodyPr/>
                    <a:lstStyle/>
                    <a:p>
                      <a:r>
                        <a:rPr lang="en-GB" sz="1200" dirty="0" smtClean="0"/>
                        <a:t>Conservation of mass</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When substances change state, mass is conserved.</a:t>
                      </a:r>
                    </a:p>
                  </a:txBody>
                  <a:tcPr anchor="ctr"/>
                </a:tc>
                <a:extLst>
                  <a:ext uri="{0D108BD9-81ED-4DB2-BD59-A6C34878D82A}">
                    <a16:rowId xmlns:a16="http://schemas.microsoft.com/office/drawing/2014/main" val="2599545058"/>
                  </a:ext>
                </a:extLst>
              </a:tr>
              <a:tr h="228600">
                <a:tc>
                  <a:txBody>
                    <a:bodyPr/>
                    <a:lstStyle/>
                    <a:p>
                      <a:r>
                        <a:rPr lang="en-GB" sz="1200" dirty="0" smtClean="0"/>
                        <a:t>Physical</a:t>
                      </a:r>
                      <a:r>
                        <a:rPr lang="en-GB" sz="1200" baseline="0" dirty="0" smtClean="0"/>
                        <a:t> change</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No new</a:t>
                      </a:r>
                      <a:r>
                        <a:rPr lang="en-GB" sz="1200" baseline="0" dirty="0" smtClean="0">
                          <a:solidFill>
                            <a:schemeClr val="tx1"/>
                          </a:solidFill>
                        </a:rPr>
                        <a:t> substance is made, process can be reversed.</a:t>
                      </a:r>
                      <a:endParaRPr lang="en-GB" sz="1200" dirty="0" smtClean="0">
                        <a:solidFill>
                          <a:schemeClr val="tx1"/>
                        </a:solidFill>
                      </a:endParaRPr>
                    </a:p>
                  </a:txBody>
                  <a:tcPr anchor="ctr"/>
                </a:tc>
                <a:extLst>
                  <a:ext uri="{0D108BD9-81ED-4DB2-BD59-A6C34878D82A}">
                    <a16:rowId xmlns:a16="http://schemas.microsoft.com/office/drawing/2014/main" val="10006"/>
                  </a:ext>
                </a:extLst>
              </a:tr>
            </a:tbl>
          </a:graphicData>
        </a:graphic>
      </p:graphicFrame>
      <p:pic>
        <p:nvPicPr>
          <p:cNvPr id="107" name="Picture 106"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5755" t="22144" r="68197" b="38648"/>
          <a:stretch/>
        </p:blipFill>
        <p:spPr bwMode="auto">
          <a:xfrm>
            <a:off x="2545864" y="392897"/>
            <a:ext cx="489495" cy="496964"/>
          </a:xfrm>
          <a:prstGeom prst="rect">
            <a:avLst/>
          </a:prstGeom>
          <a:noFill/>
          <a:ln>
            <a:noFill/>
          </a:ln>
          <a:extLst>
            <a:ext uri="{53640926-AAD7-44D8-BBD7-CCE9431645EC}">
              <a14:shadowObscured xmlns:a14="http://schemas.microsoft.com/office/drawing/2010/main"/>
            </a:ext>
          </a:extLst>
        </p:spPr>
      </p:pic>
      <p:pic>
        <p:nvPicPr>
          <p:cNvPr id="108" name="Picture 107"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36508" t="22144" r="36219" b="37232"/>
          <a:stretch/>
        </p:blipFill>
        <p:spPr bwMode="auto">
          <a:xfrm>
            <a:off x="2542478" y="1014264"/>
            <a:ext cx="492881" cy="496964"/>
          </a:xfrm>
          <a:prstGeom prst="rect">
            <a:avLst/>
          </a:prstGeom>
          <a:noFill/>
          <a:ln>
            <a:noFill/>
          </a:ln>
          <a:extLst>
            <a:ext uri="{53640926-AAD7-44D8-BBD7-CCE9431645EC}">
              <a14:shadowObscured xmlns:a14="http://schemas.microsoft.com/office/drawing/2010/main"/>
            </a:ext>
          </a:extLst>
        </p:spPr>
      </p:pic>
      <p:pic>
        <p:nvPicPr>
          <p:cNvPr id="111" name="Picture 110" descr=" density of solid liquid and gas" title="sdgdf">
            <a:extLst>
              <a:ext uri="{FF2B5EF4-FFF2-40B4-BE49-F238E27FC236}">
                <a16:creationId xmlns:a16="http://schemas.microsoft.com/office/drawing/2014/main" id="{460C2CC9-3F6A-4CC5-B7F2-D31CD9164250}"/>
              </a:ext>
            </a:extLst>
          </p:cNvPr>
          <p:cNvPicPr/>
          <p:nvPr/>
        </p:nvPicPr>
        <p:blipFill rotWithShape="1">
          <a:blip r:embed="rId5">
            <a:duotone>
              <a:schemeClr val="accent6">
                <a:shade val="45000"/>
                <a:satMod val="135000"/>
              </a:schemeClr>
              <a:prstClr val="white"/>
            </a:duotone>
            <a:extLst>
              <a:ext uri="{BEBA8EAE-BF5A-486C-A8C5-ECC9F3942E4B}">
                <a14:imgProps xmlns:a14="http://schemas.microsoft.com/office/drawing/2010/main">
                  <a14:imgLayer r:embed="rId6">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67469" t="22144" r="4850" b="38023"/>
          <a:stretch/>
        </p:blipFill>
        <p:spPr bwMode="auto">
          <a:xfrm>
            <a:off x="2559747" y="1546992"/>
            <a:ext cx="496268" cy="516802"/>
          </a:xfrm>
          <a:prstGeom prst="rect">
            <a:avLst/>
          </a:prstGeom>
          <a:noFill/>
          <a:ln>
            <a:noFill/>
          </a:ln>
          <a:extLst>
            <a:ext uri="{53640926-AAD7-44D8-BBD7-CCE9431645EC}">
              <a14:shadowObscured xmlns:a14="http://schemas.microsoft.com/office/drawing/2010/main"/>
            </a:ext>
          </a:extLst>
        </p:spPr>
      </p:pic>
      <p:graphicFrame>
        <p:nvGraphicFramePr>
          <p:cNvPr id="113" name="Table 112"/>
          <p:cNvGraphicFramePr>
            <a:graphicFrameLocks noGrp="1"/>
          </p:cNvGraphicFramePr>
          <p:nvPr>
            <p:extLst/>
          </p:nvPr>
        </p:nvGraphicFramePr>
        <p:xfrm>
          <a:off x="3906178" y="6334412"/>
          <a:ext cx="3977488" cy="1554480"/>
        </p:xfrm>
        <a:graphic>
          <a:graphicData uri="http://schemas.openxmlformats.org/drawingml/2006/table">
            <a:tbl>
              <a:tblPr firstRow="1" bandRow="1">
                <a:tableStyleId>{5940675A-B579-460E-94D1-54222C63F5DA}</a:tableStyleId>
              </a:tblPr>
              <a:tblGrid>
                <a:gridCol w="1081436">
                  <a:extLst>
                    <a:ext uri="{9D8B030D-6E8A-4147-A177-3AD203B41FA5}">
                      <a16:colId xmlns:a16="http://schemas.microsoft.com/office/drawing/2014/main" val="20000"/>
                    </a:ext>
                  </a:extLst>
                </a:gridCol>
                <a:gridCol w="2896052">
                  <a:extLst>
                    <a:ext uri="{9D8B030D-6E8A-4147-A177-3AD203B41FA5}">
                      <a16:colId xmlns:a16="http://schemas.microsoft.com/office/drawing/2014/main" val="20001"/>
                    </a:ext>
                  </a:extLst>
                </a:gridCol>
              </a:tblGrid>
              <a:tr h="353413">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Specific Latent Heat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a:t>
                      </a:r>
                      <a:r>
                        <a:rPr lang="en-GB" sz="1200" b="1" i="1" baseline="0" dirty="0" smtClean="0">
                          <a:solidFill>
                            <a:schemeClr val="accent2">
                              <a:lumMod val="75000"/>
                            </a:schemeClr>
                          </a:solidFill>
                        </a:rPr>
                        <a:t> a substance’s state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71701">
                <a:tc>
                  <a:txBody>
                    <a:bodyPr/>
                    <a:lstStyle/>
                    <a:p>
                      <a:pPr algn="ctr"/>
                      <a:r>
                        <a:rPr lang="en-GB" sz="1200" dirty="0" smtClean="0">
                          <a:solidFill>
                            <a:schemeClr val="tx1"/>
                          </a:solidFill>
                        </a:rPr>
                        <a:t>Specific Latent Heat of Fusion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 solid into 1 kg of liquid at the same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62843">
                <a:tc>
                  <a:txBody>
                    <a:bodyPr/>
                    <a:lstStyle/>
                    <a:p>
                      <a:pPr algn="ctr"/>
                      <a:r>
                        <a:rPr lang="en-GB" sz="1200" dirty="0" smtClean="0">
                          <a:solidFill>
                            <a:schemeClr val="tx1"/>
                          </a:solidFill>
                        </a:rPr>
                        <a:t>Specific Latent Heat of Vaporisation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change 1kg of liquid into 1 kg of gas at the same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118" name="Straight Connector 117"/>
          <p:cNvCxnSpPr>
            <a:stCxn id="113" idx="2"/>
            <a:endCxn id="146" idx="0"/>
          </p:cNvCxnSpPr>
          <p:nvPr/>
        </p:nvCxnSpPr>
        <p:spPr>
          <a:xfrm>
            <a:off x="5894922" y="7888892"/>
            <a:ext cx="371785" cy="1090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6" name="Table 125"/>
          <p:cNvGraphicFramePr>
            <a:graphicFrameLocks noGrp="1"/>
          </p:cNvGraphicFramePr>
          <p:nvPr>
            <p:extLst/>
          </p:nvPr>
        </p:nvGraphicFramePr>
        <p:xfrm>
          <a:off x="8027181" y="5652273"/>
          <a:ext cx="4538884" cy="1847358"/>
        </p:xfrm>
        <a:graphic>
          <a:graphicData uri="http://schemas.openxmlformats.org/drawingml/2006/table">
            <a:tbl>
              <a:tblPr firstRow="1" bandRow="1">
                <a:tableStyleId>{5940675A-B579-460E-94D1-54222C63F5DA}</a:tableStyleId>
              </a:tblPr>
              <a:tblGrid>
                <a:gridCol w="298391">
                  <a:extLst>
                    <a:ext uri="{9D8B030D-6E8A-4147-A177-3AD203B41FA5}">
                      <a16:colId xmlns:a16="http://schemas.microsoft.com/office/drawing/2014/main" val="20000"/>
                    </a:ext>
                  </a:extLst>
                </a:gridCol>
                <a:gridCol w="1078436">
                  <a:extLst>
                    <a:ext uri="{9D8B030D-6E8A-4147-A177-3AD203B41FA5}">
                      <a16:colId xmlns:a16="http://schemas.microsoft.com/office/drawing/2014/main" val="20001"/>
                    </a:ext>
                  </a:extLst>
                </a:gridCol>
                <a:gridCol w="3162057">
                  <a:extLst>
                    <a:ext uri="{9D8B030D-6E8A-4147-A177-3AD203B41FA5}">
                      <a16:colId xmlns:a16="http://schemas.microsoft.com/office/drawing/2014/main" val="903883798"/>
                    </a:ext>
                  </a:extLst>
                </a:gridCol>
              </a:tblGrid>
              <a:tr h="841518">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Internal energy</a:t>
                      </a: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stored inside a system by particles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Internal energy is the total kinetic and potential energy of all the particles (atoms and molecules) in a system.</a:t>
                      </a:r>
                    </a:p>
                  </a:txBody>
                  <a:tcPr anchor="ctr"/>
                </a:tc>
                <a:extLst>
                  <a:ext uri="{0D108BD9-81ED-4DB2-BD59-A6C34878D82A}">
                    <a16:rowId xmlns:a16="http://schemas.microsoft.com/office/drawing/2014/main" val="10000"/>
                  </a:ext>
                </a:extLst>
              </a:tr>
              <a:tr h="801768">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Heating changes the energy stored within a system</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Heating causes a change in state. As particles separate, potential energy stored increases. Heating increases the temperature of a system. Particles move faster so kinetic energy of particles increases.</a:t>
                      </a:r>
                    </a:p>
                  </a:txBody>
                  <a:tcPr anchor="ctr"/>
                </a:tc>
                <a:extLst>
                  <a:ext uri="{0D108BD9-81ED-4DB2-BD59-A6C34878D82A}">
                    <a16:rowId xmlns:a16="http://schemas.microsoft.com/office/drawing/2014/main" val="306863517"/>
                  </a:ext>
                </a:extLst>
              </a:tr>
            </a:tbl>
          </a:graphicData>
        </a:graphic>
      </p:graphicFrame>
      <p:sp>
        <p:nvSpPr>
          <p:cNvPr id="127" name="Rectangle 126"/>
          <p:cNvSpPr/>
          <p:nvPr/>
        </p:nvSpPr>
        <p:spPr>
          <a:xfrm>
            <a:off x="6080814" y="8252364"/>
            <a:ext cx="982768" cy="18612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 m X L</a:t>
            </a:r>
            <a:endParaRPr lang="en-GB" sz="1200" dirty="0">
              <a:solidFill>
                <a:schemeClr val="tx1"/>
              </a:solidFill>
            </a:endParaRPr>
          </a:p>
        </p:txBody>
      </p:sp>
      <p:graphicFrame>
        <p:nvGraphicFramePr>
          <p:cNvPr id="25" name="Table 24"/>
          <p:cNvGraphicFramePr>
            <a:graphicFrameLocks noGrp="1"/>
          </p:cNvGraphicFramePr>
          <p:nvPr>
            <p:extLst/>
          </p:nvPr>
        </p:nvGraphicFramePr>
        <p:xfrm>
          <a:off x="596396" y="5537678"/>
          <a:ext cx="2337304" cy="457200"/>
        </p:xfrm>
        <a:graphic>
          <a:graphicData uri="http://schemas.openxmlformats.org/drawingml/2006/table">
            <a:tbl>
              <a:tblPr firstRow="1" bandRow="1">
                <a:tableStyleId>{5940675A-B579-460E-94D1-54222C63F5DA}</a:tableStyleId>
              </a:tblPr>
              <a:tblGrid>
                <a:gridCol w="679954">
                  <a:extLst>
                    <a:ext uri="{9D8B030D-6E8A-4147-A177-3AD203B41FA5}">
                      <a16:colId xmlns:a16="http://schemas.microsoft.com/office/drawing/2014/main" val="2137803295"/>
                    </a:ext>
                  </a:extLst>
                </a:gridCol>
                <a:gridCol w="1657350">
                  <a:extLst>
                    <a:ext uri="{9D8B030D-6E8A-4147-A177-3AD203B41FA5}">
                      <a16:colId xmlns:a16="http://schemas.microsoft.com/office/drawing/2014/main" val="3142506274"/>
                    </a:ext>
                  </a:extLst>
                </a:gridCol>
              </a:tblGrid>
              <a:tr h="186033">
                <a:tc>
                  <a:txBody>
                    <a:bodyPr/>
                    <a:lstStyle/>
                    <a:p>
                      <a:pPr algn="ctr"/>
                      <a:r>
                        <a:rPr lang="en-GB" sz="1200" b="0" dirty="0" smtClean="0"/>
                        <a:t>Density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Mass of a substance in a given volume</a:t>
                      </a:r>
                      <a:endParaRPr lang="en-GB" sz="1200" b="1" i="1" dirty="0">
                        <a:solidFill>
                          <a:schemeClr val="accent2">
                            <a:lumMod val="75000"/>
                          </a:schemeClr>
                        </a:solidFill>
                      </a:endParaRPr>
                    </a:p>
                  </a:txBody>
                  <a:tcPr anchor="ctr"/>
                </a:tc>
                <a:extLst>
                  <a:ext uri="{0D108BD9-81ED-4DB2-BD59-A6C34878D82A}">
                    <a16:rowId xmlns:a16="http://schemas.microsoft.com/office/drawing/2014/main" val="1168114080"/>
                  </a:ext>
                </a:extLst>
              </a:tr>
            </a:tbl>
          </a:graphicData>
        </a:graphic>
      </p:graphicFrame>
      <p:cxnSp>
        <p:nvCxnSpPr>
          <p:cNvPr id="148" name="Straight Connector 147"/>
          <p:cNvCxnSpPr>
            <a:stCxn id="127" idx="0"/>
            <a:endCxn id="146" idx="2"/>
          </p:cNvCxnSpPr>
          <p:nvPr/>
        </p:nvCxnSpPr>
        <p:spPr>
          <a:xfrm flipH="1" flipV="1">
            <a:off x="6266707" y="8162050"/>
            <a:ext cx="305491" cy="903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70" name="Picture 169">
            <a:extLst>
              <a:ext uri="{FF2B5EF4-FFF2-40B4-BE49-F238E27FC236}">
                <a16:creationId xmlns:a16="http://schemas.microsoft.com/office/drawing/2014/main" id="{84A6F5B7-FD59-4399-B899-F6723A5A0313}"/>
              </a:ext>
            </a:extLst>
          </p:cNvPr>
          <p:cNvPicPr>
            <a:picLocks noChangeAspect="1"/>
          </p:cNvPicPr>
          <p:nvPr/>
        </p:nvPicPr>
        <p:blipFill rotWithShape="1">
          <a:blip r:embed="rId7">
            <a:extLst>
              <a:ext uri="{28A0092B-C50C-407E-A947-70E740481C1C}">
                <a14:useLocalDpi xmlns:a14="http://schemas.microsoft.com/office/drawing/2010/main" val="0"/>
              </a:ext>
            </a:extLst>
          </a:blip>
          <a:srcRect t="16683"/>
          <a:stretch/>
        </p:blipFill>
        <p:spPr>
          <a:xfrm>
            <a:off x="8046728" y="7611804"/>
            <a:ext cx="2239717" cy="1598416"/>
          </a:xfrm>
          <a:prstGeom prst="rect">
            <a:avLst/>
          </a:prstGeom>
        </p:spPr>
      </p:pic>
      <p:cxnSp>
        <p:nvCxnSpPr>
          <p:cNvPr id="175" name="Straight Connector 174"/>
          <p:cNvCxnSpPr>
            <a:endCxn id="25" idx="0"/>
          </p:cNvCxnSpPr>
          <p:nvPr/>
        </p:nvCxnSpPr>
        <p:spPr>
          <a:xfrm>
            <a:off x="1077922" y="5391685"/>
            <a:ext cx="687126" cy="1459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78" idx="2"/>
            <a:endCxn id="50" idx="0"/>
          </p:cNvCxnSpPr>
          <p:nvPr/>
        </p:nvCxnSpPr>
        <p:spPr>
          <a:xfrm>
            <a:off x="565409" y="4958263"/>
            <a:ext cx="510923" cy="1459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a:stCxn id="105" idx="0"/>
            <a:endCxn id="51" idx="2"/>
          </p:cNvCxnSpPr>
          <p:nvPr/>
        </p:nvCxnSpPr>
        <p:spPr>
          <a:xfrm flipV="1">
            <a:off x="3531642" y="2281460"/>
            <a:ext cx="1751702" cy="4607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2" name="Table 101"/>
          <p:cNvGraphicFramePr>
            <a:graphicFrameLocks noGrp="1"/>
          </p:cNvGraphicFramePr>
          <p:nvPr>
            <p:extLst/>
          </p:nvPr>
        </p:nvGraphicFramePr>
        <p:xfrm>
          <a:off x="6427382" y="4445967"/>
          <a:ext cx="3813543" cy="1005840"/>
        </p:xfrm>
        <a:graphic>
          <a:graphicData uri="http://schemas.openxmlformats.org/drawingml/2006/table">
            <a:tbl>
              <a:tblPr firstRow="1" bandRow="1">
                <a:tableStyleId>{5940675A-B579-460E-94D1-54222C63F5DA}</a:tableStyleId>
              </a:tblPr>
              <a:tblGrid>
                <a:gridCol w="715767">
                  <a:extLst>
                    <a:ext uri="{9D8B030D-6E8A-4147-A177-3AD203B41FA5}">
                      <a16:colId xmlns:a16="http://schemas.microsoft.com/office/drawing/2014/main" val="3229561204"/>
                    </a:ext>
                  </a:extLst>
                </a:gridCol>
                <a:gridCol w="1182561">
                  <a:extLst>
                    <a:ext uri="{9D8B030D-6E8A-4147-A177-3AD203B41FA5}">
                      <a16:colId xmlns:a16="http://schemas.microsoft.com/office/drawing/2014/main" val="1273655225"/>
                    </a:ext>
                  </a:extLst>
                </a:gridCol>
                <a:gridCol w="1915215">
                  <a:extLst>
                    <a:ext uri="{9D8B030D-6E8A-4147-A177-3AD203B41FA5}">
                      <a16:colId xmlns:a16="http://schemas.microsoft.com/office/drawing/2014/main" val="2574774749"/>
                    </a:ext>
                  </a:extLst>
                </a:gridCol>
              </a:tblGrid>
              <a:tr h="765850">
                <a:tc>
                  <a:txBody>
                    <a:bodyPr/>
                    <a:lstStyle/>
                    <a:p>
                      <a:pPr algn="ctr"/>
                      <a:r>
                        <a:rPr lang="en-GB" sz="1200" b="0" dirty="0" smtClean="0">
                          <a:solidFill>
                            <a:schemeClr val="tx1"/>
                          </a:solidFill>
                        </a:rPr>
                        <a:t>Specific Heat Capacity</a:t>
                      </a:r>
                      <a:endParaRPr lang="en-GB" sz="1200" b="0" dirty="0">
                        <a:solidFill>
                          <a:schemeClr val="tx1"/>
                        </a:solidFill>
                      </a:endParaRP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Energy needed to raise 1kg of substance by 1°C</a:t>
                      </a:r>
                      <a:endParaRPr lang="en-GB" sz="1200" b="1" i="1" dirty="0">
                        <a:solidFill>
                          <a:schemeClr val="accent2">
                            <a:lumMod val="75000"/>
                          </a:schemeClr>
                        </a:solidFill>
                      </a:endParaRPr>
                    </a:p>
                  </a:txBody>
                  <a:tcPr anchor="ctr"/>
                </a:tc>
                <a:tc>
                  <a:txBody>
                    <a:bodyPr/>
                    <a:lstStyle/>
                    <a:p>
                      <a:r>
                        <a:rPr lang="en-GB" sz="1200" dirty="0" smtClean="0">
                          <a:solidFill>
                            <a:schemeClr val="tx1"/>
                          </a:solidFill>
                        </a:rPr>
                        <a:t>Depends on:</a:t>
                      </a:r>
                    </a:p>
                    <a:p>
                      <a:pPr marL="171450" indent="-171450">
                        <a:buFont typeface="Arial" panose="020B0604020202020204" pitchFamily="34" charset="0"/>
                        <a:buChar char="•"/>
                      </a:pPr>
                      <a:r>
                        <a:rPr lang="en-GB" sz="1200" dirty="0" smtClean="0">
                          <a:solidFill>
                            <a:schemeClr val="tx1"/>
                          </a:solidFill>
                        </a:rPr>
                        <a:t>Mass of substance</a:t>
                      </a:r>
                    </a:p>
                    <a:p>
                      <a:pPr marL="171450" indent="-171450">
                        <a:buFont typeface="Arial" panose="020B0604020202020204" pitchFamily="34" charset="0"/>
                        <a:buChar char="•"/>
                      </a:pPr>
                      <a:r>
                        <a:rPr lang="en-GB" sz="1200" dirty="0" smtClean="0">
                          <a:solidFill>
                            <a:schemeClr val="tx1"/>
                          </a:solidFill>
                        </a:rPr>
                        <a:t>What the substance is </a:t>
                      </a:r>
                    </a:p>
                    <a:p>
                      <a:pPr marL="171450" indent="-171450">
                        <a:buFont typeface="Arial" panose="020B0604020202020204" pitchFamily="34" charset="0"/>
                        <a:buChar char="•"/>
                      </a:pPr>
                      <a:r>
                        <a:rPr lang="en-GB" sz="1200" dirty="0" smtClean="0">
                          <a:solidFill>
                            <a:schemeClr val="tx1"/>
                          </a:solidFill>
                        </a:rPr>
                        <a:t>Energy put into the system.</a:t>
                      </a:r>
                    </a:p>
                  </a:txBody>
                  <a:tcPr anchor="ctr"/>
                </a:tc>
                <a:extLst>
                  <a:ext uri="{0D108BD9-81ED-4DB2-BD59-A6C34878D82A}">
                    <a16:rowId xmlns:a16="http://schemas.microsoft.com/office/drawing/2014/main" val="3600981469"/>
                  </a:ext>
                </a:extLst>
              </a:tr>
            </a:tbl>
          </a:graphicData>
        </a:graphic>
      </p:graphicFrame>
      <p:cxnSp>
        <p:nvCxnSpPr>
          <p:cNvPr id="352" name="Straight Connector 351"/>
          <p:cNvCxnSpPr>
            <a:stCxn id="16" idx="2"/>
            <a:endCxn id="113" idx="0"/>
          </p:cNvCxnSpPr>
          <p:nvPr/>
        </p:nvCxnSpPr>
        <p:spPr>
          <a:xfrm>
            <a:off x="5188918" y="6098138"/>
            <a:ext cx="706004" cy="2362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p:cNvCxnSpPr>
            <a:stCxn id="16" idx="3"/>
            <a:endCxn id="102" idx="1"/>
          </p:cNvCxnSpPr>
          <p:nvPr/>
        </p:nvCxnSpPr>
        <p:spPr>
          <a:xfrm flipV="1">
            <a:off x="6267519" y="4948887"/>
            <a:ext cx="159863" cy="8260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67" name="Picture 366">
            <a:extLst>
              <a:ext uri="{FF2B5EF4-FFF2-40B4-BE49-F238E27FC236}">
                <a16:creationId xmlns:a16="http://schemas.microsoft.com/office/drawing/2014/main" id="{3BF7C09D-8783-4343-9F5E-18DE9ABDC724}"/>
              </a:ext>
            </a:extLst>
          </p:cNvPr>
          <p:cNvPicPr>
            <a:picLocks noChangeAspect="1"/>
          </p:cNvPicPr>
          <p:nvPr/>
        </p:nvPicPr>
        <p:blipFill rotWithShape="1">
          <a:blip r:embed="rId8">
            <a:extLst>
              <a:ext uri="{28A0092B-C50C-407E-A947-70E740481C1C}">
                <a14:useLocalDpi xmlns:a14="http://schemas.microsoft.com/office/drawing/2010/main" val="0"/>
              </a:ext>
            </a:extLst>
          </a:blip>
          <a:srcRect l="6416" t="17675" b="2348"/>
          <a:stretch/>
        </p:blipFill>
        <p:spPr>
          <a:xfrm>
            <a:off x="987611" y="75552"/>
            <a:ext cx="1231239" cy="894782"/>
          </a:xfrm>
          <a:prstGeom prst="rect">
            <a:avLst/>
          </a:prstGeom>
        </p:spPr>
      </p:pic>
    </p:spTree>
    <p:extLst>
      <p:ext uri="{BB962C8B-B14F-4D97-AF65-F5344CB8AC3E}">
        <p14:creationId xmlns:p14="http://schemas.microsoft.com/office/powerpoint/2010/main" val="796882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8" name="Straight Connector 167"/>
          <p:cNvCxnSpPr>
            <a:stCxn id="10" idx="3"/>
          </p:cNvCxnSpPr>
          <p:nvPr/>
        </p:nvCxnSpPr>
        <p:spPr>
          <a:xfrm flipV="1">
            <a:off x="6945841" y="3067141"/>
            <a:ext cx="537585" cy="2017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7483426" y="3562570"/>
            <a:ext cx="0" cy="4977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a:stCxn id="204" idx="1"/>
          </p:cNvCxnSpPr>
          <p:nvPr/>
        </p:nvCxnSpPr>
        <p:spPr>
          <a:xfrm flipH="1">
            <a:off x="11070163" y="2165587"/>
            <a:ext cx="249488" cy="166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a:stCxn id="206" idx="1"/>
          </p:cNvCxnSpPr>
          <p:nvPr/>
        </p:nvCxnSpPr>
        <p:spPr>
          <a:xfrm flipH="1">
            <a:off x="10846761" y="2471016"/>
            <a:ext cx="515040" cy="709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stCxn id="207" idx="1"/>
          </p:cNvCxnSpPr>
          <p:nvPr/>
        </p:nvCxnSpPr>
        <p:spPr>
          <a:xfrm flipH="1">
            <a:off x="10736725" y="2771564"/>
            <a:ext cx="642302" cy="6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p:cNvCxnSpPr>
            <a:stCxn id="141" idx="0"/>
          </p:cNvCxnSpPr>
          <p:nvPr/>
        </p:nvCxnSpPr>
        <p:spPr>
          <a:xfrm flipV="1">
            <a:off x="5754595" y="1034118"/>
            <a:ext cx="350458" cy="3985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3773519" y="158183"/>
            <a:ext cx="1" cy="219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stCxn id="73" idx="0"/>
          </p:cNvCxnSpPr>
          <p:nvPr/>
        </p:nvCxnSpPr>
        <p:spPr>
          <a:xfrm flipH="1" flipV="1">
            <a:off x="5038452" y="134211"/>
            <a:ext cx="1" cy="2072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34" idx="3"/>
            <a:endCxn id="11" idx="1"/>
          </p:cNvCxnSpPr>
          <p:nvPr/>
        </p:nvCxnSpPr>
        <p:spPr>
          <a:xfrm>
            <a:off x="3576530" y="2347060"/>
            <a:ext cx="196989" cy="4205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a:stCxn id="11" idx="3"/>
          </p:cNvCxnSpPr>
          <p:nvPr/>
        </p:nvCxnSpPr>
        <p:spPr>
          <a:xfrm>
            <a:off x="4053766" y="2767564"/>
            <a:ext cx="397463" cy="5411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3773519" y="2098306"/>
            <a:ext cx="280247" cy="133851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Atom structure</a:t>
            </a:r>
            <a:endParaRPr lang="en-GB" sz="1400" b="1" dirty="0">
              <a:solidFill>
                <a:schemeClr val="tx1"/>
              </a:solidFill>
            </a:endParaRPr>
          </a:p>
        </p:txBody>
      </p:sp>
      <p:cxnSp>
        <p:nvCxnSpPr>
          <p:cNvPr id="149" name="Straight Connector 148"/>
          <p:cNvCxnSpPr>
            <a:stCxn id="4" idx="2"/>
          </p:cNvCxnSpPr>
          <p:nvPr/>
        </p:nvCxnSpPr>
        <p:spPr>
          <a:xfrm flipH="1">
            <a:off x="4597304" y="4801658"/>
            <a:ext cx="593318" cy="205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a:stCxn id="12" idx="2"/>
            <a:endCxn id="4" idx="0"/>
          </p:cNvCxnSpPr>
          <p:nvPr/>
        </p:nvCxnSpPr>
        <p:spPr>
          <a:xfrm>
            <a:off x="4819100" y="3706027"/>
            <a:ext cx="371522" cy="1723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4" idx="3"/>
            <a:endCxn id="16" idx="1"/>
          </p:cNvCxnSpPr>
          <p:nvPr/>
        </p:nvCxnSpPr>
        <p:spPr>
          <a:xfrm>
            <a:off x="5924461" y="4339993"/>
            <a:ext cx="119403" cy="1408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456783" y="3878328"/>
            <a:ext cx="146767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ATOMIC STRUCTURE</a:t>
            </a:r>
            <a:endParaRPr lang="en-GB" sz="1800" dirty="0">
              <a:ea typeface="Verdana" panose="020B0604030504040204" pitchFamily="34" charset="0"/>
              <a:cs typeface="Verdana" panose="020B0604030504040204" pitchFamily="34" charset="0"/>
            </a:endParaRPr>
          </a:p>
        </p:txBody>
      </p:sp>
      <p:sp>
        <p:nvSpPr>
          <p:cNvPr id="10" name="Rectangle 9"/>
          <p:cNvSpPr/>
          <p:nvPr/>
        </p:nvSpPr>
        <p:spPr>
          <a:xfrm>
            <a:off x="5664473" y="2807202"/>
            <a:ext cx="128136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Atoms and Nuclear Radiation</a:t>
            </a:r>
            <a:endParaRPr lang="en-GB" sz="1800" dirty="0">
              <a:ea typeface="Verdana" panose="020B0604030504040204" pitchFamily="34" charset="0"/>
              <a:cs typeface="Verdana" panose="020B0604030504040204" pitchFamily="34" charset="0"/>
            </a:endParaRPr>
          </a:p>
        </p:txBody>
      </p:sp>
      <p:sp>
        <p:nvSpPr>
          <p:cNvPr id="12" name="Rectangle 11"/>
          <p:cNvSpPr/>
          <p:nvPr/>
        </p:nvSpPr>
        <p:spPr>
          <a:xfrm>
            <a:off x="4175922" y="3059696"/>
            <a:ext cx="1286355"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Atoms and Isotopes</a:t>
            </a:r>
            <a:endParaRPr lang="en-GB" sz="1800" dirty="0">
              <a:ea typeface="Verdana" panose="020B0604030504040204" pitchFamily="34" charset="0"/>
              <a:cs typeface="Verdana" panose="020B0604030504040204" pitchFamily="34" charset="0"/>
            </a:endParaRPr>
          </a:p>
        </p:txBody>
      </p:sp>
      <p:sp>
        <p:nvSpPr>
          <p:cNvPr id="16" name="Rectangle 15"/>
          <p:cNvSpPr/>
          <p:nvPr/>
        </p:nvSpPr>
        <p:spPr>
          <a:xfrm>
            <a:off x="6043864" y="3880705"/>
            <a:ext cx="2484436"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PHYSICS ONLY: Hazards and uses of Radioactive emissions and of background </a:t>
            </a:r>
            <a:r>
              <a:rPr lang="en-GB" sz="1800" b="1" dirty="0" err="1" smtClean="0">
                <a:ea typeface="Verdana" panose="020B0604030504040204" pitchFamily="34" charset="0"/>
                <a:cs typeface="Verdana" panose="020B0604030504040204" pitchFamily="34" charset="0"/>
              </a:rPr>
              <a:t>radiaton</a:t>
            </a:r>
            <a:endParaRPr lang="en-GB" sz="1800" dirty="0">
              <a:ea typeface="Verdana" panose="020B0604030504040204" pitchFamily="34" charset="0"/>
              <a:cs typeface="Verdana" panose="020B0604030504040204" pitchFamily="34" charset="0"/>
            </a:endParaRPr>
          </a:p>
        </p:txBody>
      </p:sp>
      <p:cxnSp>
        <p:nvCxnSpPr>
          <p:cNvPr id="27" name="Straight Connector 26"/>
          <p:cNvCxnSpPr>
            <a:stCxn id="4" idx="0"/>
            <a:endCxn id="10" idx="2"/>
          </p:cNvCxnSpPr>
          <p:nvPr/>
        </p:nvCxnSpPr>
        <p:spPr>
          <a:xfrm flipV="1">
            <a:off x="5190622" y="3730532"/>
            <a:ext cx="1114535" cy="1477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extLst/>
          </p:nvPr>
        </p:nvGraphicFramePr>
        <p:xfrm>
          <a:off x="65428" y="1798420"/>
          <a:ext cx="3511102" cy="1097280"/>
        </p:xfrm>
        <a:graphic>
          <a:graphicData uri="http://schemas.openxmlformats.org/drawingml/2006/table">
            <a:tbl>
              <a:tblPr firstRow="1" bandRow="1">
                <a:tableStyleId>{5940675A-B579-460E-94D1-54222C63F5DA}</a:tableStyleId>
              </a:tblPr>
              <a:tblGrid>
                <a:gridCol w="739244">
                  <a:extLst>
                    <a:ext uri="{9D8B030D-6E8A-4147-A177-3AD203B41FA5}">
                      <a16:colId xmlns:a16="http://schemas.microsoft.com/office/drawing/2014/main" val="20000"/>
                    </a:ext>
                  </a:extLst>
                </a:gridCol>
                <a:gridCol w="676656">
                  <a:extLst>
                    <a:ext uri="{9D8B030D-6E8A-4147-A177-3AD203B41FA5}">
                      <a16:colId xmlns:a16="http://schemas.microsoft.com/office/drawing/2014/main" val="20001"/>
                    </a:ext>
                  </a:extLst>
                </a:gridCol>
                <a:gridCol w="755869">
                  <a:extLst>
                    <a:ext uri="{9D8B030D-6E8A-4147-A177-3AD203B41FA5}">
                      <a16:colId xmlns:a16="http://schemas.microsoft.com/office/drawing/2014/main" val="20002"/>
                    </a:ext>
                  </a:extLst>
                </a:gridCol>
                <a:gridCol w="1339333">
                  <a:extLst>
                    <a:ext uri="{9D8B030D-6E8A-4147-A177-3AD203B41FA5}">
                      <a16:colId xmlns:a16="http://schemas.microsoft.com/office/drawing/2014/main" val="20003"/>
                    </a:ext>
                  </a:extLst>
                </a:gridCol>
              </a:tblGrid>
              <a:tr h="242566">
                <a:tc>
                  <a:txBody>
                    <a:bodyPr/>
                    <a:lstStyle/>
                    <a:p>
                      <a:r>
                        <a:rPr lang="en-GB" sz="1200" dirty="0" smtClean="0"/>
                        <a:t>Particle</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Charge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Size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Found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70597">
                <a:tc>
                  <a:txBody>
                    <a:bodyPr/>
                    <a:lstStyle/>
                    <a:p>
                      <a:r>
                        <a:rPr lang="en-GB" sz="1200" dirty="0" smtClean="0"/>
                        <a:t>Neutron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None</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tc>
                <a:tc rowSpan="2">
                  <a:txBody>
                    <a:bodyPr/>
                    <a:lstStyle/>
                    <a:p>
                      <a:r>
                        <a:rPr lang="en-GB" sz="1200" b="1" i="1" dirty="0" smtClean="0">
                          <a:solidFill>
                            <a:schemeClr val="accent2">
                              <a:lumMod val="75000"/>
                            </a:schemeClr>
                          </a:solidFill>
                        </a:rPr>
                        <a:t>In the nucleus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97162">
                <a:tc>
                  <a:txBody>
                    <a:bodyPr/>
                    <a:lstStyle/>
                    <a:p>
                      <a:r>
                        <a:rPr lang="en-GB" sz="1200" dirty="0" smtClean="0"/>
                        <a:t>Proton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tc>
                <a:tc vMerge="1">
                  <a:txBody>
                    <a:bodyPr/>
                    <a:lstStyle/>
                    <a:p>
                      <a:endParaRPr lang="en-GB" sz="1200" dirty="0"/>
                    </a:p>
                  </a:txBody>
                  <a:tcPr anchor="ctr"/>
                </a:tc>
                <a:extLst>
                  <a:ext uri="{0D108BD9-81ED-4DB2-BD59-A6C34878D82A}">
                    <a16:rowId xmlns:a16="http://schemas.microsoft.com/office/drawing/2014/main" val="10002"/>
                  </a:ext>
                </a:extLst>
              </a:tr>
              <a:tr h="252828">
                <a:tc>
                  <a:txBody>
                    <a:bodyPr/>
                    <a:lstStyle/>
                    <a:p>
                      <a:r>
                        <a:rPr lang="en-GB" sz="1200" dirty="0" smtClean="0"/>
                        <a:t>Electron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Tiny </a:t>
                      </a:r>
                      <a:endParaRPr lang="en-GB" sz="1200" b="1" i="1" dirty="0">
                        <a:solidFill>
                          <a:schemeClr val="accent2">
                            <a:lumMod val="75000"/>
                          </a:schemeClr>
                        </a:solidFill>
                      </a:endParaRPr>
                    </a:p>
                  </a:txBody>
                  <a:tcPr anchor="ctr"/>
                </a:tc>
                <a:tc>
                  <a:txBody>
                    <a:bodyPr/>
                    <a:lstStyle/>
                    <a:p>
                      <a:r>
                        <a:rPr lang="en-GB" sz="1200" b="1" i="1" dirty="0" smtClean="0">
                          <a:solidFill>
                            <a:schemeClr val="accent2">
                              <a:lumMod val="75000"/>
                            </a:schemeClr>
                          </a:solidFill>
                        </a:rPr>
                        <a:t>Orbits </a:t>
                      </a:r>
                      <a:r>
                        <a:rPr lang="en-GB" sz="1200" b="1" i="1" baseline="0" dirty="0" smtClean="0">
                          <a:solidFill>
                            <a:schemeClr val="accent2">
                              <a:lumMod val="75000"/>
                            </a:schemeClr>
                          </a:solidFill>
                        </a:rPr>
                        <a:t>the nucleus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graphicFrame>
        <p:nvGraphicFramePr>
          <p:cNvPr id="54" name="Table 53"/>
          <p:cNvGraphicFramePr>
            <a:graphicFrameLocks noGrp="1"/>
          </p:cNvGraphicFramePr>
          <p:nvPr>
            <p:extLst/>
          </p:nvPr>
        </p:nvGraphicFramePr>
        <p:xfrm>
          <a:off x="65428" y="631641"/>
          <a:ext cx="3936899" cy="1097280"/>
        </p:xfrm>
        <a:graphic>
          <a:graphicData uri="http://schemas.openxmlformats.org/drawingml/2006/table">
            <a:tbl>
              <a:tblPr firstRow="1" bandRow="1">
                <a:tableStyleId>{5940675A-B579-460E-94D1-54222C63F5DA}</a:tableStyleId>
              </a:tblPr>
              <a:tblGrid>
                <a:gridCol w="1159869">
                  <a:extLst>
                    <a:ext uri="{9D8B030D-6E8A-4147-A177-3AD203B41FA5}">
                      <a16:colId xmlns:a16="http://schemas.microsoft.com/office/drawing/2014/main" val="20000"/>
                    </a:ext>
                  </a:extLst>
                </a:gridCol>
                <a:gridCol w="2777030">
                  <a:extLst>
                    <a:ext uri="{9D8B030D-6E8A-4147-A177-3AD203B41FA5}">
                      <a16:colId xmlns:a16="http://schemas.microsoft.com/office/drawing/2014/main" val="20001"/>
                    </a:ext>
                  </a:extLst>
                </a:gridCol>
              </a:tblGrid>
              <a:tr h="170597">
                <a:tc>
                  <a:txBody>
                    <a:bodyPr/>
                    <a:lstStyle/>
                    <a:p>
                      <a:r>
                        <a:rPr lang="en-GB" sz="1200" dirty="0" smtClean="0"/>
                        <a:t>Atom</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Same number of protons and electrons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38836">
                <a:tc>
                  <a:txBody>
                    <a:bodyPr/>
                    <a:lstStyle/>
                    <a:p>
                      <a:r>
                        <a:rPr lang="en-GB" sz="1200" dirty="0" smtClean="0"/>
                        <a:t>Ion</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Unequal number of electrons to protons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2828">
                <a:tc>
                  <a:txBody>
                    <a:bodyPr/>
                    <a:lstStyle/>
                    <a:p>
                      <a:r>
                        <a:rPr lang="en-GB" sz="1200" dirty="0" smtClean="0"/>
                        <a:t>Mass number</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Number of protons </a:t>
                      </a:r>
                      <a:r>
                        <a:rPr lang="en-GB" sz="1200" b="1" i="1" u="sng" dirty="0" smtClean="0">
                          <a:solidFill>
                            <a:schemeClr val="accent2">
                              <a:lumMod val="75000"/>
                            </a:schemeClr>
                          </a:solidFill>
                        </a:rPr>
                        <a:t>and</a:t>
                      </a:r>
                      <a:r>
                        <a:rPr lang="en-GB" sz="1200" b="1" i="1" dirty="0" smtClean="0">
                          <a:solidFill>
                            <a:schemeClr val="accent2">
                              <a:lumMod val="75000"/>
                            </a:schemeClr>
                          </a:solidFill>
                        </a:rPr>
                        <a:t> neutrons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52828">
                <a:tc>
                  <a:txBody>
                    <a:bodyPr/>
                    <a:lstStyle/>
                    <a:p>
                      <a:r>
                        <a:rPr lang="en-GB" sz="1200" dirty="0" smtClean="0"/>
                        <a:t>Atomic number</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Number of protons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sp>
        <p:nvSpPr>
          <p:cNvPr id="72" name="Rectangle 71"/>
          <p:cNvSpPr/>
          <p:nvPr/>
        </p:nvSpPr>
        <p:spPr>
          <a:xfrm>
            <a:off x="3148716" y="324487"/>
            <a:ext cx="1163758" cy="2089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dirty="0" smtClean="0">
                <a:solidFill>
                  <a:schemeClr val="tx1"/>
                </a:solidFill>
              </a:rPr>
              <a:t>Negative ion</a:t>
            </a:r>
            <a:endParaRPr lang="en-GB" sz="1400" dirty="0">
              <a:solidFill>
                <a:schemeClr val="tx1"/>
              </a:solidFill>
            </a:endParaRPr>
          </a:p>
        </p:txBody>
      </p:sp>
      <p:sp>
        <p:nvSpPr>
          <p:cNvPr id="73" name="Rectangle 72"/>
          <p:cNvSpPr/>
          <p:nvPr/>
        </p:nvSpPr>
        <p:spPr>
          <a:xfrm>
            <a:off x="4456573" y="341427"/>
            <a:ext cx="1163759" cy="19197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dirty="0" smtClean="0">
                <a:solidFill>
                  <a:schemeClr val="tx1"/>
                </a:solidFill>
              </a:rPr>
              <a:t>Positive ion</a:t>
            </a:r>
            <a:endParaRPr lang="en-GB" sz="1400" dirty="0">
              <a:solidFill>
                <a:schemeClr val="tx1"/>
              </a:solidFill>
            </a:endParaRPr>
          </a:p>
        </p:txBody>
      </p:sp>
      <p:cxnSp>
        <p:nvCxnSpPr>
          <p:cNvPr id="76" name="Straight Connector 75"/>
          <p:cNvCxnSpPr/>
          <p:nvPr/>
        </p:nvCxnSpPr>
        <p:spPr>
          <a:xfrm flipH="1">
            <a:off x="4002327" y="445363"/>
            <a:ext cx="454246" cy="6149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H="1">
            <a:off x="4019364" y="574090"/>
            <a:ext cx="174846" cy="4671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Rectangle 85"/>
          <p:cNvSpPr/>
          <p:nvPr/>
        </p:nvSpPr>
        <p:spPr>
          <a:xfrm>
            <a:off x="3149508" y="60357"/>
            <a:ext cx="1252412" cy="19942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b="1" i="1" dirty="0" smtClean="0">
                <a:solidFill>
                  <a:schemeClr val="accent2">
                    <a:lumMod val="75000"/>
                  </a:schemeClr>
                </a:solidFill>
              </a:rPr>
              <a:t>Electrons gained</a:t>
            </a:r>
            <a:endParaRPr lang="en-GB" sz="1200" b="1" i="1" dirty="0">
              <a:solidFill>
                <a:schemeClr val="accent2">
                  <a:lumMod val="75000"/>
                </a:schemeClr>
              </a:solidFill>
            </a:endParaRPr>
          </a:p>
        </p:txBody>
      </p:sp>
      <p:sp>
        <p:nvSpPr>
          <p:cNvPr id="87" name="Rectangle 86"/>
          <p:cNvSpPr/>
          <p:nvPr/>
        </p:nvSpPr>
        <p:spPr>
          <a:xfrm>
            <a:off x="4498279" y="85486"/>
            <a:ext cx="1087149" cy="19342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b="1" i="1" dirty="0" smtClean="0">
                <a:solidFill>
                  <a:schemeClr val="accent2">
                    <a:lumMod val="75000"/>
                  </a:schemeClr>
                </a:solidFill>
              </a:rPr>
              <a:t>Electrons lost</a:t>
            </a:r>
            <a:endParaRPr lang="en-GB" sz="1200" b="1" i="1" dirty="0">
              <a:solidFill>
                <a:schemeClr val="accent2">
                  <a:lumMod val="75000"/>
                </a:schemeClr>
              </a:solidFill>
            </a:endParaRPr>
          </a:p>
        </p:txBody>
      </p:sp>
      <p:cxnSp>
        <p:nvCxnSpPr>
          <p:cNvPr id="92" name="Straight Connector 91"/>
          <p:cNvCxnSpPr>
            <a:endCxn id="11" idx="0"/>
          </p:cNvCxnSpPr>
          <p:nvPr/>
        </p:nvCxnSpPr>
        <p:spPr>
          <a:xfrm>
            <a:off x="3651363" y="1728921"/>
            <a:ext cx="262280" cy="3693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11" idx="2"/>
          </p:cNvCxnSpPr>
          <p:nvPr/>
        </p:nvCxnSpPr>
        <p:spPr>
          <a:xfrm flipH="1">
            <a:off x="3866323" y="3436821"/>
            <a:ext cx="47320" cy="8783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3" name="Table 102"/>
          <p:cNvGraphicFramePr>
            <a:graphicFrameLocks noGrp="1"/>
          </p:cNvGraphicFramePr>
          <p:nvPr>
            <p:extLst/>
          </p:nvPr>
        </p:nvGraphicFramePr>
        <p:xfrm>
          <a:off x="65428" y="4474355"/>
          <a:ext cx="4244234" cy="4815840"/>
        </p:xfrm>
        <a:graphic>
          <a:graphicData uri="http://schemas.openxmlformats.org/drawingml/2006/table">
            <a:tbl>
              <a:tblPr firstRow="1" bandRow="1">
                <a:tableStyleId>{5940675A-B579-460E-94D1-54222C63F5DA}</a:tableStyleId>
              </a:tblPr>
              <a:tblGrid>
                <a:gridCol w="901944">
                  <a:extLst>
                    <a:ext uri="{9D8B030D-6E8A-4147-A177-3AD203B41FA5}">
                      <a16:colId xmlns:a16="http://schemas.microsoft.com/office/drawing/2014/main" val="20000"/>
                    </a:ext>
                  </a:extLst>
                </a:gridCol>
                <a:gridCol w="3342290">
                  <a:extLst>
                    <a:ext uri="{9D8B030D-6E8A-4147-A177-3AD203B41FA5}">
                      <a16:colId xmlns:a16="http://schemas.microsoft.com/office/drawing/2014/main" val="20001"/>
                    </a:ext>
                  </a:extLst>
                </a:gridCol>
              </a:tblGrid>
              <a:tr h="406298">
                <a:tc>
                  <a:txBody>
                    <a:bodyPr/>
                    <a:lstStyle/>
                    <a:p>
                      <a:pPr algn="l"/>
                      <a:r>
                        <a:rPr lang="en-GB" sz="1200" dirty="0" smtClean="0"/>
                        <a:t>Democritus</a:t>
                      </a:r>
                      <a:endParaRPr lang="en-GB" sz="1200" dirty="0"/>
                    </a:p>
                  </a:txBody>
                  <a:tcPr anchor="ctr">
                    <a:solidFill>
                      <a:schemeClr val="accent2">
                        <a:lumMod val="20000"/>
                        <a:lumOff val="80000"/>
                      </a:schemeClr>
                    </a:solidFill>
                  </a:tcPr>
                </a:tc>
                <a:tc>
                  <a:txBody>
                    <a:bodyPr/>
                    <a:lstStyle/>
                    <a:p>
                      <a:pPr algn="ctr"/>
                      <a:r>
                        <a:rPr lang="en-GB" sz="1100" dirty="0" smtClean="0"/>
                        <a:t>Suggested idea of atoms as</a:t>
                      </a:r>
                      <a:r>
                        <a:rPr lang="en-GB" sz="1100" baseline="0" dirty="0" smtClean="0"/>
                        <a:t> small spheres that cannot be cut.</a:t>
                      </a:r>
                      <a:endParaRPr lang="en-GB" sz="1100" dirty="0"/>
                    </a:p>
                  </a:txBody>
                  <a:tcPr anchor="ctr"/>
                </a:tc>
                <a:extLst>
                  <a:ext uri="{0D108BD9-81ED-4DB2-BD59-A6C34878D82A}">
                    <a16:rowId xmlns:a16="http://schemas.microsoft.com/office/drawing/2014/main" val="10000"/>
                  </a:ext>
                </a:extLst>
              </a:tr>
              <a:tr h="238836">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J </a:t>
                      </a:r>
                      <a:r>
                        <a:rPr lang="en-GB" sz="1200" dirty="0" err="1" smtClean="0"/>
                        <a:t>J</a:t>
                      </a:r>
                      <a:r>
                        <a:rPr lang="en-GB" sz="1200" dirty="0" smtClean="0"/>
                        <a:t> Thomson</a:t>
                      </a:r>
                    </a:p>
                    <a:p>
                      <a:pPr algn="l"/>
                      <a:r>
                        <a:rPr lang="en-GB" sz="1200" dirty="0" smtClean="0"/>
                        <a:t>(1897)</a:t>
                      </a:r>
                      <a:endParaRPr lang="en-GB" sz="1200" dirty="0"/>
                    </a:p>
                  </a:txBody>
                  <a:tcPr anchor="ctr">
                    <a:solidFill>
                      <a:schemeClr val="accent2">
                        <a:lumMod val="20000"/>
                        <a:lumOff val="80000"/>
                      </a:schemeClr>
                    </a:solidFill>
                  </a:tcPr>
                </a:tc>
                <a:tc>
                  <a:txBody>
                    <a:bodyPr/>
                    <a:lstStyle/>
                    <a:p>
                      <a:pPr algn="ctr"/>
                      <a:r>
                        <a:rPr lang="en-GB" sz="1100" dirty="0" smtClean="0"/>
                        <a:t>Discovered electrons– emitted from surface of  hot metal.  Showed electrons are negatively charged and that they are</a:t>
                      </a:r>
                      <a:r>
                        <a:rPr lang="en-GB" sz="1100" baseline="0" dirty="0" smtClean="0"/>
                        <a:t> much less massive than atoms.</a:t>
                      </a:r>
                      <a:endParaRPr lang="en-GB" sz="1100" dirty="0"/>
                    </a:p>
                  </a:txBody>
                  <a:tcPr anchor="ctr"/>
                </a:tc>
                <a:extLst>
                  <a:ext uri="{0D108BD9-81ED-4DB2-BD59-A6C34878D82A}">
                    <a16:rowId xmlns:a16="http://schemas.microsoft.com/office/drawing/2014/main" val="10001"/>
                  </a:ext>
                </a:extLst>
              </a:tr>
              <a:tr h="252828">
                <a:tc>
                  <a:txBody>
                    <a:bodyPr/>
                    <a:lstStyle/>
                    <a:p>
                      <a:pPr algn="l"/>
                      <a:r>
                        <a:rPr lang="en-GB" sz="1200" dirty="0" smtClean="0"/>
                        <a:t>Thomson (1904)</a:t>
                      </a:r>
                      <a:endParaRPr lang="en-GB" sz="1200" dirty="0"/>
                    </a:p>
                  </a:txBody>
                  <a:tcPr anchor="ctr">
                    <a:solidFill>
                      <a:schemeClr val="accent2">
                        <a:lumMod val="20000"/>
                        <a:lumOff val="80000"/>
                      </a:schemeClr>
                    </a:solidFill>
                  </a:tcPr>
                </a:tc>
                <a:tc>
                  <a:txBody>
                    <a:bodyPr/>
                    <a:lstStyle/>
                    <a:p>
                      <a:pPr algn="ctr"/>
                      <a:r>
                        <a:rPr lang="en-GB" sz="1100" dirty="0" smtClean="0"/>
                        <a:t>Proposed </a:t>
                      </a:r>
                      <a:r>
                        <a:rPr lang="en-GB" sz="1100" i="1" dirty="0" smtClean="0"/>
                        <a:t>‘plum pudding</a:t>
                      </a:r>
                      <a:r>
                        <a:rPr lang="en-GB" sz="1100" dirty="0" smtClean="0"/>
                        <a:t>’</a:t>
                      </a:r>
                      <a:r>
                        <a:rPr lang="en-GB" sz="1100" baseline="0" dirty="0" smtClean="0"/>
                        <a:t>  </a:t>
                      </a:r>
                      <a:r>
                        <a:rPr lang="en-GB" sz="1100" dirty="0" smtClean="0"/>
                        <a:t>model</a:t>
                      </a:r>
                      <a:r>
                        <a:rPr lang="en-GB" sz="1100" baseline="0" dirty="0" smtClean="0"/>
                        <a:t> – atoms are a ball of positive charge with negative electrons embedded in it.</a:t>
                      </a:r>
                      <a:endParaRPr lang="en-GB" sz="1100" dirty="0"/>
                    </a:p>
                  </a:txBody>
                  <a:tcPr anchor="ctr"/>
                </a:tc>
                <a:extLst>
                  <a:ext uri="{0D108BD9-81ED-4DB2-BD59-A6C34878D82A}">
                    <a16:rowId xmlns:a16="http://schemas.microsoft.com/office/drawing/2014/main" val="10002"/>
                  </a:ext>
                </a:extLst>
              </a:tr>
              <a:tr h="302203">
                <a:tc>
                  <a:txBody>
                    <a:bodyPr/>
                    <a:lstStyle/>
                    <a:p>
                      <a:pPr algn="l"/>
                      <a:r>
                        <a:rPr lang="en-GB" sz="1200" dirty="0" smtClean="0"/>
                        <a:t>Geiger and Marsden (1909)</a:t>
                      </a:r>
                      <a:endParaRPr lang="en-GB" sz="1200" dirty="0"/>
                    </a:p>
                  </a:txBody>
                  <a:tcPr anchor="ctr">
                    <a:solidFill>
                      <a:schemeClr val="accent2">
                        <a:lumMod val="20000"/>
                        <a:lumOff val="80000"/>
                      </a:schemeClr>
                    </a:solidFill>
                  </a:tcPr>
                </a:tc>
                <a:tc>
                  <a:txBody>
                    <a:bodyPr/>
                    <a:lstStyle/>
                    <a:p>
                      <a:pPr algn="ctr"/>
                      <a:r>
                        <a:rPr lang="en-GB" sz="1100" dirty="0" smtClean="0"/>
                        <a:t>Directed beam of alpha</a:t>
                      </a:r>
                      <a:r>
                        <a:rPr lang="en-GB" sz="1100" baseline="0" dirty="0" smtClean="0"/>
                        <a:t> particles (He</a:t>
                      </a:r>
                      <a:r>
                        <a:rPr lang="en-GB" sz="1100" baseline="30000" dirty="0" smtClean="0"/>
                        <a:t>2+</a:t>
                      </a:r>
                      <a:r>
                        <a:rPr lang="en-GB" sz="1100" baseline="0" dirty="0" smtClean="0"/>
                        <a:t>)at a thin sheet of gold foil. Found some travelled through, some were deflected, some bounced back. </a:t>
                      </a:r>
                      <a:endParaRPr lang="en-GB" sz="1100" dirty="0"/>
                    </a:p>
                  </a:txBody>
                  <a:tcPr anchor="ctr"/>
                </a:tc>
                <a:extLst>
                  <a:ext uri="{0D108BD9-81ED-4DB2-BD59-A6C34878D82A}">
                    <a16:rowId xmlns:a16="http://schemas.microsoft.com/office/drawing/2014/main" val="10003"/>
                  </a:ext>
                </a:extLst>
              </a:tr>
              <a:tr h="302203">
                <a:tc>
                  <a:txBody>
                    <a:bodyPr/>
                    <a:lstStyle/>
                    <a:p>
                      <a:pPr algn="l"/>
                      <a:r>
                        <a:rPr lang="en-GB" sz="1200" dirty="0" smtClean="0"/>
                        <a:t>Rutherford (1911)</a:t>
                      </a:r>
                      <a:endParaRPr lang="en-GB" sz="1200" dirty="0"/>
                    </a:p>
                  </a:txBody>
                  <a:tcPr anchor="ctr">
                    <a:solidFill>
                      <a:schemeClr val="accent2">
                        <a:lumMod val="20000"/>
                        <a:lumOff val="80000"/>
                      </a:schemeClr>
                    </a:solidFill>
                  </a:tcPr>
                </a:tc>
                <a:tc>
                  <a:txBody>
                    <a:bodyPr/>
                    <a:lstStyle/>
                    <a:p>
                      <a:pPr algn="ctr"/>
                      <a:r>
                        <a:rPr lang="en-GB" sz="1100" dirty="0" smtClean="0"/>
                        <a:t>Used above evidence to suggest alpha particles deflected</a:t>
                      </a:r>
                      <a:r>
                        <a:rPr lang="en-GB" sz="1100" baseline="0" dirty="0" smtClean="0"/>
                        <a:t> due to electrostatic interaction between the very small charged nucleus, nucleus was massive. Proposed mass and positive charge contained in nucleus while electrons found outside the nucleus which cancel the positive charge exactly.</a:t>
                      </a:r>
                      <a:endParaRPr lang="en-GB" sz="1100" dirty="0"/>
                    </a:p>
                  </a:txBody>
                  <a:tcPr anchor="ctr"/>
                </a:tc>
                <a:extLst>
                  <a:ext uri="{0D108BD9-81ED-4DB2-BD59-A6C34878D82A}">
                    <a16:rowId xmlns:a16="http://schemas.microsoft.com/office/drawing/2014/main" val="10004"/>
                  </a:ext>
                </a:extLst>
              </a:tr>
              <a:tr h="302203">
                <a:tc>
                  <a:txBody>
                    <a:bodyPr/>
                    <a:lstStyle/>
                    <a:p>
                      <a:pPr algn="l"/>
                      <a:r>
                        <a:rPr lang="en-GB" sz="1200" dirty="0" smtClean="0"/>
                        <a:t>Bohr (1913)</a:t>
                      </a:r>
                      <a:endParaRPr lang="en-GB" sz="1200" dirty="0"/>
                    </a:p>
                  </a:txBody>
                  <a:tcPr anchor="ctr">
                    <a:solidFill>
                      <a:schemeClr val="accent2">
                        <a:lumMod val="20000"/>
                        <a:lumOff val="80000"/>
                      </a:schemeClr>
                    </a:solidFill>
                  </a:tcPr>
                </a:tc>
                <a:tc>
                  <a:txBody>
                    <a:bodyPr/>
                    <a:lstStyle/>
                    <a:p>
                      <a:pPr algn="ctr"/>
                      <a:r>
                        <a:rPr lang="en-GB" sz="1100" dirty="0" smtClean="0"/>
                        <a:t>Suggested modern model of atom – electrons in circular orbits around nucleus,</a:t>
                      </a:r>
                      <a:r>
                        <a:rPr lang="en-GB" sz="1100" baseline="0" dirty="0" smtClean="0"/>
                        <a:t> electrons can change orbits by emitting or absorbing electromagnetic radiation. His research led to the idea of some particles within the nucleus having positive charge; these were named protons.</a:t>
                      </a:r>
                      <a:endParaRPr lang="en-GB" sz="1100" dirty="0"/>
                    </a:p>
                  </a:txBody>
                  <a:tcPr anchor="ctr"/>
                </a:tc>
                <a:extLst>
                  <a:ext uri="{0D108BD9-81ED-4DB2-BD59-A6C34878D82A}">
                    <a16:rowId xmlns:a16="http://schemas.microsoft.com/office/drawing/2014/main" val="10005"/>
                  </a:ext>
                </a:extLst>
              </a:tr>
              <a:tr h="302203">
                <a:tc>
                  <a:txBody>
                    <a:bodyPr/>
                    <a:lstStyle/>
                    <a:p>
                      <a:pPr algn="l"/>
                      <a:r>
                        <a:rPr lang="en-GB" sz="1200" dirty="0" smtClean="0"/>
                        <a:t>Chadwick (1932)</a:t>
                      </a:r>
                      <a:endParaRPr lang="en-GB" sz="1200" dirty="0"/>
                    </a:p>
                  </a:txBody>
                  <a:tcPr anchor="ctr">
                    <a:solidFill>
                      <a:schemeClr val="accent2">
                        <a:lumMod val="20000"/>
                        <a:lumOff val="80000"/>
                      </a:schemeClr>
                    </a:solidFill>
                  </a:tcPr>
                </a:tc>
                <a:tc>
                  <a:txBody>
                    <a:bodyPr/>
                    <a:lstStyle/>
                    <a:p>
                      <a:pPr algn="ctr"/>
                      <a:r>
                        <a:rPr lang="en-GB" sz="1100" dirty="0" smtClean="0"/>
                        <a:t>Discovered neutrons in nucleus – enabling other scientists to account for mass of atom</a:t>
                      </a:r>
                      <a:r>
                        <a:rPr lang="en-GB" sz="1100" baseline="0" dirty="0" smtClean="0"/>
                        <a:t>.</a:t>
                      </a:r>
                      <a:endParaRPr lang="en-GB" sz="1100" dirty="0"/>
                    </a:p>
                  </a:txBody>
                  <a:tcPr anchor="ctr"/>
                </a:tc>
                <a:extLst>
                  <a:ext uri="{0D108BD9-81ED-4DB2-BD59-A6C34878D82A}">
                    <a16:rowId xmlns:a16="http://schemas.microsoft.com/office/drawing/2014/main" val="10006"/>
                  </a:ext>
                </a:extLst>
              </a:tr>
            </a:tbl>
          </a:graphicData>
        </a:graphic>
      </p:graphicFrame>
      <p:sp>
        <p:nvSpPr>
          <p:cNvPr id="104" name="Rectangle 103"/>
          <p:cNvSpPr/>
          <p:nvPr/>
        </p:nvSpPr>
        <p:spPr>
          <a:xfrm>
            <a:off x="1942066" y="4113377"/>
            <a:ext cx="2102187" cy="21748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Discovery of the nucleus</a:t>
            </a:r>
            <a:endParaRPr lang="en-GB" sz="1400" b="1" dirty="0">
              <a:solidFill>
                <a:schemeClr val="tx1"/>
              </a:solidFill>
            </a:endParaRPr>
          </a:p>
        </p:txBody>
      </p:sp>
      <p:cxnSp>
        <p:nvCxnSpPr>
          <p:cNvPr id="134" name="Straight Connector 133"/>
          <p:cNvCxnSpPr>
            <a:endCxn id="103" idx="0"/>
          </p:cNvCxnSpPr>
          <p:nvPr/>
        </p:nvCxnSpPr>
        <p:spPr>
          <a:xfrm flipH="1">
            <a:off x="2187545" y="4339993"/>
            <a:ext cx="624212" cy="1343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05" name="Table 204"/>
          <p:cNvGraphicFramePr>
            <a:graphicFrameLocks noGrp="1"/>
          </p:cNvGraphicFramePr>
          <p:nvPr>
            <p:extLst/>
          </p:nvPr>
        </p:nvGraphicFramePr>
        <p:xfrm>
          <a:off x="5719062" y="67034"/>
          <a:ext cx="4375914" cy="1280160"/>
        </p:xfrm>
        <a:graphic>
          <a:graphicData uri="http://schemas.openxmlformats.org/drawingml/2006/table">
            <a:tbl>
              <a:tblPr firstRow="1" bandRow="1">
                <a:tableStyleId>{5940675A-B579-460E-94D1-54222C63F5DA}</a:tableStyleId>
              </a:tblPr>
              <a:tblGrid>
                <a:gridCol w="692817">
                  <a:extLst>
                    <a:ext uri="{9D8B030D-6E8A-4147-A177-3AD203B41FA5}">
                      <a16:colId xmlns:a16="http://schemas.microsoft.com/office/drawing/2014/main" val="20000"/>
                    </a:ext>
                  </a:extLst>
                </a:gridCol>
                <a:gridCol w="1177641">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1591056">
                  <a:extLst>
                    <a:ext uri="{9D8B030D-6E8A-4147-A177-3AD203B41FA5}">
                      <a16:colId xmlns:a16="http://schemas.microsoft.com/office/drawing/2014/main" val="20003"/>
                    </a:ext>
                  </a:extLst>
                </a:gridCol>
              </a:tblGrid>
              <a:tr h="170597">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Range in air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Ionising power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Penetration power</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70597">
                <a:tc>
                  <a:txBody>
                    <a:bodyPr/>
                    <a:lstStyle/>
                    <a:p>
                      <a:r>
                        <a:rPr lang="en-GB" sz="1200" dirty="0" smtClean="0"/>
                        <a:t>Alpha</a:t>
                      </a:r>
                      <a:endParaRPr lang="en-GB" sz="1200" dirty="0"/>
                    </a:p>
                  </a:txBody>
                  <a:tcPr anchor="ctr">
                    <a:solidFill>
                      <a:schemeClr val="accent2">
                        <a:lumMod val="20000"/>
                        <a:lumOff val="80000"/>
                      </a:schemeClr>
                    </a:solidFill>
                  </a:tcPr>
                </a:tc>
                <a:tc>
                  <a:txBody>
                    <a:bodyPr/>
                    <a:lstStyle/>
                    <a:p>
                      <a:pPr algn="ctr"/>
                      <a:r>
                        <a:rPr lang="en-GB" sz="1200" dirty="0" smtClean="0"/>
                        <a:t>Few cm</a:t>
                      </a:r>
                      <a:endParaRPr lang="en-GB" sz="1200" dirty="0"/>
                    </a:p>
                  </a:txBody>
                  <a:tcPr anchor="ctr"/>
                </a:tc>
                <a:tc>
                  <a:txBody>
                    <a:bodyPr/>
                    <a:lstStyle/>
                    <a:p>
                      <a:pPr algn="ctr"/>
                      <a:r>
                        <a:rPr lang="en-GB" sz="1200" dirty="0" smtClean="0"/>
                        <a:t>Very strong</a:t>
                      </a:r>
                      <a:endParaRPr lang="en-GB" sz="1200" dirty="0"/>
                    </a:p>
                  </a:txBody>
                  <a:tcPr anchor="ctr"/>
                </a:tc>
                <a:tc>
                  <a:txBody>
                    <a:bodyPr/>
                    <a:lstStyle/>
                    <a:p>
                      <a:pPr algn="ctr"/>
                      <a:r>
                        <a:rPr lang="en-GB" sz="1200" dirty="0" smtClean="0"/>
                        <a:t>Stopped by paper</a:t>
                      </a:r>
                      <a:endParaRPr lang="en-GB" sz="1200" dirty="0"/>
                    </a:p>
                  </a:txBody>
                  <a:tcPr anchor="ctr"/>
                </a:tc>
                <a:extLst>
                  <a:ext uri="{0D108BD9-81ED-4DB2-BD59-A6C34878D82A}">
                    <a16:rowId xmlns:a16="http://schemas.microsoft.com/office/drawing/2014/main" val="10001"/>
                  </a:ext>
                </a:extLst>
              </a:tr>
              <a:tr h="238836">
                <a:tc>
                  <a:txBody>
                    <a:bodyPr/>
                    <a:lstStyle/>
                    <a:p>
                      <a:r>
                        <a:rPr lang="en-GB" sz="1200" dirty="0" smtClean="0"/>
                        <a:t>Beta</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t>Few m</a:t>
                      </a:r>
                      <a:endParaRPr lang="en-GB" sz="1200" dirty="0"/>
                    </a:p>
                  </a:txBody>
                  <a:tcPr anchor="ctr"/>
                </a:tc>
                <a:tc>
                  <a:txBody>
                    <a:bodyPr/>
                    <a:lstStyle/>
                    <a:p>
                      <a:pPr algn="ctr"/>
                      <a:r>
                        <a:rPr lang="en-GB" sz="1200" dirty="0" smtClean="0"/>
                        <a:t>Medium </a:t>
                      </a:r>
                      <a:endParaRPr lang="en-GB" sz="1200" dirty="0"/>
                    </a:p>
                  </a:txBody>
                  <a:tcPr anchor="ctr"/>
                </a:tc>
                <a:tc>
                  <a:txBody>
                    <a:bodyPr/>
                    <a:lstStyle/>
                    <a:p>
                      <a:pPr algn="ctr"/>
                      <a:r>
                        <a:rPr lang="en-GB" sz="1200" dirty="0" smtClean="0"/>
                        <a:t>Stopped by Aluminium</a:t>
                      </a:r>
                      <a:endParaRPr lang="en-GB" sz="1200" dirty="0"/>
                    </a:p>
                  </a:txBody>
                  <a:tcPr anchor="ctr"/>
                </a:tc>
                <a:extLst>
                  <a:ext uri="{0D108BD9-81ED-4DB2-BD59-A6C34878D82A}">
                    <a16:rowId xmlns:a16="http://schemas.microsoft.com/office/drawing/2014/main" val="10002"/>
                  </a:ext>
                </a:extLst>
              </a:tr>
              <a:tr h="252828">
                <a:tc>
                  <a:txBody>
                    <a:bodyPr/>
                    <a:lstStyle/>
                    <a:p>
                      <a:r>
                        <a:rPr lang="en-GB" sz="1200" dirty="0" smtClean="0"/>
                        <a:t>Gamma</a:t>
                      </a:r>
                      <a:endParaRPr lang="en-GB" sz="1200" dirty="0"/>
                    </a:p>
                  </a:txBody>
                  <a:tcPr anchor="ctr">
                    <a:solidFill>
                      <a:schemeClr val="accent2">
                        <a:lumMod val="20000"/>
                        <a:lumOff val="80000"/>
                      </a:schemeClr>
                    </a:solidFill>
                  </a:tcPr>
                </a:tc>
                <a:tc>
                  <a:txBody>
                    <a:bodyPr/>
                    <a:lstStyle/>
                    <a:p>
                      <a:pPr algn="ctr"/>
                      <a:r>
                        <a:rPr lang="en-GB" sz="1200" dirty="0" smtClean="0"/>
                        <a:t>Great</a:t>
                      </a:r>
                      <a:r>
                        <a:rPr lang="en-GB" sz="1200" baseline="0" dirty="0" smtClean="0"/>
                        <a:t> distances</a:t>
                      </a:r>
                      <a:endParaRPr lang="en-GB" sz="1200" dirty="0"/>
                    </a:p>
                  </a:txBody>
                  <a:tcPr anchor="ctr"/>
                </a:tc>
                <a:tc>
                  <a:txBody>
                    <a:bodyPr/>
                    <a:lstStyle/>
                    <a:p>
                      <a:pPr algn="ctr"/>
                      <a:r>
                        <a:rPr lang="en-GB" sz="1200" dirty="0" smtClean="0"/>
                        <a:t>Weak </a:t>
                      </a:r>
                      <a:endParaRPr lang="en-GB" sz="1200" dirty="0"/>
                    </a:p>
                  </a:txBody>
                  <a:tcPr anchor="ctr"/>
                </a:tc>
                <a:tc>
                  <a:txBody>
                    <a:bodyPr/>
                    <a:lstStyle/>
                    <a:p>
                      <a:pPr algn="ctr"/>
                      <a:r>
                        <a:rPr lang="en-GB" sz="1200" dirty="0" smtClean="0"/>
                        <a:t>Stopped by thick lead</a:t>
                      </a:r>
                      <a:endParaRPr lang="en-GB" sz="1200" dirty="0"/>
                    </a:p>
                  </a:txBody>
                  <a:tcPr anchor="ctr"/>
                </a:tc>
                <a:extLst>
                  <a:ext uri="{0D108BD9-81ED-4DB2-BD59-A6C34878D82A}">
                    <a16:rowId xmlns:a16="http://schemas.microsoft.com/office/drawing/2014/main" val="10003"/>
                  </a:ext>
                </a:extLst>
              </a:tr>
            </a:tbl>
          </a:graphicData>
        </a:graphic>
      </p:graphicFrame>
      <p:pic>
        <p:nvPicPr>
          <p:cNvPr id="59" name="Picture 58">
            <a:extLst>
              <a:ext uri="{FF2B5EF4-FFF2-40B4-BE49-F238E27FC236}">
                <a16:creationId xmlns:a16="http://schemas.microsoft.com/office/drawing/2014/main" id="{4E667E7F-998E-4E53-90D3-AF6D0A507F91}"/>
              </a:ext>
            </a:extLst>
          </p:cNvPr>
          <p:cNvPicPr>
            <a:picLocks noChangeAspect="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rot="5400000">
            <a:off x="2467954" y="11136"/>
            <a:ext cx="596249" cy="593820"/>
          </a:xfrm>
          <a:prstGeom prst="rect">
            <a:avLst/>
          </a:prstGeom>
        </p:spPr>
      </p:pic>
      <p:sp>
        <p:nvSpPr>
          <p:cNvPr id="78" name="Rectangle 77"/>
          <p:cNvSpPr/>
          <p:nvPr/>
        </p:nvSpPr>
        <p:spPr>
          <a:xfrm>
            <a:off x="938073" y="60357"/>
            <a:ext cx="1313844" cy="41403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Radius of an atom 1 X 10</a:t>
            </a:r>
            <a:r>
              <a:rPr lang="en-GB" sz="1200" baseline="30000" dirty="0" smtClean="0">
                <a:solidFill>
                  <a:schemeClr val="tx1"/>
                </a:solidFill>
              </a:rPr>
              <a:t>-10</a:t>
            </a:r>
            <a:r>
              <a:rPr lang="en-GB" sz="1200" dirty="0" smtClean="0">
                <a:solidFill>
                  <a:schemeClr val="tx1"/>
                </a:solidFill>
              </a:rPr>
              <a:t>m</a:t>
            </a:r>
            <a:endParaRPr lang="en-GB" sz="1200" dirty="0">
              <a:solidFill>
                <a:schemeClr val="tx1"/>
              </a:solidFill>
            </a:endParaRPr>
          </a:p>
        </p:txBody>
      </p:sp>
      <p:cxnSp>
        <p:nvCxnSpPr>
          <p:cNvPr id="85" name="Straight Connector 84"/>
          <p:cNvCxnSpPr>
            <a:stCxn id="10" idx="0"/>
            <a:endCxn id="141" idx="2"/>
          </p:cNvCxnSpPr>
          <p:nvPr/>
        </p:nvCxnSpPr>
        <p:spPr>
          <a:xfrm flipH="1" flipV="1">
            <a:off x="5754595" y="2712820"/>
            <a:ext cx="550562" cy="943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41" name="Table 140"/>
          <p:cNvGraphicFramePr>
            <a:graphicFrameLocks noGrp="1"/>
          </p:cNvGraphicFramePr>
          <p:nvPr>
            <p:extLst/>
          </p:nvPr>
        </p:nvGraphicFramePr>
        <p:xfrm>
          <a:off x="4209144" y="1432660"/>
          <a:ext cx="3090903" cy="1280160"/>
        </p:xfrm>
        <a:graphic>
          <a:graphicData uri="http://schemas.openxmlformats.org/drawingml/2006/table">
            <a:tbl>
              <a:tblPr firstRow="1" bandRow="1">
                <a:tableStyleId>{5940675A-B579-460E-94D1-54222C63F5DA}</a:tableStyleId>
              </a:tblPr>
              <a:tblGrid>
                <a:gridCol w="939737">
                  <a:extLst>
                    <a:ext uri="{9D8B030D-6E8A-4147-A177-3AD203B41FA5}">
                      <a16:colId xmlns:a16="http://schemas.microsoft.com/office/drawing/2014/main" val="20000"/>
                    </a:ext>
                  </a:extLst>
                </a:gridCol>
                <a:gridCol w="2151166">
                  <a:extLst>
                    <a:ext uri="{9D8B030D-6E8A-4147-A177-3AD203B41FA5}">
                      <a16:colId xmlns:a16="http://schemas.microsoft.com/office/drawing/2014/main" val="20001"/>
                    </a:ext>
                  </a:extLst>
                </a:gridCol>
              </a:tblGrid>
              <a:tr h="258030">
                <a:tc>
                  <a:txBody>
                    <a:bodyPr/>
                    <a:lstStyle/>
                    <a:p>
                      <a:r>
                        <a:rPr lang="en-GB" sz="1200" dirty="0" smtClean="0"/>
                        <a:t>Radioactive</a:t>
                      </a:r>
                      <a:r>
                        <a:rPr lang="en-GB" sz="1200" baseline="0" dirty="0" smtClean="0"/>
                        <a:t> 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Unstable atoms randomly emit radiation to become stable</a:t>
                      </a:r>
                      <a:endParaRPr lang="en-GB" sz="1200" b="1" i="1" dirty="0">
                        <a:solidFill>
                          <a:schemeClr val="accent2">
                            <a:lumMod val="75000"/>
                          </a:schemeClr>
                        </a:solidFill>
                      </a:endParaRPr>
                    </a:p>
                  </a:txBody>
                  <a:tcPr anchor="ctr"/>
                </a:tc>
                <a:extLst>
                  <a:ext uri="{0D108BD9-81ED-4DB2-BD59-A6C34878D82A}">
                    <a16:rowId xmlns:a16="http://schemas.microsoft.com/office/drawing/2014/main" val="886545442"/>
                  </a:ext>
                </a:extLst>
              </a:tr>
              <a:tr h="258030">
                <a:tc>
                  <a:txBody>
                    <a:bodyPr/>
                    <a:lstStyle/>
                    <a:p>
                      <a:r>
                        <a:rPr lang="en-GB" sz="1200" dirty="0" smtClean="0"/>
                        <a:t>Detecting</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 Geiger Muller tube</a:t>
                      </a:r>
                    </a:p>
                  </a:txBody>
                  <a:tcPr anchor="ctr"/>
                </a:tc>
                <a:extLst>
                  <a:ext uri="{0D108BD9-81ED-4DB2-BD59-A6C34878D82A}">
                    <a16:rowId xmlns:a16="http://schemas.microsoft.com/office/drawing/2014/main" val="3396675008"/>
                  </a:ext>
                </a:extLst>
              </a:tr>
              <a:tr h="258030">
                <a:tc>
                  <a:txBody>
                    <a:bodyPr/>
                    <a:lstStyle/>
                    <a:p>
                      <a:r>
                        <a:rPr lang="en-GB" sz="1200" dirty="0" smtClean="0"/>
                        <a:t>Unit</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Becquerel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58030">
                <a:tc>
                  <a:txBody>
                    <a:bodyPr/>
                    <a:lstStyle/>
                    <a:p>
                      <a:r>
                        <a:rPr lang="en-GB" sz="1200" dirty="0" smtClean="0"/>
                        <a:t>Ionisation</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All radiation ionises </a:t>
                      </a:r>
                    </a:p>
                  </a:txBody>
                  <a:tcPr anchor="ctr"/>
                </a:tc>
                <a:extLst>
                  <a:ext uri="{0D108BD9-81ED-4DB2-BD59-A6C34878D82A}">
                    <a16:rowId xmlns:a16="http://schemas.microsoft.com/office/drawing/2014/main" val="10002"/>
                  </a:ext>
                </a:extLst>
              </a:tr>
            </a:tbl>
          </a:graphicData>
        </a:graphic>
      </p:graphicFrame>
      <p:pic>
        <p:nvPicPr>
          <p:cNvPr id="155" name="Picture 154" descr="Image result for unstable nuclei emitting radiation">
            <a:extLst>
              <a:ext uri="{FF2B5EF4-FFF2-40B4-BE49-F238E27FC236}">
                <a16:creationId xmlns:a16="http://schemas.microsoft.com/office/drawing/2014/main" id="{73674FA2-BD76-4025-950F-E39666B71E1C}"/>
              </a:ext>
            </a:extLst>
          </p:cNvPr>
          <p:cNvPicPr/>
          <p:nvPr/>
        </p:nvPicPr>
        <p:blipFill rotWithShape="1">
          <a:blip r:embed="rId4">
            <a:extLst>
              <a:ext uri="{28A0092B-C50C-407E-A947-70E740481C1C}">
                <a14:useLocalDpi xmlns:a14="http://schemas.microsoft.com/office/drawing/2010/main" val="0"/>
              </a:ext>
            </a:extLst>
          </a:blip>
          <a:srcRect b="10407"/>
          <a:stretch/>
        </p:blipFill>
        <p:spPr bwMode="auto">
          <a:xfrm>
            <a:off x="4286734" y="738698"/>
            <a:ext cx="1317154" cy="587234"/>
          </a:xfrm>
          <a:prstGeom prst="rect">
            <a:avLst/>
          </a:prstGeom>
          <a:noFill/>
          <a:ln>
            <a:noFill/>
          </a:ln>
          <a:extLst>
            <a:ext uri="{53640926-AAD7-44D8-BBD7-CCE9431645EC}">
              <a14:shadowObscured xmlns:a14="http://schemas.microsoft.com/office/drawing/2010/main"/>
            </a:ext>
          </a:extLst>
        </p:spPr>
      </p:pic>
      <p:pic>
        <p:nvPicPr>
          <p:cNvPr id="163" name="Picture 162" descr="Image result for alpha beta gamma radiation">
            <a:extLst>
              <a:ext uri="{FF2B5EF4-FFF2-40B4-BE49-F238E27FC236}">
                <a16:creationId xmlns:a16="http://schemas.microsoft.com/office/drawing/2014/main" id="{6D642F14-CA99-41C7-B2EC-DCD0AFF0D622}"/>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142176" y="517319"/>
            <a:ext cx="2575262" cy="826599"/>
          </a:xfrm>
          <a:prstGeom prst="rect">
            <a:avLst/>
          </a:prstGeom>
          <a:noFill/>
          <a:ln>
            <a:noFill/>
          </a:ln>
        </p:spPr>
      </p:pic>
      <p:grpSp>
        <p:nvGrpSpPr>
          <p:cNvPr id="330" name="Group 329"/>
          <p:cNvGrpSpPr/>
          <p:nvPr/>
        </p:nvGrpSpPr>
        <p:grpSpPr>
          <a:xfrm>
            <a:off x="815280" y="3016770"/>
            <a:ext cx="2643514" cy="545800"/>
            <a:chOff x="-3031420" y="2809296"/>
            <a:chExt cx="2643514" cy="545800"/>
          </a:xfrm>
        </p:grpSpPr>
        <p:pic>
          <p:nvPicPr>
            <p:cNvPr id="62" name="Picture 61" descr="Image result for isotopes of lithium atomic diagram">
              <a:extLst>
                <a:ext uri="{FF2B5EF4-FFF2-40B4-BE49-F238E27FC236}">
                  <a16:creationId xmlns:a16="http://schemas.microsoft.com/office/drawing/2014/main" id="{D517F2D1-4837-4483-802F-4D09BB25DFFC}"/>
                </a:ext>
              </a:extLst>
            </p:cNvPr>
            <p:cNvPicPr/>
            <p:nvPr/>
          </p:nvPicPr>
          <p:blipFill rotWithShape="1">
            <a:blip r:embed="rId6">
              <a:extLst>
                <a:ext uri="{28A0092B-C50C-407E-A947-70E740481C1C}">
                  <a14:useLocalDpi xmlns:a14="http://schemas.microsoft.com/office/drawing/2010/main" val="0"/>
                </a:ext>
              </a:extLst>
            </a:blip>
            <a:srcRect l="6599" t="6294" r="73031" b="55062"/>
            <a:stretch/>
          </p:blipFill>
          <p:spPr bwMode="auto">
            <a:xfrm>
              <a:off x="-3031420" y="2816417"/>
              <a:ext cx="511542" cy="538679"/>
            </a:xfrm>
            <a:prstGeom prst="rect">
              <a:avLst/>
            </a:prstGeom>
            <a:noFill/>
            <a:ln>
              <a:noFill/>
            </a:ln>
            <a:extLst>
              <a:ext uri="{53640926-AAD7-44D8-BBD7-CCE9431645EC}">
                <a14:shadowObscured xmlns:a14="http://schemas.microsoft.com/office/drawing/2010/main"/>
              </a:ext>
            </a:extLst>
          </p:spPr>
        </p:pic>
        <p:pic>
          <p:nvPicPr>
            <p:cNvPr id="63" name="Picture 62" descr="Image result for isotopes of lithium atomic diagram">
              <a:extLst>
                <a:ext uri="{FF2B5EF4-FFF2-40B4-BE49-F238E27FC236}">
                  <a16:creationId xmlns:a16="http://schemas.microsoft.com/office/drawing/2014/main" id="{5A1C30B9-87D0-4D34-8298-F796BA0943CB}"/>
                </a:ext>
              </a:extLst>
            </p:cNvPr>
            <p:cNvPicPr/>
            <p:nvPr/>
          </p:nvPicPr>
          <p:blipFill rotWithShape="1">
            <a:blip r:embed="rId6">
              <a:extLst>
                <a:ext uri="{28A0092B-C50C-407E-A947-70E740481C1C}">
                  <a14:useLocalDpi xmlns:a14="http://schemas.microsoft.com/office/drawing/2010/main" val="0"/>
                </a:ext>
              </a:extLst>
            </a:blip>
            <a:srcRect l="39777" t="4193" r="39394" b="55469"/>
            <a:stretch/>
          </p:blipFill>
          <p:spPr bwMode="auto">
            <a:xfrm>
              <a:off x="-1607371" y="2809296"/>
              <a:ext cx="511542" cy="538779"/>
            </a:xfrm>
            <a:prstGeom prst="rect">
              <a:avLst/>
            </a:prstGeom>
            <a:noFill/>
            <a:ln>
              <a:noFill/>
            </a:ln>
            <a:extLst>
              <a:ext uri="{53640926-AAD7-44D8-BBD7-CCE9431645EC}">
                <a14:shadowObscured xmlns:a14="http://schemas.microsoft.com/office/drawing/2010/main"/>
              </a:ext>
            </a:extLst>
          </p:spPr>
        </p:pic>
        <p:pic>
          <p:nvPicPr>
            <p:cNvPr id="182" name="Picture 181" descr="Image result for isotopes of lithium atomic diagram">
              <a:extLst>
                <a:ext uri="{FF2B5EF4-FFF2-40B4-BE49-F238E27FC236}">
                  <a16:creationId xmlns:a16="http://schemas.microsoft.com/office/drawing/2014/main" id="{0E99D998-53C9-4841-8E2C-6DA1FB2DD318}"/>
                </a:ext>
              </a:extLst>
            </p:cNvPr>
            <p:cNvPicPr/>
            <p:nvPr/>
          </p:nvPicPr>
          <p:blipFill rotWithShape="1">
            <a:blip r:embed="rId7" cstate="print">
              <a:extLst>
                <a:ext uri="{28A0092B-C50C-407E-A947-70E740481C1C}">
                  <a14:useLocalDpi xmlns:a14="http://schemas.microsoft.com/office/drawing/2010/main" val="0"/>
                </a:ext>
              </a:extLst>
            </a:blip>
            <a:srcRect l="24595" t="6481" r="1435" b="7992"/>
            <a:stretch/>
          </p:blipFill>
          <p:spPr bwMode="auto">
            <a:xfrm>
              <a:off x="-2322530" y="2810685"/>
              <a:ext cx="538406" cy="538679"/>
            </a:xfrm>
            <a:prstGeom prst="rect">
              <a:avLst/>
            </a:prstGeom>
            <a:noFill/>
            <a:ln>
              <a:noFill/>
            </a:ln>
            <a:extLst>
              <a:ext uri="{53640926-AAD7-44D8-BBD7-CCE9431645EC}">
                <a14:shadowObscured xmlns:a14="http://schemas.microsoft.com/office/drawing/2010/main"/>
              </a:ext>
            </a:extLst>
          </p:spPr>
        </p:pic>
        <p:pic>
          <p:nvPicPr>
            <p:cNvPr id="183" name="Picture 182" descr="Image result for isotopes of lithium atomic diagram">
              <a:extLst>
                <a:ext uri="{FF2B5EF4-FFF2-40B4-BE49-F238E27FC236}">
                  <a16:creationId xmlns:a16="http://schemas.microsoft.com/office/drawing/2014/main" id="{F1F774E1-6842-47DB-A5C9-805A6E94F3A5}"/>
                </a:ext>
              </a:extLst>
            </p:cNvPr>
            <p:cNvPicPr/>
            <p:nvPr/>
          </p:nvPicPr>
          <p:blipFill rotWithShape="1">
            <a:blip r:embed="rId7" cstate="print">
              <a:extLst>
                <a:ext uri="{28A0092B-C50C-407E-A947-70E740481C1C}">
                  <a14:useLocalDpi xmlns:a14="http://schemas.microsoft.com/office/drawing/2010/main" val="0"/>
                </a:ext>
              </a:extLst>
            </a:blip>
            <a:srcRect l="24596" b="7262"/>
            <a:stretch/>
          </p:blipFill>
          <p:spPr bwMode="auto">
            <a:xfrm>
              <a:off x="-926312" y="2809296"/>
              <a:ext cx="538406" cy="538679"/>
            </a:xfrm>
            <a:prstGeom prst="rect">
              <a:avLst/>
            </a:prstGeom>
            <a:noFill/>
            <a:ln w="25400">
              <a:noFill/>
            </a:ln>
            <a:extLst>
              <a:ext uri="{53640926-AAD7-44D8-BBD7-CCE9431645EC}">
                <a14:shadowObscured xmlns:a14="http://schemas.microsoft.com/office/drawing/2010/main"/>
              </a:ext>
            </a:extLst>
          </p:spPr>
        </p:pic>
      </p:grpSp>
      <p:graphicFrame>
        <p:nvGraphicFramePr>
          <p:cNvPr id="185" name="Table 184"/>
          <p:cNvGraphicFramePr>
            <a:graphicFrameLocks noGrp="1"/>
          </p:cNvGraphicFramePr>
          <p:nvPr>
            <p:extLst/>
          </p:nvPr>
        </p:nvGraphicFramePr>
        <p:xfrm>
          <a:off x="65428" y="3000857"/>
          <a:ext cx="3489750" cy="1042349"/>
        </p:xfrm>
        <a:graphic>
          <a:graphicData uri="http://schemas.openxmlformats.org/drawingml/2006/table">
            <a:tbl>
              <a:tblPr firstRow="1" bandRow="1">
                <a:tableStyleId>{5940675A-B579-460E-94D1-54222C63F5DA}</a:tableStyleId>
              </a:tblPr>
              <a:tblGrid>
                <a:gridCol w="663160">
                  <a:extLst>
                    <a:ext uri="{9D8B030D-6E8A-4147-A177-3AD203B41FA5}">
                      <a16:colId xmlns:a16="http://schemas.microsoft.com/office/drawing/2014/main" val="20000"/>
                    </a:ext>
                  </a:extLst>
                </a:gridCol>
                <a:gridCol w="706647">
                  <a:extLst>
                    <a:ext uri="{9D8B030D-6E8A-4147-A177-3AD203B41FA5}">
                      <a16:colId xmlns:a16="http://schemas.microsoft.com/office/drawing/2014/main" val="3417159166"/>
                    </a:ext>
                  </a:extLst>
                </a:gridCol>
                <a:gridCol w="706648">
                  <a:extLst>
                    <a:ext uri="{9D8B030D-6E8A-4147-A177-3AD203B41FA5}">
                      <a16:colId xmlns:a16="http://schemas.microsoft.com/office/drawing/2014/main" val="1739720752"/>
                    </a:ext>
                  </a:extLst>
                </a:gridCol>
                <a:gridCol w="706648">
                  <a:extLst>
                    <a:ext uri="{9D8B030D-6E8A-4147-A177-3AD203B41FA5}">
                      <a16:colId xmlns:a16="http://schemas.microsoft.com/office/drawing/2014/main" val="2737858994"/>
                    </a:ext>
                  </a:extLst>
                </a:gridCol>
                <a:gridCol w="706647">
                  <a:extLst>
                    <a:ext uri="{9D8B030D-6E8A-4147-A177-3AD203B41FA5}">
                      <a16:colId xmlns:a16="http://schemas.microsoft.com/office/drawing/2014/main" val="4005770399"/>
                    </a:ext>
                  </a:extLst>
                </a:gridCol>
              </a:tblGrid>
              <a:tr h="585149">
                <a:tc>
                  <a:txBody>
                    <a:bodyPr/>
                    <a:lstStyle/>
                    <a:p>
                      <a:r>
                        <a:rPr lang="en-GB" sz="1200" dirty="0" smtClean="0"/>
                        <a:t>Isotope</a:t>
                      </a:r>
                      <a:endParaRPr lang="en-GB" sz="1200" dirty="0"/>
                    </a:p>
                  </a:txBody>
                  <a:tcPr anchor="ctr">
                    <a:solidFill>
                      <a:schemeClr val="accent2">
                        <a:lumMod val="20000"/>
                        <a:lumOff val="80000"/>
                      </a:schemeClr>
                    </a:solidFill>
                  </a:tcP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tc>
                  <a:txBody>
                    <a:bodyPr/>
                    <a:lstStyle/>
                    <a:p>
                      <a:pPr algn="ctr"/>
                      <a:endParaRPr lang="en-GB" sz="1200" dirty="0">
                        <a:solidFill>
                          <a:schemeClr val="tx1"/>
                        </a:solidFill>
                      </a:endParaRPr>
                    </a:p>
                  </a:txBody>
                  <a:tcPr anchor="ctr"/>
                </a:tc>
                <a:extLst>
                  <a:ext uri="{0D108BD9-81ED-4DB2-BD59-A6C34878D82A}">
                    <a16:rowId xmlns:a16="http://schemas.microsoft.com/office/drawing/2014/main" val="10000"/>
                  </a:ext>
                </a:extLst>
              </a:tr>
              <a:tr h="0">
                <a:tc gridSpan="5">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Different forms of an element with the same number of protons but different number of neutrons</a:t>
                      </a:r>
                      <a:endParaRPr lang="en-GB" sz="1200" b="1" i="1" dirty="0">
                        <a:solidFill>
                          <a:schemeClr val="accent2">
                            <a:lumMod val="75000"/>
                          </a:schemeClr>
                        </a:solidFill>
                      </a:endParaRPr>
                    </a:p>
                  </a:txBody>
                  <a:tcPr anchor="ctr">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bl>
          </a:graphicData>
        </a:graphic>
      </p:graphicFrame>
      <mc:AlternateContent xmlns:mc="http://schemas.openxmlformats.org/markup-compatibility/2006" xmlns:a14="http://schemas.microsoft.com/office/drawing/2010/main">
        <mc:Choice Requires="a14">
          <p:sp>
            <p:nvSpPr>
              <p:cNvPr id="204" name="Rectangle 203"/>
              <p:cNvSpPr/>
              <p:nvPr/>
            </p:nvSpPr>
            <p:spPr>
              <a:xfrm>
                <a:off x="11319651" y="2052389"/>
                <a:ext cx="1519421" cy="2263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a:rPr>
                            <m:t>92</m:t>
                          </m:r>
                        </m:sub>
                        <m:sup>
                          <m:r>
                            <a:rPr lang="en-GB" sz="1100" b="0" i="1" dirty="0" smtClean="0">
                              <a:solidFill>
                                <a:schemeClr val="tx1"/>
                              </a:solidFill>
                              <a:latin typeface="Cambria Math"/>
                            </a:rPr>
                            <m:t>23</m:t>
                          </m:r>
                          <m:r>
                            <a:rPr lang="en-GB" sz="1100" b="0" i="1" dirty="0" smtClean="0">
                              <a:solidFill>
                                <a:schemeClr val="tx1"/>
                              </a:solidFill>
                              <a:latin typeface="Cambria Math" panose="02040503050406030204" pitchFamily="18" charset="0"/>
                            </a:rPr>
                            <m:t>8</m:t>
                          </m:r>
                        </m:sup>
                        <m:e>
                          <m:r>
                            <a:rPr lang="en-GB" sz="1100" b="0" i="1" dirty="0" smtClean="0">
                              <a:solidFill>
                                <a:schemeClr val="tx1"/>
                              </a:solidFill>
                              <a:latin typeface="Cambria Math"/>
                            </a:rPr>
                            <m:t>𝑈</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90</m:t>
                          </m:r>
                        </m:sub>
                        <m:sup>
                          <m:r>
                            <a:rPr lang="en-GB" sz="1100" b="0" i="1" dirty="0" smtClean="0">
                              <a:solidFill>
                                <a:schemeClr val="tx1"/>
                              </a:solidFill>
                              <a:latin typeface="Cambria Math" panose="02040503050406030204" pitchFamily="18" charset="0"/>
                            </a:rPr>
                            <m:t>234</m:t>
                          </m:r>
                        </m:sup>
                        <m:e>
                          <m:r>
                            <a:rPr lang="en-GB" sz="1100" b="0" i="1" dirty="0" smtClean="0">
                              <a:solidFill>
                                <a:schemeClr val="tx1"/>
                              </a:solidFill>
                              <a:latin typeface="Cambria Math" panose="02040503050406030204" pitchFamily="18" charset="0"/>
                            </a:rPr>
                            <m:t>𝑇h</m:t>
                          </m:r>
                          <m:r>
                            <a:rPr lang="en-GB" sz="1100" b="0" i="1" dirty="0" smtClean="0">
                              <a:solidFill>
                                <a:schemeClr val="tx1"/>
                              </a:solidFill>
                              <a:latin typeface="Cambria Math"/>
                            </a:rPr>
                            <m:t>+</m:t>
                          </m:r>
                          <m:r>
                            <a:rPr lang="en-GB" sz="1100" b="0" i="1" dirty="0" smtClean="0">
                              <a:solidFill>
                                <a:schemeClr val="tx1"/>
                              </a:solidFill>
                              <a:latin typeface="Cambria Math" panose="02040503050406030204" pitchFamily="18" charset="0"/>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2</m:t>
                              </m:r>
                            </m:sub>
                            <m:sup>
                              <m:r>
                                <a:rPr lang="en-GB" sz="1100" b="0" i="1" dirty="0" smtClean="0">
                                  <a:solidFill>
                                    <a:schemeClr val="tx1"/>
                                  </a:solidFill>
                                  <a:latin typeface="Cambria Math" panose="02040503050406030204" pitchFamily="18" charset="0"/>
                                </a:rPr>
                                <m:t>4</m:t>
                              </m:r>
                            </m:sup>
                            <m:e>
                              <m:r>
                                <a:rPr lang="en-GB" sz="1100" b="0" i="1" dirty="0" smtClean="0">
                                  <a:solidFill>
                                    <a:schemeClr val="tx1"/>
                                  </a:solidFill>
                                  <a:latin typeface="Cambria Math" panose="02040503050406030204" pitchFamily="18" charset="0"/>
                                </a:rPr>
                                <m:t>𝐻𝑒</m:t>
                              </m:r>
                            </m:e>
                          </m:sPre>
                        </m:e>
                      </m:sPre>
                    </m:oMath>
                  </m:oMathPara>
                </a14:m>
                <a:endParaRPr lang="en-GB" sz="1200" dirty="0">
                  <a:solidFill>
                    <a:schemeClr val="tx1"/>
                  </a:solidFill>
                </a:endParaRPr>
              </a:p>
            </p:txBody>
          </p:sp>
        </mc:Choice>
        <mc:Fallback xmlns="">
          <p:sp>
            <p:nvSpPr>
              <p:cNvPr id="204" name="Rectangle 203"/>
              <p:cNvSpPr>
                <a:spLocks noRot="1" noChangeAspect="1" noMove="1" noResize="1" noEditPoints="1" noAdjustHandles="1" noChangeArrowheads="1" noChangeShapeType="1" noTextEdit="1"/>
              </p:cNvSpPr>
              <p:nvPr/>
            </p:nvSpPr>
            <p:spPr>
              <a:xfrm>
                <a:off x="11319651" y="2052389"/>
                <a:ext cx="1519421" cy="226396"/>
              </a:xfrm>
              <a:prstGeom prst="rect">
                <a:avLst/>
              </a:prstGeom>
              <a:blipFill>
                <a:blip r:embed="rId10"/>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6" name="Rectangle 205"/>
              <p:cNvSpPr/>
              <p:nvPr/>
            </p:nvSpPr>
            <p:spPr>
              <a:xfrm>
                <a:off x="11361801" y="2359357"/>
                <a:ext cx="1357654" cy="2233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6</m:t>
                          </m:r>
                        </m:sub>
                        <m:sup>
                          <m:r>
                            <a:rPr lang="en-GB" sz="1100" b="0" i="1" dirty="0" smtClean="0">
                              <a:solidFill>
                                <a:schemeClr val="tx1"/>
                              </a:solidFill>
                              <a:latin typeface="Cambria Math" panose="02040503050406030204" pitchFamily="18" charset="0"/>
                            </a:rPr>
                            <m:t>14</m:t>
                          </m:r>
                        </m:sup>
                        <m:e>
                          <m:r>
                            <a:rPr lang="en-GB" sz="1100" b="0" i="1" dirty="0" smtClean="0">
                              <a:solidFill>
                                <a:schemeClr val="tx1"/>
                              </a:solidFill>
                              <a:latin typeface="Cambria Math" panose="02040503050406030204" pitchFamily="18" charset="0"/>
                            </a:rPr>
                            <m:t>𝐶</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7</m:t>
                          </m:r>
                        </m:sub>
                        <m:sup>
                          <m:r>
                            <a:rPr lang="en-GB" sz="1100" b="0" i="1" dirty="0" smtClean="0">
                              <a:solidFill>
                                <a:schemeClr val="tx1"/>
                              </a:solidFill>
                              <a:latin typeface="Cambria Math" panose="02040503050406030204" pitchFamily="18" charset="0"/>
                            </a:rPr>
                            <m:t>14</m:t>
                          </m:r>
                        </m:sup>
                        <m:e>
                          <m:r>
                            <a:rPr lang="en-GB" sz="1100" b="0" i="1" dirty="0" smtClean="0">
                              <a:solidFill>
                                <a:schemeClr val="tx1"/>
                              </a:solidFill>
                              <a:latin typeface="Cambria Math" panose="02040503050406030204" pitchFamily="18" charset="0"/>
                            </a:rPr>
                            <m:t>𝑁</m:t>
                          </m:r>
                          <m:r>
                            <a:rPr lang="en-GB" sz="1100" b="0" i="1" dirty="0" smtClean="0">
                              <a:solidFill>
                                <a:schemeClr val="tx1"/>
                              </a:solidFill>
                              <a:latin typeface="Cambria Math" panose="02040503050406030204" pitchFamily="18" charset="0"/>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−1</m:t>
                              </m:r>
                            </m:sub>
                            <m:sup>
                              <m:r>
                                <a:rPr lang="en-GB" sz="1100" b="0" i="1" dirty="0" smtClean="0">
                                  <a:solidFill>
                                    <a:schemeClr val="tx1"/>
                                  </a:solidFill>
                                  <a:latin typeface="Cambria Math" panose="02040503050406030204" pitchFamily="18" charset="0"/>
                                </a:rPr>
                                <m:t>0</m:t>
                              </m:r>
                            </m:sup>
                            <m:e>
                              <m:r>
                                <a:rPr lang="en-GB" sz="1100" b="0" i="1" dirty="0" smtClean="0">
                                  <a:solidFill>
                                    <a:schemeClr val="tx1"/>
                                  </a:solidFill>
                                  <a:latin typeface="Cambria Math" panose="02040503050406030204" pitchFamily="18" charset="0"/>
                                </a:rPr>
                                <m:t>𝑒</m:t>
                              </m:r>
                            </m:e>
                          </m:sPre>
                        </m:e>
                      </m:sPre>
                    </m:oMath>
                  </m:oMathPara>
                </a14:m>
                <a:endParaRPr lang="en-GB" sz="1200" dirty="0">
                  <a:solidFill>
                    <a:schemeClr val="tx1"/>
                  </a:solidFill>
                </a:endParaRPr>
              </a:p>
            </p:txBody>
          </p:sp>
        </mc:Choice>
        <mc:Fallback xmlns="">
          <p:sp>
            <p:nvSpPr>
              <p:cNvPr id="206" name="Rectangle 205"/>
              <p:cNvSpPr>
                <a:spLocks noRot="1" noChangeAspect="1" noMove="1" noResize="1" noEditPoints="1" noAdjustHandles="1" noChangeArrowheads="1" noChangeShapeType="1" noTextEdit="1"/>
              </p:cNvSpPr>
              <p:nvPr/>
            </p:nvSpPr>
            <p:spPr>
              <a:xfrm>
                <a:off x="11361801" y="2359357"/>
                <a:ext cx="1357654" cy="223318"/>
              </a:xfrm>
              <a:prstGeom prst="rect">
                <a:avLst/>
              </a:prstGeom>
              <a:blipFill>
                <a:blip r:embed="rId11"/>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7" name="Rectangle 206"/>
              <p:cNvSpPr/>
              <p:nvPr/>
            </p:nvSpPr>
            <p:spPr>
              <a:xfrm>
                <a:off x="11379027" y="2655097"/>
                <a:ext cx="1340428" cy="2329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14:m>
                  <m:oMathPara xmlns:m="http://schemas.openxmlformats.org/officeDocument/2006/math">
                    <m:oMathParaPr>
                      <m:jc m:val="centerGroup"/>
                    </m:oMathParaPr>
                    <m:oMath xmlns:m="http://schemas.openxmlformats.org/officeDocument/2006/math">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43</m:t>
                          </m:r>
                        </m:sub>
                        <m:sup>
                          <m:r>
                            <a:rPr lang="en-GB" sz="1100" b="0" i="1" dirty="0" smtClean="0">
                              <a:solidFill>
                                <a:schemeClr val="tx1"/>
                              </a:solidFill>
                              <a:latin typeface="Cambria Math" panose="02040503050406030204" pitchFamily="18" charset="0"/>
                            </a:rPr>
                            <m:t>99</m:t>
                          </m:r>
                        </m:sup>
                        <m:e>
                          <m:r>
                            <a:rPr lang="en-GB" sz="1100" b="0" i="1" dirty="0" smtClean="0">
                              <a:solidFill>
                                <a:schemeClr val="tx1"/>
                              </a:solidFill>
                              <a:latin typeface="Cambria Math" panose="02040503050406030204" pitchFamily="18" charset="0"/>
                            </a:rPr>
                            <m:t>𝑇𝑐</m:t>
                          </m:r>
                        </m:e>
                      </m:sPre>
                      <m:r>
                        <a:rPr lang="en-GB" sz="1100" b="0" i="1" dirty="0" smtClean="0">
                          <a:solidFill>
                            <a:schemeClr val="tx1"/>
                          </a:solidFill>
                          <a:latin typeface="Cambria Math"/>
                        </a:rPr>
                        <m:t>→ </m:t>
                      </m:r>
                      <m:sPre>
                        <m:sPrePr>
                          <m:ctrlPr>
                            <a:rPr lang="en-GB" sz="1100" b="0" i="1" dirty="0" smtClean="0">
                              <a:solidFill>
                                <a:schemeClr val="tx1"/>
                              </a:solidFill>
                              <a:latin typeface="Cambria Math" panose="02040503050406030204" pitchFamily="18" charset="0"/>
                            </a:rPr>
                          </m:ctrlPr>
                        </m:sPrePr>
                        <m:sub>
                          <m:r>
                            <a:rPr lang="en-GB" sz="1100" b="0" i="1" dirty="0" smtClean="0">
                              <a:solidFill>
                                <a:schemeClr val="tx1"/>
                              </a:solidFill>
                              <a:latin typeface="Cambria Math" panose="02040503050406030204" pitchFamily="18" charset="0"/>
                            </a:rPr>
                            <m:t>43</m:t>
                          </m:r>
                        </m:sub>
                        <m:sup>
                          <m:r>
                            <a:rPr lang="en-GB" sz="1100" b="0" i="1" dirty="0" smtClean="0">
                              <a:solidFill>
                                <a:schemeClr val="tx1"/>
                              </a:solidFill>
                              <a:latin typeface="Cambria Math" panose="02040503050406030204" pitchFamily="18" charset="0"/>
                            </a:rPr>
                            <m:t>99</m:t>
                          </m:r>
                        </m:sup>
                        <m:e>
                          <m:r>
                            <a:rPr lang="en-GB" sz="1100" b="0" i="1" dirty="0" smtClean="0">
                              <a:solidFill>
                                <a:schemeClr val="tx1"/>
                              </a:solidFill>
                              <a:latin typeface="Cambria Math" panose="02040503050406030204" pitchFamily="18" charset="0"/>
                            </a:rPr>
                            <m:t>𝑇𝑐</m:t>
                          </m:r>
                          <m:r>
                            <a:rPr lang="en-GB" sz="1100" b="0" i="1" dirty="0" smtClean="0">
                              <a:solidFill>
                                <a:schemeClr val="tx1"/>
                              </a:solidFill>
                              <a:latin typeface="Cambria Math"/>
                            </a:rPr>
                            <m:t>+</m:t>
                          </m:r>
                          <m:r>
                            <a:rPr lang="en-GB" sz="1100" b="0" i="1" dirty="0" smtClean="0">
                              <a:solidFill>
                                <a:schemeClr val="tx1"/>
                              </a:solidFill>
                              <a:latin typeface="Cambria Math" panose="02040503050406030204" pitchFamily="18" charset="0"/>
                            </a:rPr>
                            <m:t> </m:t>
                          </m:r>
                          <m:r>
                            <a:rPr lang="en-GB" sz="1100" b="0" i="1" dirty="0" smtClean="0">
                              <a:solidFill>
                                <a:schemeClr val="tx1"/>
                              </a:solidFill>
                              <a:latin typeface="Cambria Math" panose="02040503050406030204" pitchFamily="18" charset="0"/>
                              <a:ea typeface="Cambria Math" panose="02040503050406030204" pitchFamily="18" charset="0"/>
                            </a:rPr>
                            <m:t>𝛾</m:t>
                          </m:r>
                        </m:e>
                      </m:sPre>
                    </m:oMath>
                  </m:oMathPara>
                </a14:m>
                <a:endParaRPr lang="en-GB" sz="1200" dirty="0">
                  <a:solidFill>
                    <a:schemeClr val="tx1"/>
                  </a:solidFill>
                </a:endParaRPr>
              </a:p>
            </p:txBody>
          </p:sp>
        </mc:Choice>
        <mc:Fallback xmlns="">
          <p:sp>
            <p:nvSpPr>
              <p:cNvPr id="207" name="Rectangle 206"/>
              <p:cNvSpPr>
                <a:spLocks noRot="1" noChangeAspect="1" noMove="1" noResize="1" noEditPoints="1" noAdjustHandles="1" noChangeArrowheads="1" noChangeShapeType="1" noTextEdit="1"/>
              </p:cNvSpPr>
              <p:nvPr/>
            </p:nvSpPr>
            <p:spPr>
              <a:xfrm>
                <a:off x="11379027" y="2655097"/>
                <a:ext cx="1340428" cy="232933"/>
              </a:xfrm>
              <a:prstGeom prst="rect">
                <a:avLst/>
              </a:prstGeom>
              <a:blipFill>
                <a:blip r:embed="rId12"/>
                <a:stretch>
                  <a:fillRect/>
                </a:stretch>
              </a:blipFill>
              <a:ln>
                <a:solidFill>
                  <a:schemeClr val="tx1"/>
                </a:solid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graphicFrame>
            <p:nvGraphicFramePr>
              <p:cNvPr id="81" name="Table 80"/>
              <p:cNvGraphicFramePr>
                <a:graphicFrameLocks noGrp="1"/>
              </p:cNvGraphicFramePr>
              <p:nvPr>
                <p:extLst/>
              </p:nvPr>
            </p:nvGraphicFramePr>
            <p:xfrm>
              <a:off x="7378127" y="1416341"/>
              <a:ext cx="3914381" cy="1761427"/>
            </p:xfrm>
            <a:graphic>
              <a:graphicData uri="http://schemas.openxmlformats.org/drawingml/2006/table">
                <a:tbl>
                  <a:tblPr firstRow="1" bandRow="1">
                    <a:tableStyleId>{5940675A-B579-460E-94D1-54222C63F5DA}</a:tableStyleId>
                  </a:tblPr>
                  <a:tblGrid>
                    <a:gridCol w="866381">
                      <a:extLst>
                        <a:ext uri="{9D8B030D-6E8A-4147-A177-3AD203B41FA5}">
                          <a16:colId xmlns:a16="http://schemas.microsoft.com/office/drawing/2014/main" val="20000"/>
                        </a:ext>
                      </a:extLst>
                    </a:gridCol>
                    <a:gridCol w="1620252">
                      <a:extLst>
                        <a:ext uri="{9D8B030D-6E8A-4147-A177-3AD203B41FA5}">
                          <a16:colId xmlns:a16="http://schemas.microsoft.com/office/drawing/2014/main" val="20001"/>
                        </a:ext>
                      </a:extLst>
                    </a:gridCol>
                    <a:gridCol w="713874">
                      <a:extLst>
                        <a:ext uri="{9D8B030D-6E8A-4147-A177-3AD203B41FA5}">
                          <a16:colId xmlns:a16="http://schemas.microsoft.com/office/drawing/2014/main" val="20002"/>
                        </a:ext>
                      </a:extLst>
                    </a:gridCol>
                    <a:gridCol w="713874">
                      <a:extLst>
                        <a:ext uri="{9D8B030D-6E8A-4147-A177-3AD203B41FA5}">
                          <a16:colId xmlns:a16="http://schemas.microsoft.com/office/drawing/2014/main" val="20003"/>
                        </a:ext>
                      </a:extLst>
                    </a:gridCol>
                  </a:tblGrid>
                  <a:tr h="528020">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Emitted from nucleus</a:t>
                          </a:r>
                          <a:endParaRPr lang="en-GB" sz="1200" b="1" i="1" dirty="0">
                            <a:solidFill>
                              <a:schemeClr val="accent2">
                                <a:lumMod val="75000"/>
                              </a:schemeClr>
                            </a:solidFill>
                          </a:endParaRPr>
                        </a:p>
                      </a:txBody>
                      <a:tcPr anchor="ctr">
                        <a:solidFill>
                          <a:schemeClr val="bg1"/>
                        </a:solidFill>
                      </a:tcPr>
                    </a:tc>
                    <a:tc gridSpan="2">
                      <a:txBody>
                        <a:bodyPr/>
                        <a:lstStyle/>
                        <a:p>
                          <a:pPr algn="ctr"/>
                          <a:r>
                            <a:rPr lang="en-GB" sz="1200" b="1" i="1" dirty="0" smtClean="0">
                              <a:solidFill>
                                <a:schemeClr val="accent2">
                                  <a:lumMod val="75000"/>
                                </a:schemeClr>
                              </a:solidFill>
                            </a:rPr>
                            <a:t>Changes in mass number and atomic number</a:t>
                          </a:r>
                          <a:endParaRPr lang="en-GB" sz="1200" b="1" i="1" dirty="0">
                            <a:solidFill>
                              <a:schemeClr val="accent2">
                                <a:lumMod val="75000"/>
                              </a:schemeClr>
                            </a:solidFill>
                          </a:endParaRPr>
                        </a:p>
                      </a:txBody>
                      <a:tcPr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170597">
                    <a:tc>
                      <a:txBody>
                        <a:bodyPr/>
                        <a:lstStyle/>
                        <a:p>
                          <a:r>
                            <a:rPr lang="en-GB" sz="1200" dirty="0" smtClean="0"/>
                            <a:t>Alpha (</a:t>
                          </a:r>
                          <a:r>
                            <a:rPr lang="el-GR" sz="1200" dirty="0" smtClean="0"/>
                            <a:t>α</a:t>
                          </a:r>
                          <a:r>
                            <a:rPr lang="en-GB" sz="1200" dirty="0" smtClean="0"/>
                            <a:t>)</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Helium nuclei (</a:t>
                          </a:r>
                          <a14:m>
                            <m:oMath xmlns:m="http://schemas.openxmlformats.org/officeDocument/2006/math">
                              <m:sPre>
                                <m:sPrePr>
                                  <m:ctrlPr>
                                    <a:rPr lang="en-GB" sz="1200" b="1" i="1" smtClean="0">
                                      <a:solidFill>
                                        <a:schemeClr val="accent2">
                                          <a:lumMod val="75000"/>
                                        </a:schemeClr>
                                      </a:solidFill>
                                      <a:latin typeface="Cambria Math" panose="02040503050406030204" pitchFamily="18" charset="0"/>
                                    </a:rPr>
                                  </m:ctrlPr>
                                </m:sPrePr>
                                <m:sub>
                                  <m:r>
                                    <a:rPr lang="en-GB" sz="1200" b="1" i="1" smtClean="0">
                                      <a:solidFill>
                                        <a:schemeClr val="accent2">
                                          <a:lumMod val="75000"/>
                                        </a:schemeClr>
                                      </a:solidFill>
                                      <a:latin typeface="Cambria Math"/>
                                    </a:rPr>
                                    <m:t>𝟐</m:t>
                                  </m:r>
                                </m:sub>
                                <m:sup>
                                  <m:r>
                                    <a:rPr lang="en-GB" sz="1200" b="1" i="1" smtClean="0">
                                      <a:solidFill>
                                        <a:schemeClr val="accent2">
                                          <a:lumMod val="75000"/>
                                        </a:schemeClr>
                                      </a:solidFill>
                                      <a:latin typeface="Cambria Math"/>
                                    </a:rPr>
                                    <m:t>𝟒</m:t>
                                  </m:r>
                                </m:sup>
                                <m:e>
                                  <m:r>
                                    <a:rPr lang="en-GB" sz="1200" b="1" i="1" smtClean="0">
                                      <a:solidFill>
                                        <a:schemeClr val="accent2">
                                          <a:lumMod val="75000"/>
                                        </a:schemeClr>
                                      </a:solidFill>
                                      <a:latin typeface="Cambria Math"/>
                                    </a:rPr>
                                    <m:t>𝑯𝒆</m:t>
                                  </m:r>
                                </m:e>
                              </m:sPre>
                            </m:oMath>
                          </a14:m>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-4</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-2</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1"/>
                      </a:ext>
                    </a:extLst>
                  </a:tr>
                  <a:tr h="211853">
                    <a:tc>
                      <a:txBody>
                        <a:bodyPr/>
                        <a:lstStyle/>
                        <a:p>
                          <a:r>
                            <a:rPr lang="en-GB" sz="1200" dirty="0" smtClean="0"/>
                            <a:t>Beta (</a:t>
                          </a:r>
                          <a:r>
                            <a:rPr lang="el-GR" sz="1200" dirty="0" smtClean="0"/>
                            <a:t>β</a:t>
                          </a:r>
                          <a:r>
                            <a:rPr lang="en-GB" sz="1200" dirty="0" smtClean="0"/>
                            <a:t>)</a:t>
                          </a:r>
                          <a:endParaRPr lang="en-GB" sz="120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Electron (</a:t>
                          </a:r>
                          <a14:m>
                            <m:oMath xmlns:m="http://schemas.openxmlformats.org/officeDocument/2006/math">
                              <m:sPre>
                                <m:sPrePr>
                                  <m:ctrlPr>
                                    <a:rPr lang="en-GB" sz="1200" b="1" i="1" smtClean="0">
                                      <a:solidFill>
                                        <a:schemeClr val="accent2">
                                          <a:lumMod val="75000"/>
                                        </a:schemeClr>
                                      </a:solidFill>
                                      <a:latin typeface="Cambria Math" panose="02040503050406030204" pitchFamily="18" charset="0"/>
                                    </a:rPr>
                                  </m:ctrlPr>
                                </m:sPrePr>
                                <m:sub>
                                  <m:r>
                                    <a:rPr lang="en-GB" sz="1200" b="1" i="1" smtClean="0">
                                      <a:solidFill>
                                        <a:schemeClr val="accent2">
                                          <a:lumMod val="75000"/>
                                        </a:schemeClr>
                                      </a:solidFill>
                                      <a:latin typeface="Cambria Math"/>
                                    </a:rPr>
                                    <m:t>−</m:t>
                                  </m:r>
                                  <m:r>
                                    <a:rPr lang="en-GB" sz="1200" b="1" i="1" smtClean="0">
                                      <a:solidFill>
                                        <a:schemeClr val="accent2">
                                          <a:lumMod val="75000"/>
                                        </a:schemeClr>
                                      </a:solidFill>
                                      <a:latin typeface="Cambria Math"/>
                                    </a:rPr>
                                    <m:t>𝟏</m:t>
                                  </m:r>
                                </m:sub>
                                <m:sup>
                                  <m:r>
                                    <a:rPr lang="en-GB" sz="1200" b="1" i="1" smtClean="0">
                                      <a:solidFill>
                                        <a:schemeClr val="accent2">
                                          <a:lumMod val="75000"/>
                                        </a:schemeClr>
                                      </a:solidFill>
                                      <a:latin typeface="Cambria Math"/>
                                    </a:rPr>
                                    <m:t>𝟎</m:t>
                                  </m:r>
                                </m:sup>
                                <m:e>
                                  <m:r>
                                    <a:rPr lang="en-GB" sz="1200" b="1" i="1" smtClean="0">
                                      <a:solidFill>
                                        <a:schemeClr val="accent2">
                                          <a:lumMod val="75000"/>
                                        </a:schemeClr>
                                      </a:solidFill>
                                      <a:latin typeface="Cambria Math"/>
                                    </a:rPr>
                                    <m:t>𝒆</m:t>
                                  </m:r>
                                </m:e>
                              </m:sPre>
                            </m:oMath>
                          </a14:m>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2"/>
                      </a:ext>
                    </a:extLst>
                  </a:tr>
                  <a:tr h="197549">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Gamma (</a:t>
                          </a:r>
                          <a:r>
                            <a:rPr lang="el-GR" sz="1200" dirty="0" smtClean="0"/>
                            <a:t>γ</a:t>
                          </a:r>
                          <a:r>
                            <a:rPr lang="en-GB" sz="1200" dirty="0" smtClean="0"/>
                            <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Electromagnetic wave</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3"/>
                      </a:ext>
                    </a:extLst>
                  </a:tr>
                  <a:tr h="252828">
                    <a:tc>
                      <a:txBody>
                        <a:bodyPr/>
                        <a:lstStyle/>
                        <a:p>
                          <a:r>
                            <a:rPr lang="en-GB" sz="1200" dirty="0" smtClean="0"/>
                            <a:t>Neutron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Neutron </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4"/>
                      </a:ext>
                    </a:extLst>
                  </a:tr>
                </a:tbl>
              </a:graphicData>
            </a:graphic>
          </p:graphicFrame>
        </mc:Choice>
        <mc:Fallback xmlns="">
          <p:graphicFrame>
            <p:nvGraphicFramePr>
              <p:cNvPr id="81" name="Table 80"/>
              <p:cNvGraphicFramePr>
                <a:graphicFrameLocks noGrp="1"/>
              </p:cNvGraphicFramePr>
              <p:nvPr>
                <p:extLst>
                  <p:ext uri="{D42A27DB-BD31-4B8C-83A1-F6EECF244321}">
                    <p14:modId xmlns:p14="http://schemas.microsoft.com/office/powerpoint/2010/main" val="4242002846"/>
                  </p:ext>
                </p:extLst>
              </p:nvPr>
            </p:nvGraphicFramePr>
            <p:xfrm>
              <a:off x="7378127" y="1416341"/>
              <a:ext cx="3914381" cy="1761427"/>
            </p:xfrm>
            <a:graphic>
              <a:graphicData uri="http://schemas.openxmlformats.org/drawingml/2006/table">
                <a:tbl>
                  <a:tblPr firstRow="1" bandRow="1">
                    <a:tableStyleId>{5940675A-B579-460E-94D1-54222C63F5DA}</a:tableStyleId>
                  </a:tblPr>
                  <a:tblGrid>
                    <a:gridCol w="866381">
                      <a:extLst>
                        <a:ext uri="{9D8B030D-6E8A-4147-A177-3AD203B41FA5}">
                          <a16:colId xmlns:a16="http://schemas.microsoft.com/office/drawing/2014/main" val="20000"/>
                        </a:ext>
                      </a:extLst>
                    </a:gridCol>
                    <a:gridCol w="1620252">
                      <a:extLst>
                        <a:ext uri="{9D8B030D-6E8A-4147-A177-3AD203B41FA5}">
                          <a16:colId xmlns:a16="http://schemas.microsoft.com/office/drawing/2014/main" val="20001"/>
                        </a:ext>
                      </a:extLst>
                    </a:gridCol>
                    <a:gridCol w="713874">
                      <a:extLst>
                        <a:ext uri="{9D8B030D-6E8A-4147-A177-3AD203B41FA5}">
                          <a16:colId xmlns:a16="http://schemas.microsoft.com/office/drawing/2014/main" val="20002"/>
                        </a:ext>
                      </a:extLst>
                    </a:gridCol>
                    <a:gridCol w="713874">
                      <a:extLst>
                        <a:ext uri="{9D8B030D-6E8A-4147-A177-3AD203B41FA5}">
                          <a16:colId xmlns:a16="http://schemas.microsoft.com/office/drawing/2014/main" val="20003"/>
                        </a:ext>
                      </a:extLst>
                    </a:gridCol>
                  </a:tblGrid>
                  <a:tr h="640080">
                    <a:tc>
                      <a:txBody>
                        <a:bodyPr/>
                        <a:lstStyle/>
                        <a:p>
                          <a:r>
                            <a:rPr lang="en-GB" sz="1200" dirty="0" smtClean="0"/>
                            <a:t>Decay</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Emitted from nucleus</a:t>
                          </a:r>
                          <a:endParaRPr lang="en-GB" sz="1200" b="1" i="1" dirty="0">
                            <a:solidFill>
                              <a:schemeClr val="accent2">
                                <a:lumMod val="75000"/>
                              </a:schemeClr>
                            </a:solidFill>
                          </a:endParaRPr>
                        </a:p>
                      </a:txBody>
                      <a:tcPr anchor="ctr">
                        <a:solidFill>
                          <a:schemeClr val="bg1"/>
                        </a:solidFill>
                      </a:tcPr>
                    </a:tc>
                    <a:tc gridSpan="2">
                      <a:txBody>
                        <a:bodyPr/>
                        <a:lstStyle/>
                        <a:p>
                          <a:pPr algn="ctr"/>
                          <a:r>
                            <a:rPr lang="en-GB" sz="1200" b="1" i="1" dirty="0" smtClean="0">
                              <a:solidFill>
                                <a:schemeClr val="accent2">
                                  <a:lumMod val="75000"/>
                                </a:schemeClr>
                              </a:solidFill>
                            </a:rPr>
                            <a:t>Changes in mass number and atomic number</a:t>
                          </a:r>
                          <a:endParaRPr lang="en-GB" sz="1200" b="1" i="1" dirty="0">
                            <a:solidFill>
                              <a:schemeClr val="accent2">
                                <a:lumMod val="75000"/>
                              </a:schemeClr>
                            </a:solidFill>
                          </a:endParaRPr>
                        </a:p>
                      </a:txBody>
                      <a:tcPr anchor="ctr">
                        <a:solidFill>
                          <a:schemeClr val="bg1"/>
                        </a:solidFill>
                      </a:tcPr>
                    </a:tc>
                    <a:tc hMerge="1">
                      <a:txBody>
                        <a:bodyPr/>
                        <a:lstStyle/>
                        <a:p>
                          <a:pPr algn="ct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0"/>
                      </a:ext>
                    </a:extLst>
                  </a:tr>
                  <a:tr h="285687">
                    <a:tc>
                      <a:txBody>
                        <a:bodyPr/>
                        <a:lstStyle/>
                        <a:p>
                          <a:r>
                            <a:rPr lang="en-GB" sz="1200" dirty="0" smtClean="0"/>
                            <a:t>Alpha (</a:t>
                          </a:r>
                          <a:r>
                            <a:rPr lang="el-GR" sz="1200" dirty="0" smtClean="0"/>
                            <a:t>α</a:t>
                          </a:r>
                          <a:r>
                            <a:rPr lang="en-GB" sz="1200" dirty="0" smtClean="0"/>
                            <a:t>)</a:t>
                          </a:r>
                          <a:endParaRPr lang="en-GB" sz="1200" dirty="0"/>
                        </a:p>
                      </a:txBody>
                      <a:tcPr anchor="ctr">
                        <a:solidFill>
                          <a:schemeClr val="accent2">
                            <a:lumMod val="20000"/>
                            <a:lumOff val="80000"/>
                          </a:schemeClr>
                        </a:solidFill>
                      </a:tcPr>
                    </a:tc>
                    <a:tc>
                      <a:txBody>
                        <a:bodyPr/>
                        <a:lstStyle/>
                        <a:p>
                          <a:endParaRPr lang="en-US"/>
                        </a:p>
                      </a:txBody>
                      <a:tcPr anchor="ctr">
                        <a:blipFill>
                          <a:blip r:embed="rId16"/>
                          <a:stretch>
                            <a:fillRect l="-53759" t="-225532" r="-89098" b="-308511"/>
                          </a:stretch>
                        </a:blipFill>
                      </a:tcPr>
                    </a:tc>
                    <a:tc>
                      <a:txBody>
                        <a:bodyPr/>
                        <a:lstStyle/>
                        <a:p>
                          <a:pPr algn="ctr"/>
                          <a:r>
                            <a:rPr lang="en-GB" sz="1200" b="1" i="1" dirty="0" smtClean="0">
                              <a:solidFill>
                                <a:schemeClr val="accent2">
                                  <a:lumMod val="75000"/>
                                </a:schemeClr>
                              </a:solidFill>
                            </a:rPr>
                            <a:t>-4</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-2</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1"/>
                      </a:ext>
                    </a:extLst>
                  </a:tr>
                  <a:tr h="287020">
                    <a:tc>
                      <a:txBody>
                        <a:bodyPr/>
                        <a:lstStyle/>
                        <a:p>
                          <a:r>
                            <a:rPr lang="en-GB" sz="1200" dirty="0" smtClean="0"/>
                            <a:t>Beta (</a:t>
                          </a:r>
                          <a:r>
                            <a:rPr lang="el-GR" sz="1200" dirty="0" smtClean="0"/>
                            <a:t>β</a:t>
                          </a:r>
                          <a:r>
                            <a:rPr lang="en-GB" sz="1200" dirty="0" smtClean="0"/>
                            <a:t>)</a:t>
                          </a:r>
                          <a:endParaRPr lang="en-GB" sz="1200" dirty="0"/>
                        </a:p>
                      </a:txBody>
                      <a:tcPr anchor="ctr">
                        <a:solidFill>
                          <a:schemeClr val="accent2">
                            <a:lumMod val="20000"/>
                            <a:lumOff val="80000"/>
                          </a:schemeClr>
                        </a:solidFill>
                      </a:tcPr>
                    </a:tc>
                    <a:tc>
                      <a:txBody>
                        <a:bodyPr/>
                        <a:lstStyle/>
                        <a:p>
                          <a:endParaRPr lang="en-US"/>
                        </a:p>
                      </a:txBody>
                      <a:tcPr anchor="ctr">
                        <a:blipFill>
                          <a:blip r:embed="rId16"/>
                          <a:stretch>
                            <a:fillRect l="-53759" t="-318750" r="-89098" b="-202083"/>
                          </a:stretch>
                        </a:blip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2"/>
                      </a:ext>
                    </a:extLst>
                  </a:tr>
                  <a:tr h="274320">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Gamma (</a:t>
                          </a:r>
                          <a:r>
                            <a:rPr lang="el-GR" sz="1200" dirty="0" smtClean="0"/>
                            <a:t>γ</a:t>
                          </a:r>
                          <a:r>
                            <a:rPr lang="en-GB" sz="1200" dirty="0" smtClean="0"/>
                            <a:t>)</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Electromagnetic wave</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3"/>
                      </a:ext>
                    </a:extLst>
                  </a:tr>
                  <a:tr h="274320">
                    <a:tc>
                      <a:txBody>
                        <a:bodyPr/>
                        <a:lstStyle/>
                        <a:p>
                          <a:r>
                            <a:rPr lang="en-GB" sz="1200" dirty="0" smtClean="0"/>
                            <a:t>Neutron </a:t>
                          </a:r>
                          <a:endParaRPr lang="en-GB" sz="12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Neutron </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-1</a:t>
                          </a:r>
                          <a:endParaRPr lang="en-GB" sz="1200" b="1" i="1" dirty="0">
                            <a:solidFill>
                              <a:schemeClr val="accent2">
                                <a:lumMod val="75000"/>
                              </a:schemeClr>
                            </a:solidFill>
                          </a:endParaRPr>
                        </a:p>
                      </a:txBody>
                      <a:tcPr anchor="ctr">
                        <a:solidFill>
                          <a:schemeClr val="bg1"/>
                        </a:solidFill>
                      </a:tcPr>
                    </a:tc>
                    <a:tc>
                      <a:txBody>
                        <a:bodyPr/>
                        <a:lstStyle/>
                        <a:p>
                          <a:pPr algn="ctr"/>
                          <a:r>
                            <a:rPr lang="en-GB" sz="1200" b="1" i="1" dirty="0" smtClean="0">
                              <a:solidFill>
                                <a:schemeClr val="accent2">
                                  <a:lumMod val="75000"/>
                                </a:schemeClr>
                              </a:solidFill>
                            </a:rPr>
                            <a:t>0</a:t>
                          </a:r>
                          <a:endParaRPr lang="en-GB" sz="1200" b="1" i="1" dirty="0">
                            <a:solidFill>
                              <a:schemeClr val="accent2">
                                <a:lumMod val="75000"/>
                              </a:schemeClr>
                            </a:solidFill>
                          </a:endParaRPr>
                        </a:p>
                      </a:txBody>
                      <a:tcPr anchor="ctr">
                        <a:solidFill>
                          <a:schemeClr val="bg1"/>
                        </a:solidFill>
                      </a:tcPr>
                    </a:tc>
                    <a:extLst>
                      <a:ext uri="{0D108BD9-81ED-4DB2-BD59-A6C34878D82A}">
                        <a16:rowId xmlns:a16="http://schemas.microsoft.com/office/drawing/2014/main" val="10004"/>
                      </a:ext>
                    </a:extLst>
                  </a:tr>
                </a:tbl>
              </a:graphicData>
            </a:graphic>
          </p:graphicFrame>
        </mc:Fallback>
      </mc:AlternateContent>
    </p:spTree>
    <p:extLst>
      <p:ext uri="{BB962C8B-B14F-4D97-AF65-F5344CB8AC3E}">
        <p14:creationId xmlns:p14="http://schemas.microsoft.com/office/powerpoint/2010/main" val="36082104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Straight Connector 21"/>
          <p:cNvCxnSpPr>
            <a:stCxn id="28" idx="2"/>
            <a:endCxn id="18" idx="0"/>
          </p:cNvCxnSpPr>
          <p:nvPr/>
        </p:nvCxnSpPr>
        <p:spPr>
          <a:xfrm>
            <a:off x="1480442" y="5197963"/>
            <a:ext cx="965819" cy="906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5949264" y="3244163"/>
            <a:ext cx="126439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FORCES – part 1</a:t>
            </a:r>
            <a:endParaRPr lang="en-GB" sz="1800" dirty="0">
              <a:ea typeface="Verdana" panose="020B0604030504040204" pitchFamily="34" charset="0"/>
              <a:cs typeface="Verdana" panose="020B0604030504040204" pitchFamily="34" charset="0"/>
            </a:endParaRPr>
          </a:p>
        </p:txBody>
      </p:sp>
      <p:cxnSp>
        <p:nvCxnSpPr>
          <p:cNvPr id="149" name="Straight Connector 148"/>
          <p:cNvCxnSpPr>
            <a:stCxn id="4" idx="1"/>
            <a:endCxn id="276" idx="3"/>
          </p:cNvCxnSpPr>
          <p:nvPr/>
        </p:nvCxnSpPr>
        <p:spPr>
          <a:xfrm flipH="1" flipV="1">
            <a:off x="5729561" y="3259190"/>
            <a:ext cx="219703" cy="4466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372" idx="2"/>
            <a:endCxn id="28" idx="0"/>
          </p:cNvCxnSpPr>
          <p:nvPr/>
        </p:nvCxnSpPr>
        <p:spPr>
          <a:xfrm flipH="1">
            <a:off x="1480442" y="4209224"/>
            <a:ext cx="664929" cy="743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386335" y="2797525"/>
            <a:ext cx="134322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wrap="square">
            <a:spAutoFit/>
          </a:bodyPr>
          <a:lstStyle/>
          <a:p>
            <a:pPr algn="ctr"/>
            <a:r>
              <a:rPr lang="en-GB" sz="1800" b="1" dirty="0" smtClean="0">
                <a:ea typeface="Verdana" panose="020B0604030504040204" pitchFamily="34" charset="0"/>
                <a:cs typeface="Verdana" panose="020B0604030504040204" pitchFamily="34" charset="0"/>
              </a:rPr>
              <a:t>Forces and their interactions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76" idx="0"/>
            <a:endCxn id="19" idx="2"/>
          </p:cNvCxnSpPr>
          <p:nvPr/>
        </p:nvCxnSpPr>
        <p:spPr>
          <a:xfrm flipV="1">
            <a:off x="1271896" y="1851350"/>
            <a:ext cx="317170" cy="686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08842" y="3294824"/>
          <a:ext cx="4073059" cy="914400"/>
        </p:xfrm>
        <a:graphic>
          <a:graphicData uri="http://schemas.openxmlformats.org/drawingml/2006/table">
            <a:tbl>
              <a:tblPr firstRow="1" bandRow="1">
                <a:tableStyleId>{5940675A-B579-460E-94D1-54222C63F5DA}</a:tableStyleId>
              </a:tblPr>
              <a:tblGrid>
                <a:gridCol w="606528">
                  <a:extLst>
                    <a:ext uri="{9D8B030D-6E8A-4147-A177-3AD203B41FA5}">
                      <a16:colId xmlns:a16="http://schemas.microsoft.com/office/drawing/2014/main" val="20000"/>
                    </a:ext>
                  </a:extLst>
                </a:gridCol>
                <a:gridCol w="1801504">
                  <a:extLst>
                    <a:ext uri="{9D8B030D-6E8A-4147-A177-3AD203B41FA5}">
                      <a16:colId xmlns:a16="http://schemas.microsoft.com/office/drawing/2014/main" val="20001"/>
                    </a:ext>
                  </a:extLst>
                </a:gridCol>
                <a:gridCol w="1665027">
                  <a:extLst>
                    <a:ext uri="{9D8B030D-6E8A-4147-A177-3AD203B41FA5}">
                      <a16:colId xmlns:a16="http://schemas.microsoft.com/office/drawing/2014/main" val="20002"/>
                    </a:ext>
                  </a:extLst>
                </a:gridCol>
              </a:tblGrid>
              <a:tr h="403701">
                <a:tc>
                  <a:txBody>
                    <a:bodyPr/>
                    <a:lstStyle/>
                    <a:p>
                      <a:pPr algn="ctr"/>
                      <a:r>
                        <a:rPr lang="en-GB" sz="1200" b="0" dirty="0" smtClean="0"/>
                        <a:t>Scalar</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quantity that only</a:t>
                      </a:r>
                      <a:r>
                        <a:rPr lang="en-GB" sz="1200" b="1" i="1" baseline="0" dirty="0" smtClean="0">
                          <a:solidFill>
                            <a:schemeClr val="accent2">
                              <a:lumMod val="75000"/>
                            </a:schemeClr>
                          </a:solidFill>
                        </a:rPr>
                        <a:t> </a:t>
                      </a:r>
                      <a:r>
                        <a:rPr lang="en-GB" sz="1200" b="1" i="1" dirty="0" smtClean="0">
                          <a:solidFill>
                            <a:schemeClr val="accent2">
                              <a:lumMod val="75000"/>
                            </a:schemeClr>
                          </a:solidFill>
                        </a:rPr>
                        <a:t>has magnitude</a:t>
                      </a:r>
                      <a:r>
                        <a:rPr lang="en-GB" sz="1200" b="1" i="1" baseline="0" dirty="0" smtClean="0">
                          <a:solidFill>
                            <a:schemeClr val="accent2">
                              <a:lumMod val="75000"/>
                            </a:schemeClr>
                          </a:solidFill>
                        </a:rPr>
                        <a:t> (size)</a:t>
                      </a:r>
                      <a:endParaRPr lang="en-GB" sz="1200" b="1" i="1" dirty="0">
                        <a:solidFill>
                          <a:schemeClr val="accent2">
                            <a:lumMod val="75000"/>
                          </a:schemeClr>
                        </a:solidFill>
                      </a:endParaRPr>
                    </a:p>
                  </a:txBody>
                  <a:tcPr anchor="ctr"/>
                </a:tc>
                <a:tc>
                  <a:txBody>
                    <a:bodyPr/>
                    <a:lstStyle/>
                    <a:p>
                      <a:pPr algn="ctr"/>
                      <a:r>
                        <a:rPr lang="en-GB" sz="1200" dirty="0" smtClean="0"/>
                        <a:t>e.g. mass, time,  speed, temperature, energy, </a:t>
                      </a:r>
                      <a:endParaRPr lang="en-GB" sz="1200" dirty="0"/>
                    </a:p>
                  </a:txBody>
                  <a:tcPr anchor="ctr"/>
                </a:tc>
                <a:extLst>
                  <a:ext uri="{0D108BD9-81ED-4DB2-BD59-A6C34878D82A}">
                    <a16:rowId xmlns:a16="http://schemas.microsoft.com/office/drawing/2014/main" val="10000"/>
                  </a:ext>
                </a:extLst>
              </a:tr>
              <a:tr h="451468">
                <a:tc>
                  <a:txBody>
                    <a:bodyPr/>
                    <a:lstStyle/>
                    <a:p>
                      <a:pPr algn="ctr"/>
                      <a:r>
                        <a:rPr lang="en-GB" sz="1200" b="0" dirty="0" smtClean="0"/>
                        <a:t>Vector</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quantity that only</a:t>
                      </a:r>
                      <a:r>
                        <a:rPr lang="en-GB" sz="1200" b="1" i="1" baseline="0" dirty="0" smtClean="0">
                          <a:solidFill>
                            <a:schemeClr val="accent2">
                              <a:lumMod val="75000"/>
                            </a:schemeClr>
                          </a:solidFill>
                        </a:rPr>
                        <a:t> </a:t>
                      </a:r>
                      <a:r>
                        <a:rPr lang="en-GB" sz="1200" b="1" i="1" dirty="0" smtClean="0">
                          <a:solidFill>
                            <a:schemeClr val="accent2">
                              <a:lumMod val="75000"/>
                            </a:schemeClr>
                          </a:solidFill>
                        </a:rPr>
                        <a:t>has magnitude and direction</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e.g. force, velocity, momentum </a:t>
                      </a:r>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113133" y="5288610"/>
          <a:ext cx="4666256" cy="1204390"/>
        </p:xfrm>
        <a:graphic>
          <a:graphicData uri="http://schemas.openxmlformats.org/drawingml/2006/table">
            <a:tbl>
              <a:tblPr firstRow="1" bandRow="1">
                <a:tableStyleId>{5940675A-B579-460E-94D1-54222C63F5DA}</a:tableStyleId>
              </a:tblPr>
              <a:tblGrid>
                <a:gridCol w="1061352">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2690504">
                  <a:extLst>
                    <a:ext uri="{9D8B030D-6E8A-4147-A177-3AD203B41FA5}">
                      <a16:colId xmlns:a16="http://schemas.microsoft.com/office/drawing/2014/main" val="20002"/>
                    </a:ext>
                  </a:extLst>
                </a:gridCol>
              </a:tblGrid>
              <a:tr h="442390">
                <a:tc>
                  <a:txBody>
                    <a:bodyPr/>
                    <a:lstStyle/>
                    <a:p>
                      <a:pPr algn="ctr"/>
                      <a:r>
                        <a:rPr lang="en-GB" sz="1200" b="0" dirty="0" smtClean="0"/>
                        <a:t>Velocity</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Speed + direction</a:t>
                      </a:r>
                      <a:endParaRPr lang="en-GB" sz="1200" b="1" i="1" dirty="0">
                        <a:solidFill>
                          <a:schemeClr val="accent2">
                            <a:lumMod val="75000"/>
                          </a:schemeClr>
                        </a:solidFill>
                      </a:endParaRPr>
                    </a:p>
                  </a:txBody>
                  <a:tcPr anchor="ctr"/>
                </a:tc>
                <a:tc>
                  <a:txBody>
                    <a:bodyPr/>
                    <a:lstStyle/>
                    <a:p>
                      <a:pPr algn="ctr"/>
                      <a:r>
                        <a:rPr lang="en-GB" sz="1200" dirty="0" smtClean="0"/>
                        <a:t>The speed of a car is 30m/s.</a:t>
                      </a:r>
                      <a:r>
                        <a:rPr lang="en-GB" sz="1200" baseline="0" dirty="0" smtClean="0"/>
                        <a:t> A car moves forward with a velocity of 30m/s</a:t>
                      </a:r>
                      <a:endParaRPr lang="en-GB" sz="1200" dirty="0"/>
                    </a:p>
                  </a:txBody>
                  <a:tcPr anchor="ctr"/>
                </a:tc>
                <a:extLst>
                  <a:ext uri="{0D108BD9-81ED-4DB2-BD59-A6C34878D82A}">
                    <a16:rowId xmlns:a16="http://schemas.microsoft.com/office/drawing/2014/main" val="10002"/>
                  </a:ext>
                </a:extLst>
              </a:tr>
              <a:tr h="289990">
                <a:tc>
                  <a:txBody>
                    <a:bodyPr/>
                    <a:lstStyle/>
                    <a:p>
                      <a:pPr algn="ctr"/>
                      <a:r>
                        <a:rPr lang="en-GB" sz="1200" b="0" dirty="0" smtClean="0"/>
                        <a:t>Distance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far </a:t>
                      </a:r>
                      <a:endParaRPr lang="en-GB" sz="1200" b="1" i="1" dirty="0">
                        <a:solidFill>
                          <a:schemeClr val="accent2">
                            <a:lumMod val="75000"/>
                          </a:schemeClr>
                        </a:solidFill>
                      </a:endParaRPr>
                    </a:p>
                  </a:txBody>
                  <a:tcPr anchor="ctr"/>
                </a:tc>
                <a:tc>
                  <a:txBody>
                    <a:bodyPr/>
                    <a:lstStyle/>
                    <a:p>
                      <a:pPr algn="ctr"/>
                      <a:r>
                        <a:rPr lang="en-GB" sz="1200" dirty="0" smtClean="0"/>
                        <a:t>The table is 1m long</a:t>
                      </a:r>
                      <a:endParaRPr lang="en-GB" sz="1200" dirty="0"/>
                    </a:p>
                  </a:txBody>
                  <a:tcPr anchor="ctr"/>
                </a:tc>
                <a:extLst>
                  <a:ext uri="{0D108BD9-81ED-4DB2-BD59-A6C34878D82A}">
                    <a16:rowId xmlns:a16="http://schemas.microsoft.com/office/drawing/2014/main" val="14222529"/>
                  </a:ext>
                </a:extLst>
              </a:tr>
              <a:tr h="400504">
                <a:tc>
                  <a:txBody>
                    <a:bodyPr/>
                    <a:lstStyle/>
                    <a:p>
                      <a:pPr algn="ctr"/>
                      <a:r>
                        <a:rPr lang="en-GB" sz="1200" b="0" dirty="0" smtClean="0"/>
                        <a:t>Displacement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Distance + direction</a:t>
                      </a:r>
                      <a:endParaRPr lang="en-GB" sz="1200" b="1" i="1" dirty="0">
                        <a:solidFill>
                          <a:schemeClr val="accent2">
                            <a:lumMod val="75000"/>
                          </a:schemeClr>
                        </a:solidFill>
                      </a:endParaRPr>
                    </a:p>
                  </a:txBody>
                  <a:tcPr anchor="ctr"/>
                </a:tc>
                <a:tc>
                  <a:txBody>
                    <a:bodyPr/>
                    <a:lstStyle/>
                    <a:p>
                      <a:pPr algn="ctr"/>
                      <a:r>
                        <a:rPr lang="en-GB" sz="1200" dirty="0" smtClean="0"/>
                        <a:t>The</a:t>
                      </a:r>
                      <a:r>
                        <a:rPr lang="en-GB" sz="1200" baseline="0" dirty="0" smtClean="0"/>
                        <a:t> beach is 1km due east of the town</a:t>
                      </a:r>
                      <a:endParaRPr lang="en-GB" sz="1200" dirty="0"/>
                    </a:p>
                  </a:txBody>
                  <a:tcPr anchor="ctr"/>
                </a:tc>
                <a:extLst>
                  <a:ext uri="{0D108BD9-81ED-4DB2-BD59-A6C34878D82A}">
                    <a16:rowId xmlns:a16="http://schemas.microsoft.com/office/drawing/2014/main" val="3393936619"/>
                  </a:ext>
                </a:extLst>
              </a:tr>
            </a:tbl>
          </a:graphicData>
        </a:graphic>
      </p:graphicFrame>
      <p:sp>
        <p:nvSpPr>
          <p:cNvPr id="19" name="Rectangle 18"/>
          <p:cNvSpPr/>
          <p:nvPr/>
        </p:nvSpPr>
        <p:spPr>
          <a:xfrm>
            <a:off x="108842" y="1680013"/>
            <a:ext cx="2960447" cy="1713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Weight = mass X gravitational field strength</a:t>
            </a:r>
            <a:endParaRPr lang="en-GB" sz="1200" dirty="0">
              <a:solidFill>
                <a:schemeClr val="tx1"/>
              </a:solidFill>
            </a:endParaRPr>
          </a:p>
        </p:txBody>
      </p:sp>
      <p:cxnSp>
        <p:nvCxnSpPr>
          <p:cNvPr id="25" name="Straight Connector 24"/>
          <p:cNvCxnSpPr>
            <a:stCxn id="19" idx="3"/>
            <a:endCxn id="60" idx="1"/>
          </p:cNvCxnSpPr>
          <p:nvPr/>
        </p:nvCxnSpPr>
        <p:spPr>
          <a:xfrm>
            <a:off x="3069289" y="1765682"/>
            <a:ext cx="65944" cy="15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8" name="Table 27"/>
          <p:cNvGraphicFramePr>
            <a:graphicFrameLocks noGrp="1"/>
          </p:cNvGraphicFramePr>
          <p:nvPr>
            <p:extLst/>
          </p:nvPr>
        </p:nvGraphicFramePr>
        <p:xfrm>
          <a:off x="108842" y="4283563"/>
          <a:ext cx="2743200" cy="914400"/>
        </p:xfrm>
        <a:graphic>
          <a:graphicData uri="http://schemas.openxmlformats.org/drawingml/2006/table">
            <a:tbl>
              <a:tblPr firstRow="1" bandRow="1">
                <a:tableStyleId>{5940675A-B579-460E-94D1-54222C63F5DA}</a:tableStyleId>
              </a:tblPr>
              <a:tblGrid>
                <a:gridCol w="971550">
                  <a:extLst>
                    <a:ext uri="{9D8B030D-6E8A-4147-A177-3AD203B41FA5}">
                      <a16:colId xmlns:a16="http://schemas.microsoft.com/office/drawing/2014/main" val="3448546947"/>
                    </a:ext>
                  </a:extLst>
                </a:gridCol>
                <a:gridCol w="1771650">
                  <a:extLst>
                    <a:ext uri="{9D8B030D-6E8A-4147-A177-3AD203B41FA5}">
                      <a16:colId xmlns:a16="http://schemas.microsoft.com/office/drawing/2014/main" val="3948454587"/>
                    </a:ext>
                  </a:extLst>
                </a:gridCol>
              </a:tblGrid>
              <a:tr h="446871">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An arrow can be used to show vectors</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Length of arrow = magnitude of vector</a:t>
                      </a:r>
                      <a:endParaRPr lang="en-GB" sz="1200" b="1" i="1" dirty="0">
                        <a:solidFill>
                          <a:schemeClr val="accent2">
                            <a:lumMod val="75000"/>
                          </a:schemeClr>
                        </a:solidFill>
                      </a:endParaRPr>
                    </a:p>
                  </a:txBody>
                  <a:tcPr anchor="ctr"/>
                </a:tc>
                <a:extLst>
                  <a:ext uri="{0D108BD9-81ED-4DB2-BD59-A6C34878D82A}">
                    <a16:rowId xmlns:a16="http://schemas.microsoft.com/office/drawing/2014/main" val="894495969"/>
                  </a:ext>
                </a:extLst>
              </a:tr>
              <a:tr h="377190">
                <a:tc vMerge="1">
                  <a:txBody>
                    <a:bodyPr/>
                    <a:lstStyle/>
                    <a:p>
                      <a:pPr algn="ct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Direction of arrow = direction of vector</a:t>
                      </a:r>
                    </a:p>
                  </a:txBody>
                  <a:tcPr anchor="ctr"/>
                </a:tc>
                <a:extLst>
                  <a:ext uri="{0D108BD9-81ED-4DB2-BD59-A6C34878D82A}">
                    <a16:rowId xmlns:a16="http://schemas.microsoft.com/office/drawing/2014/main" val="601460846"/>
                  </a:ext>
                </a:extLst>
              </a:tr>
            </a:tbl>
          </a:graphicData>
        </a:graphic>
      </p:graphicFrame>
      <p:graphicFrame>
        <p:nvGraphicFramePr>
          <p:cNvPr id="56" name="Table 55"/>
          <p:cNvGraphicFramePr>
            <a:graphicFrameLocks noGrp="1"/>
          </p:cNvGraphicFramePr>
          <p:nvPr>
            <p:extLst/>
          </p:nvPr>
        </p:nvGraphicFramePr>
        <p:xfrm>
          <a:off x="5691461" y="75594"/>
          <a:ext cx="3644912" cy="1584785"/>
        </p:xfrm>
        <a:graphic>
          <a:graphicData uri="http://schemas.openxmlformats.org/drawingml/2006/table">
            <a:tbl>
              <a:tblPr firstRow="1" bandRow="1">
                <a:tableStyleId>{5940675A-B579-460E-94D1-54222C63F5DA}</a:tableStyleId>
              </a:tblPr>
              <a:tblGrid>
                <a:gridCol w="711212">
                  <a:extLst>
                    <a:ext uri="{9D8B030D-6E8A-4147-A177-3AD203B41FA5}">
                      <a16:colId xmlns:a16="http://schemas.microsoft.com/office/drawing/2014/main" val="20000"/>
                    </a:ext>
                  </a:extLst>
                </a:gridCol>
                <a:gridCol w="1390650">
                  <a:extLst>
                    <a:ext uri="{9D8B030D-6E8A-4147-A177-3AD203B41FA5}">
                      <a16:colId xmlns:a16="http://schemas.microsoft.com/office/drawing/2014/main" val="20001"/>
                    </a:ext>
                  </a:extLst>
                </a:gridCol>
                <a:gridCol w="1543050">
                  <a:extLst>
                    <a:ext uri="{9D8B030D-6E8A-4147-A177-3AD203B41FA5}">
                      <a16:colId xmlns:a16="http://schemas.microsoft.com/office/drawing/2014/main" val="20002"/>
                    </a:ext>
                  </a:extLst>
                </a:gridCol>
              </a:tblGrid>
              <a:tr h="304625">
                <a:tc>
                  <a:txBody>
                    <a:bodyPr/>
                    <a:lstStyle/>
                    <a:p>
                      <a:pPr algn="ctr"/>
                      <a:r>
                        <a:rPr lang="en-GB" sz="1200" b="0" dirty="0" smtClean="0"/>
                        <a:t>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Push or pull</a:t>
                      </a:r>
                      <a:endParaRPr lang="en-GB" sz="1200" b="1" i="1" dirty="0">
                        <a:solidFill>
                          <a:schemeClr val="accent2">
                            <a:lumMod val="75000"/>
                          </a:schemeClr>
                        </a:solidFill>
                      </a:endParaRPr>
                    </a:p>
                  </a:txBody>
                  <a:tcPr anchor="ctr"/>
                </a:tc>
                <a:tc>
                  <a:txBody>
                    <a:bodyPr/>
                    <a:lstStyle/>
                    <a:p>
                      <a:pPr algn="ctr"/>
                      <a:r>
                        <a:rPr lang="en-GB" sz="1200" dirty="0" smtClean="0"/>
                        <a:t>Stretch, squash,  turn.</a:t>
                      </a:r>
                      <a:endParaRPr lang="en-GB" sz="1200" dirty="0"/>
                    </a:p>
                  </a:txBody>
                  <a:tcPr anchor="ctr"/>
                </a:tc>
                <a:extLst>
                  <a:ext uri="{0D108BD9-81ED-4DB2-BD59-A6C34878D82A}">
                    <a16:rowId xmlns:a16="http://schemas.microsoft.com/office/drawing/2014/main" val="10000"/>
                  </a:ext>
                </a:extLst>
              </a:tr>
              <a:tr h="571500">
                <a:tc>
                  <a:txBody>
                    <a:bodyPr/>
                    <a:lstStyle/>
                    <a:p>
                      <a:pPr algn="ctr"/>
                      <a:r>
                        <a:rPr lang="en-GB" sz="1200" b="0" dirty="0" smtClean="0"/>
                        <a:t>Contact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Exerted between two objects when they touch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Friction, air resistance, tension.</a:t>
                      </a:r>
                    </a:p>
                  </a:txBody>
                  <a:tcPr anchor="ctr"/>
                </a:tc>
                <a:extLst>
                  <a:ext uri="{0D108BD9-81ED-4DB2-BD59-A6C34878D82A}">
                    <a16:rowId xmlns:a16="http://schemas.microsoft.com/office/drawing/2014/main" val="10001"/>
                  </a:ext>
                </a:extLst>
              </a:tr>
              <a:tr h="560070">
                <a:tc>
                  <a:txBody>
                    <a:bodyPr/>
                    <a:lstStyle/>
                    <a:p>
                      <a:pPr algn="ctr"/>
                      <a:r>
                        <a:rPr lang="en-GB" sz="1200" b="0" dirty="0" smtClean="0"/>
                        <a:t>Non-contact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Exerted between two objects without touching</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Gravity, electrostatic forces, magnetic forces.</a:t>
                      </a:r>
                    </a:p>
                  </a:txBody>
                  <a:tcPr anchor="ctr"/>
                </a:tc>
                <a:extLst>
                  <a:ext uri="{0D108BD9-81ED-4DB2-BD59-A6C34878D82A}">
                    <a16:rowId xmlns:a16="http://schemas.microsoft.com/office/drawing/2014/main" val="1831872260"/>
                  </a:ext>
                </a:extLst>
              </a:tr>
            </a:tbl>
          </a:graphicData>
        </a:graphic>
      </p:graphicFrame>
      <p:graphicFrame>
        <p:nvGraphicFramePr>
          <p:cNvPr id="274" name="Table 273"/>
          <p:cNvGraphicFramePr>
            <a:graphicFrameLocks noGrp="1"/>
          </p:cNvGraphicFramePr>
          <p:nvPr>
            <p:extLst/>
          </p:nvPr>
        </p:nvGraphicFramePr>
        <p:xfrm>
          <a:off x="2222205" y="75594"/>
          <a:ext cx="3326863" cy="847113"/>
        </p:xfrm>
        <a:graphic>
          <a:graphicData uri="http://schemas.openxmlformats.org/drawingml/2006/table">
            <a:tbl>
              <a:tblPr firstRow="1" bandRow="1">
                <a:tableStyleId>{5940675A-B579-460E-94D1-54222C63F5DA}</a:tableStyleId>
              </a:tblPr>
              <a:tblGrid>
                <a:gridCol w="563525">
                  <a:extLst>
                    <a:ext uri="{9D8B030D-6E8A-4147-A177-3AD203B41FA5}">
                      <a16:colId xmlns:a16="http://schemas.microsoft.com/office/drawing/2014/main" val="1317750527"/>
                    </a:ext>
                  </a:extLst>
                </a:gridCol>
                <a:gridCol w="2143481">
                  <a:extLst>
                    <a:ext uri="{9D8B030D-6E8A-4147-A177-3AD203B41FA5}">
                      <a16:colId xmlns:a16="http://schemas.microsoft.com/office/drawing/2014/main" val="2395633527"/>
                    </a:ext>
                  </a:extLst>
                </a:gridCol>
                <a:gridCol w="619857">
                  <a:extLst>
                    <a:ext uri="{9D8B030D-6E8A-4147-A177-3AD203B41FA5}">
                      <a16:colId xmlns:a16="http://schemas.microsoft.com/office/drawing/2014/main" val="1716866518"/>
                    </a:ext>
                  </a:extLst>
                </a:gridCol>
              </a:tblGrid>
              <a:tr h="298473">
                <a:tc>
                  <a:txBody>
                    <a:bodyPr/>
                    <a:lstStyle/>
                    <a:p>
                      <a:pPr algn="ctr"/>
                      <a:r>
                        <a:rPr lang="en-GB" sz="1200" b="0" dirty="0" smtClean="0"/>
                        <a:t>Unit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tc>
                  <a:txBody>
                    <a:bodyPr/>
                    <a:lstStyle/>
                    <a:p>
                      <a:pPr algn="ctr"/>
                      <a:r>
                        <a:rPr lang="en-GB" sz="1200" dirty="0" smtClean="0"/>
                        <a:t>1N</a:t>
                      </a:r>
                      <a:endParaRPr lang="en-GB" sz="1200" dirty="0"/>
                    </a:p>
                  </a:txBody>
                  <a:tcPr anchor="ctr"/>
                </a:tc>
                <a:extLst>
                  <a:ext uri="{0D108BD9-81ED-4DB2-BD59-A6C34878D82A}">
                    <a16:rowId xmlns:a16="http://schemas.microsoft.com/office/drawing/2014/main" val="1991896531"/>
                  </a:ext>
                </a:extLst>
              </a:tr>
              <a:tr h="23560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Kilo</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Kilonewton (KN) = 1000</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1X 10</a:t>
                      </a:r>
                      <a:r>
                        <a:rPr lang="en-US" sz="1200" baseline="30000" dirty="0" smtClean="0"/>
                        <a:t>3</a:t>
                      </a:r>
                    </a:p>
                  </a:txBody>
                  <a:tcPr anchor="ctr"/>
                </a:tc>
                <a:extLst>
                  <a:ext uri="{0D108BD9-81ED-4DB2-BD59-A6C34878D82A}">
                    <a16:rowId xmlns:a16="http://schemas.microsoft.com/office/drawing/2014/main" val="1284188306"/>
                  </a:ext>
                </a:extLst>
              </a:tr>
              <a:tr h="258098">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Mega</a:t>
                      </a:r>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Meganewton (MN) = 1000,000</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1 X 10</a:t>
                      </a:r>
                      <a:r>
                        <a:rPr lang="en-US" sz="1200" baseline="30000" dirty="0" smtClean="0"/>
                        <a:t>6</a:t>
                      </a:r>
                    </a:p>
                  </a:txBody>
                  <a:tcPr anchor="ctr"/>
                </a:tc>
                <a:extLst>
                  <a:ext uri="{0D108BD9-81ED-4DB2-BD59-A6C34878D82A}">
                    <a16:rowId xmlns:a16="http://schemas.microsoft.com/office/drawing/2014/main" val="299546715"/>
                  </a:ext>
                </a:extLst>
              </a:tr>
            </a:tbl>
          </a:graphicData>
        </a:graphic>
      </p:graphicFrame>
      <p:sp>
        <p:nvSpPr>
          <p:cNvPr id="60" name="Rectangle 59"/>
          <p:cNvSpPr/>
          <p:nvPr/>
        </p:nvSpPr>
        <p:spPr>
          <a:xfrm>
            <a:off x="3135233" y="1680013"/>
            <a:ext cx="869547" cy="1743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 = m X g</a:t>
            </a:r>
            <a:endParaRPr lang="en-GB" sz="1200" dirty="0">
              <a:solidFill>
                <a:schemeClr val="tx1"/>
              </a:solidFill>
            </a:endParaRPr>
          </a:p>
        </p:txBody>
      </p:sp>
      <p:sp>
        <p:nvSpPr>
          <p:cNvPr id="64" name="Rectangle 63"/>
          <p:cNvSpPr/>
          <p:nvPr/>
        </p:nvSpPr>
        <p:spPr>
          <a:xfrm>
            <a:off x="922860" y="64118"/>
            <a:ext cx="1222511" cy="50707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Each Kg has a gravitational pull of 9.8N.</a:t>
            </a:r>
            <a:endParaRPr lang="en-GB" sz="1200" dirty="0">
              <a:solidFill>
                <a:schemeClr val="tx1"/>
              </a:solidFill>
            </a:endParaRPr>
          </a:p>
        </p:txBody>
      </p:sp>
      <p:graphicFrame>
        <p:nvGraphicFramePr>
          <p:cNvPr id="65" name="Table 64"/>
          <p:cNvGraphicFramePr>
            <a:graphicFrameLocks noGrp="1"/>
          </p:cNvGraphicFramePr>
          <p:nvPr>
            <p:extLst/>
          </p:nvPr>
        </p:nvGraphicFramePr>
        <p:xfrm>
          <a:off x="99431" y="653263"/>
          <a:ext cx="2027081" cy="936946"/>
        </p:xfrm>
        <a:graphic>
          <a:graphicData uri="http://schemas.openxmlformats.org/drawingml/2006/table">
            <a:tbl>
              <a:tblPr firstRow="1" bandRow="1">
                <a:tableStyleId>{5940675A-B579-460E-94D1-54222C63F5DA}</a:tableStyleId>
              </a:tblPr>
              <a:tblGrid>
                <a:gridCol w="527890">
                  <a:extLst>
                    <a:ext uri="{9D8B030D-6E8A-4147-A177-3AD203B41FA5}">
                      <a16:colId xmlns:a16="http://schemas.microsoft.com/office/drawing/2014/main" val="20000"/>
                    </a:ext>
                  </a:extLst>
                </a:gridCol>
                <a:gridCol w="818707">
                  <a:extLst>
                    <a:ext uri="{9D8B030D-6E8A-4147-A177-3AD203B41FA5}">
                      <a16:colId xmlns:a16="http://schemas.microsoft.com/office/drawing/2014/main" val="20001"/>
                    </a:ext>
                  </a:extLst>
                </a:gridCol>
                <a:gridCol w="680484">
                  <a:extLst>
                    <a:ext uri="{9D8B030D-6E8A-4147-A177-3AD203B41FA5}">
                      <a16:colId xmlns:a16="http://schemas.microsoft.com/office/drawing/2014/main" val="20002"/>
                    </a:ext>
                  </a:extLst>
                </a:gridCol>
              </a:tblGrid>
              <a:tr h="936946">
                <a:tc>
                  <a:txBody>
                    <a:bodyPr/>
                    <a:lstStyle/>
                    <a:p>
                      <a:pPr algn="ctr"/>
                      <a:r>
                        <a:rPr lang="en-GB" sz="1200" dirty="0" smtClean="0">
                          <a:solidFill>
                            <a:schemeClr val="tx1"/>
                          </a:solidFill>
                        </a:rPr>
                        <a:t>Gravitational field strength </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Gravity exerted around an object.</a:t>
                      </a:r>
                      <a:endParaRPr lang="en-GB" sz="1200" b="1" i="1" dirty="0">
                        <a:solidFill>
                          <a:schemeClr val="accent2">
                            <a:lumMod val="75000"/>
                          </a:schemeClr>
                        </a:solidFill>
                      </a:endParaRPr>
                    </a:p>
                  </a:txBody>
                  <a:tcPr anchor="ctr"/>
                </a:tc>
                <a:tc>
                  <a:txBody>
                    <a:bodyPr/>
                    <a:lstStyle/>
                    <a:p>
                      <a:pPr algn="ctr"/>
                      <a:r>
                        <a:rPr lang="en-GB" sz="1200" dirty="0" smtClean="0"/>
                        <a:t>Earth’s gfs = 9.8N/kg</a:t>
                      </a:r>
                      <a:endParaRPr lang="en-GB" sz="1200" dirty="0"/>
                    </a:p>
                  </a:txBody>
                  <a:tcPr anchor="ctr"/>
                </a:tc>
                <a:extLst>
                  <a:ext uri="{0D108BD9-81ED-4DB2-BD59-A6C34878D82A}">
                    <a16:rowId xmlns:a16="http://schemas.microsoft.com/office/drawing/2014/main" val="10000"/>
                  </a:ext>
                </a:extLst>
              </a:tr>
            </a:tbl>
          </a:graphicData>
        </a:graphic>
      </p:graphicFrame>
      <p:cxnSp>
        <p:nvCxnSpPr>
          <p:cNvPr id="66" name="Straight Connector 65"/>
          <p:cNvCxnSpPr>
            <a:stCxn id="64" idx="2"/>
            <a:endCxn id="65" idx="0"/>
          </p:cNvCxnSpPr>
          <p:nvPr/>
        </p:nvCxnSpPr>
        <p:spPr>
          <a:xfrm flipH="1">
            <a:off x="1112971" y="571189"/>
            <a:ext cx="421145" cy="820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a:stCxn id="176" idx="3"/>
            <a:endCxn id="113" idx="1"/>
          </p:cNvCxnSpPr>
          <p:nvPr/>
        </p:nvCxnSpPr>
        <p:spPr>
          <a:xfrm>
            <a:off x="2434949" y="2560096"/>
            <a:ext cx="124731" cy="143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a:stCxn id="19" idx="0"/>
            <a:endCxn id="65" idx="2"/>
          </p:cNvCxnSpPr>
          <p:nvPr/>
        </p:nvCxnSpPr>
        <p:spPr>
          <a:xfrm flipH="1" flipV="1">
            <a:off x="1112971" y="1590209"/>
            <a:ext cx="476095" cy="8980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3" name="Rectangle 112"/>
          <p:cNvSpPr/>
          <p:nvPr/>
        </p:nvSpPr>
        <p:spPr>
          <a:xfrm>
            <a:off x="2559680" y="1974035"/>
            <a:ext cx="264192" cy="117498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Gravity</a:t>
            </a:r>
            <a:endParaRPr lang="en-GB" sz="1400" b="1" dirty="0">
              <a:solidFill>
                <a:schemeClr val="tx1"/>
              </a:solidFill>
            </a:endParaRPr>
          </a:p>
        </p:txBody>
      </p:sp>
      <p:sp>
        <p:nvSpPr>
          <p:cNvPr id="147" name="Rectangle 146"/>
          <p:cNvSpPr/>
          <p:nvPr/>
        </p:nvSpPr>
        <p:spPr>
          <a:xfrm>
            <a:off x="6161126" y="2794286"/>
            <a:ext cx="2566296" cy="28100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Contact and Resultant forces</a:t>
            </a:r>
            <a:endParaRPr lang="en-GB" sz="1400" b="1" dirty="0">
              <a:solidFill>
                <a:schemeClr val="tx1"/>
              </a:solidFill>
            </a:endParaRPr>
          </a:p>
        </p:txBody>
      </p:sp>
      <p:cxnSp>
        <p:nvCxnSpPr>
          <p:cNvPr id="153" name="Straight Connector 152"/>
          <p:cNvCxnSpPr>
            <a:stCxn id="332" idx="1"/>
            <a:endCxn id="372" idx="3"/>
          </p:cNvCxnSpPr>
          <p:nvPr/>
        </p:nvCxnSpPr>
        <p:spPr>
          <a:xfrm flipH="1" flipV="1">
            <a:off x="4181901" y="3752024"/>
            <a:ext cx="95094" cy="2806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a:stCxn id="113" idx="3"/>
            <a:endCxn id="276" idx="1"/>
          </p:cNvCxnSpPr>
          <p:nvPr/>
        </p:nvCxnSpPr>
        <p:spPr>
          <a:xfrm>
            <a:off x="2823872" y="2561527"/>
            <a:ext cx="1562463" cy="6976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a:stCxn id="147" idx="1"/>
            <a:endCxn id="276" idx="3"/>
          </p:cNvCxnSpPr>
          <p:nvPr/>
        </p:nvCxnSpPr>
        <p:spPr>
          <a:xfrm flipH="1">
            <a:off x="5729561" y="2934788"/>
            <a:ext cx="431565" cy="3244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4" name="Table 163"/>
          <p:cNvGraphicFramePr>
            <a:graphicFrameLocks noGrp="1"/>
          </p:cNvGraphicFramePr>
          <p:nvPr>
            <p:extLst/>
          </p:nvPr>
        </p:nvGraphicFramePr>
        <p:xfrm>
          <a:off x="108842" y="6561679"/>
          <a:ext cx="2688949" cy="2377440"/>
        </p:xfrm>
        <a:graphic>
          <a:graphicData uri="http://schemas.openxmlformats.org/drawingml/2006/table">
            <a:tbl>
              <a:tblPr firstRow="1" bandRow="1">
                <a:tableStyleId>{5940675A-B579-460E-94D1-54222C63F5DA}</a:tableStyleId>
              </a:tblPr>
              <a:tblGrid>
                <a:gridCol w="1078513">
                  <a:extLst>
                    <a:ext uri="{9D8B030D-6E8A-4147-A177-3AD203B41FA5}">
                      <a16:colId xmlns:a16="http://schemas.microsoft.com/office/drawing/2014/main" val="20000"/>
                    </a:ext>
                  </a:extLst>
                </a:gridCol>
                <a:gridCol w="1610436">
                  <a:extLst>
                    <a:ext uri="{9D8B030D-6E8A-4147-A177-3AD203B41FA5}">
                      <a16:colId xmlns:a16="http://schemas.microsoft.com/office/drawing/2014/main" val="20001"/>
                    </a:ext>
                  </a:extLst>
                </a:gridCol>
              </a:tblGrid>
              <a:tr h="186033">
                <a:tc>
                  <a:txBody>
                    <a:bodyPr/>
                    <a:lstStyle/>
                    <a:p>
                      <a:pPr algn="ctr"/>
                      <a:r>
                        <a:rPr lang="en-GB" sz="1200" b="0" dirty="0" smtClean="0"/>
                        <a:t>Area</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squares (m</a:t>
                      </a:r>
                      <a:r>
                        <a:rPr lang="en-GB" sz="1200" b="1" i="1" baseline="30000" dirty="0" smtClean="0">
                          <a:solidFill>
                            <a:schemeClr val="accent2">
                              <a:lumMod val="75000"/>
                            </a:schemeClr>
                          </a:solidFill>
                        </a:rPr>
                        <a:t>2</a:t>
                      </a:r>
                      <a:r>
                        <a:rPr lang="en-GB" sz="1200" b="1" i="1"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28600">
                <a:tc>
                  <a:txBody>
                    <a:bodyPr/>
                    <a:lstStyle/>
                    <a:p>
                      <a:pPr algn="ctr"/>
                      <a:r>
                        <a:rPr lang="en-GB" sz="1200" b="0" dirty="0" smtClean="0"/>
                        <a:t>Weight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728772806"/>
                  </a:ext>
                </a:extLst>
              </a:tr>
              <a:tr h="228600">
                <a:tc>
                  <a:txBody>
                    <a:bodyPr/>
                    <a:lstStyle/>
                    <a:p>
                      <a:pPr algn="ctr"/>
                      <a:r>
                        <a:rPr lang="en-GB" sz="1200" b="0" dirty="0" smtClean="0"/>
                        <a:t>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Kilograms</a:t>
                      </a:r>
                      <a:r>
                        <a:rPr lang="en-GB" sz="1200" b="1" i="1" baseline="0" dirty="0" smtClean="0">
                          <a:solidFill>
                            <a:schemeClr val="accent2">
                              <a:lumMod val="75000"/>
                            </a:schemeClr>
                          </a:solidFill>
                        </a:rPr>
                        <a:t> (kg)</a:t>
                      </a:r>
                      <a:endParaRPr lang="en-GB" sz="1200" b="1" i="1" dirty="0">
                        <a:solidFill>
                          <a:schemeClr val="accent2">
                            <a:lumMod val="75000"/>
                          </a:schemeClr>
                        </a:solidFill>
                      </a:endParaRPr>
                    </a:p>
                  </a:txBody>
                  <a:tcPr anchor="ctr"/>
                </a:tc>
                <a:extLst>
                  <a:ext uri="{0D108BD9-81ED-4DB2-BD59-A6C34878D82A}">
                    <a16:rowId xmlns:a16="http://schemas.microsoft.com/office/drawing/2014/main" val="3982577695"/>
                  </a:ext>
                </a:extLst>
              </a:tr>
              <a:tr h="216308">
                <a:tc>
                  <a:txBody>
                    <a:bodyPr/>
                    <a:lstStyle/>
                    <a:p>
                      <a:pPr algn="ctr"/>
                      <a:r>
                        <a:rPr lang="en-GB" sz="1200" b="0" dirty="0" smtClean="0"/>
                        <a:t>Gravitational field strength</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per kilogram (N/Kg)</a:t>
                      </a:r>
                      <a:endParaRPr lang="en-GB" sz="1200" b="1" i="1" dirty="0">
                        <a:solidFill>
                          <a:schemeClr val="accent2">
                            <a:lumMod val="75000"/>
                          </a:schemeClr>
                        </a:solidFill>
                      </a:endParaRPr>
                    </a:p>
                  </a:txBody>
                  <a:tcPr anchor="ctr"/>
                </a:tc>
                <a:extLst>
                  <a:ext uri="{0D108BD9-81ED-4DB2-BD59-A6C34878D82A}">
                    <a16:rowId xmlns:a16="http://schemas.microsoft.com/office/drawing/2014/main" val="4068792628"/>
                  </a:ext>
                </a:extLst>
              </a:tr>
              <a:tr h="157565">
                <a:tc>
                  <a:txBody>
                    <a:bodyPr/>
                    <a:lstStyle/>
                    <a:p>
                      <a:pPr algn="ctr"/>
                      <a:r>
                        <a:rPr lang="en-GB" sz="1200" b="0" dirty="0" smtClean="0"/>
                        <a:t>Force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 (N)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56537">
                <a:tc>
                  <a:txBody>
                    <a:bodyPr/>
                    <a:lstStyle/>
                    <a:p>
                      <a:pPr algn="ctr"/>
                      <a:r>
                        <a:rPr lang="en-GB" sz="1200" b="0" dirty="0" smtClean="0"/>
                        <a:t>Work done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Joules (J)</a:t>
                      </a:r>
                    </a:p>
                  </a:txBody>
                  <a:tcPr anchor="ctr"/>
                </a:tc>
                <a:extLst>
                  <a:ext uri="{0D108BD9-81ED-4DB2-BD59-A6C34878D82A}">
                    <a16:rowId xmlns:a16="http://schemas.microsoft.com/office/drawing/2014/main" val="10003"/>
                  </a:ext>
                </a:extLst>
              </a:tr>
              <a:tr h="256537">
                <a:tc>
                  <a:txBody>
                    <a:bodyPr/>
                    <a:lstStyle/>
                    <a:p>
                      <a:pPr algn="ctr"/>
                      <a:r>
                        <a:rPr lang="en-GB" sz="1200" b="0" dirty="0" smtClean="0"/>
                        <a:t>Distance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256537">
                <a:tc>
                  <a:txBody>
                    <a:bodyPr/>
                    <a:lstStyle/>
                    <a:p>
                      <a:pPr algn="ctr"/>
                      <a:r>
                        <a:rPr lang="en-GB" sz="1200" b="0" dirty="0" smtClean="0"/>
                        <a:t>Moment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Newton-metres (Nm)</a:t>
                      </a:r>
                      <a:endParaRPr lang="en-GB" sz="1200" b="1" i="1" dirty="0">
                        <a:solidFill>
                          <a:schemeClr val="accent2">
                            <a:lumMod val="75000"/>
                          </a:schemeClr>
                        </a:solidFill>
                      </a:endParaRPr>
                    </a:p>
                  </a:txBody>
                  <a:tcPr anchor="ctr"/>
                </a:tc>
                <a:extLst>
                  <a:ext uri="{0D108BD9-81ED-4DB2-BD59-A6C34878D82A}">
                    <a16:rowId xmlns:a16="http://schemas.microsoft.com/office/drawing/2014/main" val="3418011681"/>
                  </a:ext>
                </a:extLst>
              </a:tr>
            </a:tbl>
          </a:graphicData>
        </a:graphic>
      </p:graphicFrame>
      <p:graphicFrame>
        <p:nvGraphicFramePr>
          <p:cNvPr id="176" name="Table 175"/>
          <p:cNvGraphicFramePr>
            <a:graphicFrameLocks noGrp="1"/>
          </p:cNvGraphicFramePr>
          <p:nvPr>
            <p:extLst/>
          </p:nvPr>
        </p:nvGraphicFramePr>
        <p:xfrm>
          <a:off x="108843" y="1920016"/>
          <a:ext cx="2326106" cy="1280160"/>
        </p:xfrm>
        <a:graphic>
          <a:graphicData uri="http://schemas.openxmlformats.org/drawingml/2006/table">
            <a:tbl>
              <a:tblPr firstRow="1" bandRow="1">
                <a:tableStyleId>{5940675A-B579-460E-94D1-54222C63F5DA}</a:tableStyleId>
              </a:tblPr>
              <a:tblGrid>
                <a:gridCol w="364947">
                  <a:extLst>
                    <a:ext uri="{9D8B030D-6E8A-4147-A177-3AD203B41FA5}">
                      <a16:colId xmlns:a16="http://schemas.microsoft.com/office/drawing/2014/main" val="20000"/>
                    </a:ext>
                  </a:extLst>
                </a:gridCol>
                <a:gridCol w="1108006">
                  <a:extLst>
                    <a:ext uri="{9D8B030D-6E8A-4147-A177-3AD203B41FA5}">
                      <a16:colId xmlns:a16="http://schemas.microsoft.com/office/drawing/2014/main" val="20001"/>
                    </a:ext>
                  </a:extLst>
                </a:gridCol>
                <a:gridCol w="853153">
                  <a:extLst>
                    <a:ext uri="{9D8B030D-6E8A-4147-A177-3AD203B41FA5}">
                      <a16:colId xmlns:a16="http://schemas.microsoft.com/office/drawing/2014/main" val="20002"/>
                    </a:ext>
                  </a:extLst>
                </a:gridCol>
              </a:tblGrid>
              <a:tr h="802105">
                <a:tc>
                  <a:txBody>
                    <a:bodyPr/>
                    <a:lstStyle/>
                    <a:p>
                      <a:pPr algn="ctr"/>
                      <a:r>
                        <a:rPr lang="en-GB" sz="1200" b="0" dirty="0" smtClean="0"/>
                        <a:t>Weight</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Force acting upon an object due to gravity</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Newton (N)</a:t>
                      </a:r>
                    </a:p>
                  </a:txBody>
                  <a:tcPr anchor="ctr"/>
                </a:tc>
                <a:extLst>
                  <a:ext uri="{0D108BD9-81ED-4DB2-BD59-A6C34878D82A}">
                    <a16:rowId xmlns:a16="http://schemas.microsoft.com/office/drawing/2014/main" val="10001"/>
                  </a:ext>
                </a:extLst>
              </a:tr>
              <a:tr h="444366">
                <a:tc>
                  <a:txBody>
                    <a:bodyPr/>
                    <a:lstStyle/>
                    <a:p>
                      <a:pPr algn="ctr"/>
                      <a:r>
                        <a:rPr lang="en-GB" sz="1200" b="0" dirty="0" smtClean="0"/>
                        <a:t>Mass</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How much matter</a:t>
                      </a:r>
                      <a:endParaRPr lang="en-GB" sz="1200" b="1" i="1" dirty="0">
                        <a:solidFill>
                          <a:schemeClr val="accent2">
                            <a:lumMod val="75000"/>
                          </a:schemeClr>
                        </a:solidFill>
                      </a:endParaRPr>
                    </a:p>
                  </a:txBody>
                  <a:tcPr anchor="ctr"/>
                </a:tc>
                <a:tc>
                  <a:txBody>
                    <a:bodyPr/>
                    <a:lstStyle/>
                    <a:p>
                      <a:pPr algn="ctr"/>
                      <a:r>
                        <a:rPr lang="en-GB" sz="1200" dirty="0" smtClean="0"/>
                        <a:t>Kilograms (Kg)</a:t>
                      </a:r>
                      <a:endParaRPr lang="en-GB" sz="1200" dirty="0"/>
                    </a:p>
                  </a:txBody>
                  <a:tcPr anchor="ctr"/>
                </a:tc>
                <a:extLst>
                  <a:ext uri="{0D108BD9-81ED-4DB2-BD59-A6C34878D82A}">
                    <a16:rowId xmlns:a16="http://schemas.microsoft.com/office/drawing/2014/main" val="4000949057"/>
                  </a:ext>
                </a:extLst>
              </a:tr>
            </a:tbl>
          </a:graphicData>
        </a:graphic>
      </p:graphicFrame>
      <p:graphicFrame>
        <p:nvGraphicFramePr>
          <p:cNvPr id="125" name="Table 124"/>
          <p:cNvGraphicFramePr>
            <a:graphicFrameLocks noGrp="1"/>
          </p:cNvGraphicFramePr>
          <p:nvPr>
            <p:extLst/>
          </p:nvPr>
        </p:nvGraphicFramePr>
        <p:xfrm>
          <a:off x="2306853" y="1012138"/>
          <a:ext cx="2637938" cy="457200"/>
        </p:xfrm>
        <a:graphic>
          <a:graphicData uri="http://schemas.openxmlformats.org/drawingml/2006/table">
            <a:tbl>
              <a:tblPr firstRow="1" bandRow="1">
                <a:tableStyleId>{5940675A-B579-460E-94D1-54222C63F5DA}</a:tableStyleId>
              </a:tblPr>
              <a:tblGrid>
                <a:gridCol w="691879">
                  <a:extLst>
                    <a:ext uri="{9D8B030D-6E8A-4147-A177-3AD203B41FA5}">
                      <a16:colId xmlns:a16="http://schemas.microsoft.com/office/drawing/2014/main" val="2955753553"/>
                    </a:ext>
                  </a:extLst>
                </a:gridCol>
                <a:gridCol w="1946059">
                  <a:extLst>
                    <a:ext uri="{9D8B030D-6E8A-4147-A177-3AD203B41FA5}">
                      <a16:colId xmlns:a16="http://schemas.microsoft.com/office/drawing/2014/main" val="112504482"/>
                    </a:ext>
                  </a:extLst>
                </a:gridCol>
              </a:tblGrid>
              <a:tr h="424756">
                <a:tc>
                  <a:txBody>
                    <a:bodyPr/>
                    <a:lstStyle/>
                    <a:p>
                      <a:pPr algn="ctr"/>
                      <a:r>
                        <a:rPr lang="en-GB" sz="1200" b="0" dirty="0" smtClean="0"/>
                        <a:t>Centre of mass</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weight of an object acts through a single point</a:t>
                      </a:r>
                      <a:endParaRPr lang="en-GB" sz="1200" b="1" i="1" dirty="0">
                        <a:solidFill>
                          <a:schemeClr val="accent2">
                            <a:lumMod val="75000"/>
                          </a:schemeClr>
                        </a:solidFill>
                      </a:endParaRPr>
                    </a:p>
                  </a:txBody>
                  <a:tcPr anchor="ctr"/>
                </a:tc>
                <a:extLst>
                  <a:ext uri="{0D108BD9-81ED-4DB2-BD59-A6C34878D82A}">
                    <a16:rowId xmlns:a16="http://schemas.microsoft.com/office/drawing/2014/main" val="1895135172"/>
                  </a:ext>
                </a:extLst>
              </a:tr>
            </a:tbl>
          </a:graphicData>
        </a:graphic>
      </p:graphicFrame>
      <p:graphicFrame>
        <p:nvGraphicFramePr>
          <p:cNvPr id="202" name="Table 201"/>
          <p:cNvGraphicFramePr>
            <a:graphicFrameLocks noGrp="1"/>
          </p:cNvGraphicFramePr>
          <p:nvPr>
            <p:extLst/>
          </p:nvPr>
        </p:nvGraphicFramePr>
        <p:xfrm>
          <a:off x="4411865" y="1711828"/>
          <a:ext cx="4023780" cy="914400"/>
        </p:xfrm>
        <a:graphic>
          <a:graphicData uri="http://schemas.openxmlformats.org/drawingml/2006/table">
            <a:tbl>
              <a:tblPr firstRow="1" bandRow="1">
                <a:tableStyleId>{5940675A-B579-460E-94D1-54222C63F5DA}</a:tableStyleId>
              </a:tblPr>
              <a:tblGrid>
                <a:gridCol w="370265">
                  <a:extLst>
                    <a:ext uri="{9D8B030D-6E8A-4147-A177-3AD203B41FA5}">
                      <a16:colId xmlns:a16="http://schemas.microsoft.com/office/drawing/2014/main" val="20000"/>
                    </a:ext>
                  </a:extLst>
                </a:gridCol>
                <a:gridCol w="1350692">
                  <a:extLst>
                    <a:ext uri="{9D8B030D-6E8A-4147-A177-3AD203B41FA5}">
                      <a16:colId xmlns:a16="http://schemas.microsoft.com/office/drawing/2014/main" val="20001"/>
                    </a:ext>
                  </a:extLst>
                </a:gridCol>
                <a:gridCol w="2302823">
                  <a:extLst>
                    <a:ext uri="{9D8B030D-6E8A-4147-A177-3AD203B41FA5}">
                      <a16:colId xmlns:a16="http://schemas.microsoft.com/office/drawing/2014/main" val="20002"/>
                    </a:ext>
                  </a:extLst>
                </a:gridCol>
              </a:tblGrid>
              <a:tr h="433910">
                <a:tc rowSpan="2">
                  <a:txBody>
                    <a:bodyPr/>
                    <a:lstStyle/>
                    <a:p>
                      <a:pPr algn="ctr"/>
                      <a:r>
                        <a:rPr lang="en-GB" sz="1200" b="0" dirty="0" smtClean="0"/>
                        <a:t>Resultant force</a:t>
                      </a:r>
                      <a:endParaRPr lang="en-GB" sz="1200" b="0" dirty="0"/>
                    </a:p>
                  </a:txBody>
                  <a:tcPr vert="vert270" anchor="ctr">
                    <a:solidFill>
                      <a:schemeClr val="accent2">
                        <a:lumMod val="20000"/>
                        <a:lumOff val="80000"/>
                      </a:schemeClr>
                    </a:solidFill>
                  </a:tcPr>
                </a:tc>
                <a:tc rowSpan="2">
                  <a:txBody>
                    <a:bodyPr/>
                    <a:lstStyle/>
                    <a:p>
                      <a:pPr algn="ctr"/>
                      <a:r>
                        <a:rPr lang="en-GB" sz="1200" b="1" i="1" dirty="0" smtClean="0">
                          <a:solidFill>
                            <a:schemeClr val="accent2">
                              <a:lumMod val="75000"/>
                            </a:schemeClr>
                          </a:solidFill>
                        </a:rPr>
                        <a:t>The overall effect of all of the forces</a:t>
                      </a:r>
                      <a:r>
                        <a:rPr lang="en-GB" sz="1200" b="1" i="1" baseline="0" dirty="0" smtClean="0">
                          <a:solidFill>
                            <a:schemeClr val="accent2">
                              <a:lumMod val="75000"/>
                            </a:schemeClr>
                          </a:solidFill>
                        </a:rPr>
                        <a:t> acting upon an object</a:t>
                      </a:r>
                      <a:endParaRPr lang="en-GB" sz="1200" b="1" i="1" dirty="0">
                        <a:solidFill>
                          <a:schemeClr val="accent2">
                            <a:lumMod val="75000"/>
                          </a:schemeClr>
                        </a:solidFill>
                      </a:endParaRPr>
                    </a:p>
                  </a:txBody>
                  <a:tcPr anchor="ctr"/>
                </a:tc>
                <a:tc>
                  <a:txBody>
                    <a:bodyPr/>
                    <a:lstStyle/>
                    <a:p>
                      <a:pPr algn="l"/>
                      <a:r>
                        <a:rPr lang="en-GB" sz="1200" dirty="0" smtClean="0"/>
                        <a:t>Two</a:t>
                      </a:r>
                      <a:r>
                        <a:rPr lang="en-GB" sz="1200" baseline="0" dirty="0" smtClean="0"/>
                        <a:t> forces acting in the same direction are added.</a:t>
                      </a:r>
                      <a:endParaRPr lang="en-GB" sz="1200" dirty="0"/>
                    </a:p>
                  </a:txBody>
                  <a:tcPr anchor="ctr"/>
                </a:tc>
                <a:extLst>
                  <a:ext uri="{0D108BD9-81ED-4DB2-BD59-A6C34878D82A}">
                    <a16:rowId xmlns:a16="http://schemas.microsoft.com/office/drawing/2014/main" val="10002"/>
                  </a:ext>
                </a:extLst>
              </a:tr>
              <a:tr h="361992">
                <a:tc vMerge="1">
                  <a:txBody>
                    <a:bodyPr/>
                    <a:lstStyle/>
                    <a:p>
                      <a:pPr algn="ctr"/>
                      <a:endParaRPr lang="en-GB" sz="1200" b="0" dirty="0"/>
                    </a:p>
                  </a:txBody>
                  <a:tcPr anchor="ctr">
                    <a:solidFill>
                      <a:schemeClr val="accent2">
                        <a:lumMod val="20000"/>
                        <a:lumOff val="80000"/>
                      </a:schemeClr>
                    </a:solidFill>
                  </a:tcPr>
                </a:tc>
                <a:tc vMerge="1">
                  <a:txBody>
                    <a:bodyPr/>
                    <a:lstStyle/>
                    <a:p>
                      <a:pPr algn="ctr"/>
                      <a:endParaRPr lang="en-GB" sz="1200" b="1" i="1" dirty="0">
                        <a:solidFill>
                          <a:schemeClr val="accent2">
                            <a:lumMod val="75000"/>
                          </a:schemeClr>
                        </a:solidFill>
                      </a:endParaRPr>
                    </a:p>
                  </a:txBody>
                  <a:tcPr anchor="ctr"/>
                </a:tc>
                <a:tc>
                  <a:txBody>
                    <a:bodyPr/>
                    <a:lstStyle/>
                    <a:p>
                      <a:pPr algn="l"/>
                      <a:r>
                        <a:rPr lang="en-GB" sz="1200" dirty="0" smtClean="0"/>
                        <a:t>Two</a:t>
                      </a:r>
                      <a:r>
                        <a:rPr lang="en-GB" sz="1200" baseline="0" dirty="0" smtClean="0"/>
                        <a:t> forces acting in the opposite direction are taken away.</a:t>
                      </a:r>
                      <a:endParaRPr lang="en-GB" sz="1200" dirty="0"/>
                    </a:p>
                  </a:txBody>
                  <a:tcPr anchor="ctr"/>
                </a:tc>
                <a:extLst>
                  <a:ext uri="{0D108BD9-81ED-4DB2-BD59-A6C34878D82A}">
                    <a16:rowId xmlns:a16="http://schemas.microsoft.com/office/drawing/2014/main" val="14222529"/>
                  </a:ext>
                </a:extLst>
              </a:tr>
            </a:tbl>
          </a:graphicData>
        </a:graphic>
      </p:graphicFrame>
      <p:sp>
        <p:nvSpPr>
          <p:cNvPr id="203" name="Rectangle 202"/>
          <p:cNvSpPr/>
          <p:nvPr/>
        </p:nvSpPr>
        <p:spPr>
          <a:xfrm>
            <a:off x="8856128" y="1776918"/>
            <a:ext cx="1306325" cy="22871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HIGHER ONLY</a:t>
            </a:r>
            <a:endParaRPr lang="en-GB" sz="1400" b="1" dirty="0">
              <a:solidFill>
                <a:schemeClr val="tx1"/>
              </a:solidFill>
            </a:endParaRPr>
          </a:p>
        </p:txBody>
      </p:sp>
      <p:cxnSp>
        <p:nvCxnSpPr>
          <p:cNvPr id="204" name="Straight Connector 203"/>
          <p:cNvCxnSpPr>
            <a:stCxn id="202" idx="2"/>
            <a:endCxn id="147" idx="0"/>
          </p:cNvCxnSpPr>
          <p:nvPr/>
        </p:nvCxnSpPr>
        <p:spPr>
          <a:xfrm>
            <a:off x="6423755" y="2626228"/>
            <a:ext cx="1020519" cy="168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stCxn id="203" idx="3"/>
            <a:endCxn id="229" idx="1"/>
          </p:cNvCxnSpPr>
          <p:nvPr/>
        </p:nvCxnSpPr>
        <p:spPr>
          <a:xfrm>
            <a:off x="10162453" y="1891277"/>
            <a:ext cx="195024" cy="1676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a:stCxn id="320" idx="1"/>
            <a:endCxn id="4" idx="3"/>
          </p:cNvCxnSpPr>
          <p:nvPr/>
        </p:nvCxnSpPr>
        <p:spPr>
          <a:xfrm flipH="1" flipV="1">
            <a:off x="7213662" y="3705828"/>
            <a:ext cx="108122" cy="79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29" name="Table 228"/>
          <p:cNvGraphicFramePr>
            <a:graphicFrameLocks noGrp="1"/>
          </p:cNvGraphicFramePr>
          <p:nvPr>
            <p:extLst/>
          </p:nvPr>
        </p:nvGraphicFramePr>
        <p:xfrm>
          <a:off x="10357477" y="1738911"/>
          <a:ext cx="2305430" cy="640080"/>
        </p:xfrm>
        <a:graphic>
          <a:graphicData uri="http://schemas.openxmlformats.org/drawingml/2006/table">
            <a:tbl>
              <a:tblPr firstRow="1" bandRow="1">
                <a:tableStyleId>{5940675A-B579-460E-94D1-54222C63F5DA}</a:tableStyleId>
              </a:tblPr>
              <a:tblGrid>
                <a:gridCol w="743330">
                  <a:extLst>
                    <a:ext uri="{9D8B030D-6E8A-4147-A177-3AD203B41FA5}">
                      <a16:colId xmlns:a16="http://schemas.microsoft.com/office/drawing/2014/main" val="20000"/>
                    </a:ext>
                  </a:extLst>
                </a:gridCol>
                <a:gridCol w="1562100">
                  <a:extLst>
                    <a:ext uri="{9D8B030D-6E8A-4147-A177-3AD203B41FA5}">
                      <a16:colId xmlns:a16="http://schemas.microsoft.com/office/drawing/2014/main" val="20001"/>
                    </a:ext>
                  </a:extLst>
                </a:gridCol>
              </a:tblGrid>
              <a:tr h="442390">
                <a:tc>
                  <a:txBody>
                    <a:bodyPr/>
                    <a:lstStyle/>
                    <a:p>
                      <a:pPr algn="ctr"/>
                      <a:r>
                        <a:rPr lang="en-GB" sz="1200" b="0" dirty="0" smtClean="0"/>
                        <a:t>Free body diagram</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Show magnitude and direction of all forces upon an object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243" name="Rectangle 242"/>
          <p:cNvSpPr/>
          <p:nvPr/>
        </p:nvSpPr>
        <p:spPr>
          <a:xfrm>
            <a:off x="10586991" y="2420153"/>
            <a:ext cx="1077556" cy="6585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Object moves left with a force of 5N</a:t>
            </a:r>
            <a:endParaRPr lang="en-GB" sz="1200" dirty="0">
              <a:solidFill>
                <a:schemeClr val="tx1"/>
              </a:solidFill>
            </a:endParaRPr>
          </a:p>
        </p:txBody>
      </p:sp>
      <p:pic>
        <p:nvPicPr>
          <p:cNvPr id="155" name="Picture 154"/>
          <p:cNvPicPr>
            <a:picLocks noChangeAspect="1"/>
          </p:cNvPicPr>
          <p:nvPr/>
        </p:nvPicPr>
        <p:blipFill rotWithShape="1">
          <a:blip r:embed="rId2">
            <a:extLst>
              <a:ext uri="{28A0092B-C50C-407E-A947-70E740481C1C}">
                <a14:useLocalDpi xmlns:a14="http://schemas.microsoft.com/office/drawing/2010/main" val="0"/>
              </a:ext>
            </a:extLst>
          </a:blip>
          <a:srcRect l="17239" r="24112" b="6398"/>
          <a:stretch/>
        </p:blipFill>
        <p:spPr>
          <a:xfrm>
            <a:off x="11664547" y="2430666"/>
            <a:ext cx="957330" cy="627274"/>
          </a:xfrm>
          <a:prstGeom prst="rect">
            <a:avLst/>
          </a:prstGeom>
        </p:spPr>
      </p:pic>
      <p:pic>
        <p:nvPicPr>
          <p:cNvPr id="156" name="Picture 155"/>
          <p:cNvPicPr>
            <a:picLocks noChangeAspect="1"/>
          </p:cNvPicPr>
          <p:nvPr/>
        </p:nvPicPr>
        <p:blipFill rotWithShape="1">
          <a:blip r:embed="rId3">
            <a:extLst>
              <a:ext uri="{28A0092B-C50C-407E-A947-70E740481C1C}">
                <a14:useLocalDpi xmlns:a14="http://schemas.microsoft.com/office/drawing/2010/main" val="0"/>
              </a:ext>
            </a:extLst>
          </a:blip>
          <a:srcRect r="40108" b="-12704"/>
          <a:stretch/>
        </p:blipFill>
        <p:spPr>
          <a:xfrm>
            <a:off x="2962669" y="4847897"/>
            <a:ext cx="628037" cy="339723"/>
          </a:xfrm>
          <a:prstGeom prst="rect">
            <a:avLst/>
          </a:prstGeom>
        </p:spPr>
      </p:pic>
      <p:graphicFrame>
        <p:nvGraphicFramePr>
          <p:cNvPr id="247" name="Table 246"/>
          <p:cNvGraphicFramePr>
            <a:graphicFrameLocks noGrp="1"/>
          </p:cNvGraphicFramePr>
          <p:nvPr>
            <p:extLst/>
          </p:nvPr>
        </p:nvGraphicFramePr>
        <p:xfrm>
          <a:off x="9483761" y="75594"/>
          <a:ext cx="2103634" cy="1371600"/>
        </p:xfrm>
        <a:graphic>
          <a:graphicData uri="http://schemas.openxmlformats.org/drawingml/2006/table">
            <a:tbl>
              <a:tblPr firstRow="1" bandRow="1">
                <a:tableStyleId>{5940675A-B579-460E-94D1-54222C63F5DA}</a:tableStyleId>
              </a:tblPr>
              <a:tblGrid>
                <a:gridCol w="288889">
                  <a:extLst>
                    <a:ext uri="{9D8B030D-6E8A-4147-A177-3AD203B41FA5}">
                      <a16:colId xmlns:a16="http://schemas.microsoft.com/office/drawing/2014/main" val="20000"/>
                    </a:ext>
                  </a:extLst>
                </a:gridCol>
                <a:gridCol w="671745">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tblGrid>
              <a:tr h="845173">
                <a:tc>
                  <a:txBody>
                    <a:bodyPr/>
                    <a:lstStyle/>
                    <a:p>
                      <a:pPr algn="ctr"/>
                      <a:r>
                        <a:rPr lang="en-GB" sz="1200" b="0" dirty="0" smtClean="0"/>
                        <a:t>Resolving</a:t>
                      </a:r>
                      <a:r>
                        <a:rPr lang="en-GB" sz="1200" b="0" baseline="0" dirty="0" smtClean="0"/>
                        <a:t> </a:t>
                      </a:r>
                      <a:r>
                        <a:rPr lang="en-GB" sz="1200" b="0" dirty="0" smtClean="0"/>
                        <a:t> forces</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a:t>
                      </a:r>
                      <a:r>
                        <a:rPr lang="en-GB" sz="1200" b="1" i="1" baseline="0" dirty="0" smtClean="0">
                          <a:solidFill>
                            <a:schemeClr val="accent2">
                              <a:lumMod val="75000"/>
                            </a:schemeClr>
                          </a:solidFill>
                        </a:rPr>
                        <a:t> object pulled with a force at an angle</a:t>
                      </a:r>
                      <a:endParaRPr lang="en-GB" sz="1200" b="1" i="1" dirty="0">
                        <a:solidFill>
                          <a:schemeClr val="accent2">
                            <a:lumMod val="75000"/>
                          </a:schemeClr>
                        </a:solidFill>
                      </a:endParaRPr>
                    </a:p>
                  </a:txBody>
                  <a:tcPr anchor="ctr"/>
                </a:tc>
                <a:tc>
                  <a:txBody>
                    <a:bodyPr/>
                    <a:lstStyle/>
                    <a:p>
                      <a:pPr algn="ctr"/>
                      <a:r>
                        <a:rPr lang="en-GB" sz="1200" dirty="0" smtClean="0"/>
                        <a:t>A</a:t>
                      </a:r>
                      <a:r>
                        <a:rPr lang="en-GB" sz="1200" baseline="0" dirty="0" smtClean="0"/>
                        <a:t> single force can be split into two components acting at right angles to each other. </a:t>
                      </a:r>
                      <a:endParaRPr lang="en-GB" sz="1200" dirty="0"/>
                    </a:p>
                  </a:txBody>
                  <a:tcPr anchor="ctr"/>
                </a:tc>
                <a:extLst>
                  <a:ext uri="{0D108BD9-81ED-4DB2-BD59-A6C34878D82A}">
                    <a16:rowId xmlns:a16="http://schemas.microsoft.com/office/drawing/2014/main" val="10002"/>
                  </a:ext>
                </a:extLst>
              </a:tr>
            </a:tbl>
          </a:graphicData>
        </a:graphic>
      </p:graphicFrame>
      <p:sp>
        <p:nvSpPr>
          <p:cNvPr id="248" name="Rectangle 247"/>
          <p:cNvSpPr/>
          <p:nvPr/>
        </p:nvSpPr>
        <p:spPr>
          <a:xfrm>
            <a:off x="11664279" y="520221"/>
            <a:ext cx="976648" cy="11726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a:solidFill>
                  <a:schemeClr val="tx1"/>
                </a:solidFill>
              </a:rPr>
              <a:t>The component forces combined have the same </a:t>
            </a:r>
            <a:r>
              <a:rPr lang="en-GB" sz="1200" dirty="0" smtClean="0">
                <a:solidFill>
                  <a:schemeClr val="tx1"/>
                </a:solidFill>
              </a:rPr>
              <a:t>effect.</a:t>
            </a:r>
            <a:endParaRPr lang="en-GB" sz="1200" dirty="0"/>
          </a:p>
        </p:txBody>
      </p:sp>
      <p:cxnSp>
        <p:nvCxnSpPr>
          <p:cNvPr id="249" name="Straight Connector 248"/>
          <p:cNvCxnSpPr>
            <a:stCxn id="247" idx="2"/>
            <a:endCxn id="203" idx="0"/>
          </p:cNvCxnSpPr>
          <p:nvPr/>
        </p:nvCxnSpPr>
        <p:spPr>
          <a:xfrm flipH="1">
            <a:off x="9509291" y="1447194"/>
            <a:ext cx="1026287" cy="329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a:stCxn id="248" idx="1"/>
            <a:endCxn id="247" idx="3"/>
          </p:cNvCxnSpPr>
          <p:nvPr/>
        </p:nvCxnSpPr>
        <p:spPr>
          <a:xfrm flipH="1" flipV="1">
            <a:off x="11587395" y="761394"/>
            <a:ext cx="76884" cy="3451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0" name="Rectangle 319"/>
          <p:cNvSpPr/>
          <p:nvPr/>
        </p:nvSpPr>
        <p:spPr>
          <a:xfrm>
            <a:off x="7321784" y="3484593"/>
            <a:ext cx="1359089" cy="4583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Work done and energy transfer</a:t>
            </a:r>
            <a:endParaRPr lang="en-GB" sz="1400" b="1" dirty="0">
              <a:solidFill>
                <a:schemeClr val="tx1"/>
              </a:solidFill>
            </a:endParaRPr>
          </a:p>
        </p:txBody>
      </p:sp>
      <p:graphicFrame>
        <p:nvGraphicFramePr>
          <p:cNvPr id="321" name="Table 320"/>
          <p:cNvGraphicFramePr>
            <a:graphicFrameLocks noGrp="1"/>
          </p:cNvGraphicFramePr>
          <p:nvPr>
            <p:extLst/>
          </p:nvPr>
        </p:nvGraphicFramePr>
        <p:xfrm>
          <a:off x="8789337" y="3456812"/>
          <a:ext cx="3851590" cy="1097280"/>
        </p:xfrm>
        <a:graphic>
          <a:graphicData uri="http://schemas.openxmlformats.org/drawingml/2006/table">
            <a:tbl>
              <a:tblPr firstRow="1" bandRow="1">
                <a:tableStyleId>{5940675A-B579-460E-94D1-54222C63F5DA}</a:tableStyleId>
              </a:tblPr>
              <a:tblGrid>
                <a:gridCol w="242117">
                  <a:extLst>
                    <a:ext uri="{9D8B030D-6E8A-4147-A177-3AD203B41FA5}">
                      <a16:colId xmlns:a16="http://schemas.microsoft.com/office/drawing/2014/main" val="20000"/>
                    </a:ext>
                  </a:extLst>
                </a:gridCol>
                <a:gridCol w="1138989">
                  <a:extLst>
                    <a:ext uri="{9D8B030D-6E8A-4147-A177-3AD203B41FA5}">
                      <a16:colId xmlns:a16="http://schemas.microsoft.com/office/drawing/2014/main" val="20001"/>
                    </a:ext>
                  </a:extLst>
                </a:gridCol>
                <a:gridCol w="2470484">
                  <a:extLst>
                    <a:ext uri="{9D8B030D-6E8A-4147-A177-3AD203B41FA5}">
                      <a16:colId xmlns:a16="http://schemas.microsoft.com/office/drawing/2014/main" val="20002"/>
                    </a:ext>
                  </a:extLst>
                </a:gridCol>
              </a:tblGrid>
              <a:tr h="498787">
                <a:tc rowSpan="2">
                  <a:txBody>
                    <a:bodyPr/>
                    <a:lstStyle/>
                    <a:p>
                      <a:pPr algn="ctr"/>
                      <a:r>
                        <a:rPr lang="en-GB" sz="1200" b="0" dirty="0" smtClean="0"/>
                        <a:t>Work done</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work is done, energy is transferred</a:t>
                      </a:r>
                      <a:endParaRPr lang="en-GB" sz="1200" b="1" i="1" dirty="0">
                        <a:solidFill>
                          <a:schemeClr val="accent2">
                            <a:lumMod val="75000"/>
                          </a:schemeClr>
                        </a:solidFill>
                      </a:endParaRPr>
                    </a:p>
                  </a:txBody>
                  <a:tcPr anchor="ctr"/>
                </a:tc>
                <a:tc>
                  <a:txBody>
                    <a:bodyPr/>
                    <a:lstStyle/>
                    <a:p>
                      <a:pPr algn="ctr"/>
                      <a:r>
                        <a:rPr lang="en-GB" sz="1200" dirty="0" smtClean="0"/>
                        <a:t>Work done = force X distance moved W = F X s</a:t>
                      </a:r>
                      <a:endParaRPr lang="en-GB" sz="1200" dirty="0"/>
                    </a:p>
                  </a:txBody>
                  <a:tcPr anchor="ctr"/>
                </a:tc>
                <a:extLst>
                  <a:ext uri="{0D108BD9-81ED-4DB2-BD59-A6C34878D82A}">
                    <a16:rowId xmlns:a16="http://schemas.microsoft.com/office/drawing/2014/main" val="10002"/>
                  </a:ext>
                </a:extLst>
              </a:tr>
              <a:tr h="304800">
                <a:tc vMerge="1">
                  <a:txBody>
                    <a:bodyPr/>
                    <a:lstStyle/>
                    <a:p>
                      <a:endParaRPr lang="en-GB"/>
                    </a:p>
                  </a:txBody>
                  <a:tcPr/>
                </a:tc>
                <a:tc gridSpan="2">
                  <a:txBody>
                    <a:bodyPr/>
                    <a:lstStyle/>
                    <a:p>
                      <a:pPr algn="ctr"/>
                      <a:r>
                        <a:rPr lang="en-GB" sz="1200" dirty="0" smtClean="0"/>
                        <a:t>1J of work</a:t>
                      </a:r>
                      <a:r>
                        <a:rPr lang="en-GB" sz="1200" baseline="0" dirty="0" smtClean="0"/>
                        <a:t> is done when 1N of force moves an object through a distance of 1m, in the direction of the force.</a:t>
                      </a:r>
                      <a:endParaRPr lang="en-GB" sz="1200" dirty="0"/>
                    </a:p>
                  </a:txBody>
                  <a:tcPr anchor="ctr"/>
                </a:tc>
                <a:tc hMerge="1">
                  <a:txBody>
                    <a:bodyPr/>
                    <a:lstStyle/>
                    <a:p>
                      <a:pPr algn="l"/>
                      <a:endParaRPr lang="en-GB" sz="1200" dirty="0"/>
                    </a:p>
                  </a:txBody>
                  <a:tcPr anchor="ctr"/>
                </a:tc>
                <a:extLst>
                  <a:ext uri="{0D108BD9-81ED-4DB2-BD59-A6C34878D82A}">
                    <a16:rowId xmlns:a16="http://schemas.microsoft.com/office/drawing/2014/main" val="1906231189"/>
                  </a:ext>
                </a:extLst>
              </a:tr>
            </a:tbl>
          </a:graphicData>
        </a:graphic>
      </p:graphicFrame>
      <p:sp>
        <p:nvSpPr>
          <p:cNvPr id="322" name="Rectangle 321"/>
          <p:cNvSpPr/>
          <p:nvPr/>
        </p:nvSpPr>
        <p:spPr>
          <a:xfrm>
            <a:off x="8150910" y="3124262"/>
            <a:ext cx="4490018" cy="25077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If force is at right angles to direction of movement, NO work is done.</a:t>
            </a:r>
            <a:endParaRPr lang="en-GB" sz="1200" dirty="0"/>
          </a:p>
        </p:txBody>
      </p:sp>
      <p:cxnSp>
        <p:nvCxnSpPr>
          <p:cNvPr id="323" name="Straight Connector 322"/>
          <p:cNvCxnSpPr>
            <a:stCxn id="322" idx="2"/>
            <a:endCxn id="321" idx="0"/>
          </p:cNvCxnSpPr>
          <p:nvPr/>
        </p:nvCxnSpPr>
        <p:spPr>
          <a:xfrm>
            <a:off x="10395919" y="3375040"/>
            <a:ext cx="319213" cy="817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p:cNvCxnSpPr>
            <a:stCxn id="147" idx="3"/>
            <a:endCxn id="203" idx="1"/>
          </p:cNvCxnSpPr>
          <p:nvPr/>
        </p:nvCxnSpPr>
        <p:spPr>
          <a:xfrm flipV="1">
            <a:off x="8727422" y="1891277"/>
            <a:ext cx="128706" cy="10435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32" name="Rectangle 331"/>
          <p:cNvSpPr/>
          <p:nvPr/>
        </p:nvSpPr>
        <p:spPr>
          <a:xfrm>
            <a:off x="4276995" y="3809176"/>
            <a:ext cx="1452566" cy="44709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Scalar and vector quantities</a:t>
            </a:r>
            <a:endParaRPr lang="en-GB" sz="1400" b="1" dirty="0">
              <a:solidFill>
                <a:schemeClr val="tx1"/>
              </a:solidFill>
            </a:endParaRPr>
          </a:p>
        </p:txBody>
      </p:sp>
      <p:cxnSp>
        <p:nvCxnSpPr>
          <p:cNvPr id="335" name="Straight Connector 334"/>
          <p:cNvCxnSpPr>
            <a:stCxn id="332" idx="0"/>
            <a:endCxn id="276" idx="2"/>
          </p:cNvCxnSpPr>
          <p:nvPr/>
        </p:nvCxnSpPr>
        <p:spPr>
          <a:xfrm flipV="1">
            <a:off x="5003278" y="3720855"/>
            <a:ext cx="54670" cy="88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4" name="Table 383"/>
          <p:cNvGraphicFramePr>
            <a:graphicFrameLocks noGrp="1"/>
          </p:cNvGraphicFramePr>
          <p:nvPr>
            <p:extLst/>
          </p:nvPr>
        </p:nvGraphicFramePr>
        <p:xfrm>
          <a:off x="8329016" y="4601994"/>
          <a:ext cx="2483360" cy="914400"/>
        </p:xfrm>
        <a:graphic>
          <a:graphicData uri="http://schemas.openxmlformats.org/drawingml/2006/table">
            <a:tbl>
              <a:tblPr firstRow="1" bandRow="1">
                <a:tableStyleId>{5940675A-B579-460E-94D1-54222C63F5DA}</a:tableStyleId>
              </a:tblPr>
              <a:tblGrid>
                <a:gridCol w="1039571">
                  <a:extLst>
                    <a:ext uri="{9D8B030D-6E8A-4147-A177-3AD203B41FA5}">
                      <a16:colId xmlns:a16="http://schemas.microsoft.com/office/drawing/2014/main" val="20000"/>
                    </a:ext>
                  </a:extLst>
                </a:gridCol>
                <a:gridCol w="1443789">
                  <a:extLst>
                    <a:ext uri="{9D8B030D-6E8A-4147-A177-3AD203B41FA5}">
                      <a16:colId xmlns:a16="http://schemas.microsoft.com/office/drawing/2014/main" val="20001"/>
                    </a:ext>
                  </a:extLst>
                </a:gridCol>
              </a:tblGrid>
              <a:tr h="430542">
                <a:tc>
                  <a:txBody>
                    <a:bodyPr/>
                    <a:lstStyle/>
                    <a:p>
                      <a:pPr algn="ctr"/>
                      <a:r>
                        <a:rPr lang="en-GB" sz="1200" b="0" dirty="0" smtClean="0"/>
                        <a:t>One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changes speed or direction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92442">
                <a:tc>
                  <a:txBody>
                    <a:bodyPr/>
                    <a:lstStyle/>
                    <a:p>
                      <a:pPr algn="ctr"/>
                      <a:r>
                        <a:rPr lang="en-GB" sz="1200" b="0" dirty="0" smtClean="0"/>
                        <a:t>More than one force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object changes shape</a:t>
                      </a:r>
                      <a:endParaRPr lang="en-GB" sz="1200" b="1" i="1" dirty="0">
                        <a:solidFill>
                          <a:schemeClr val="accent2">
                            <a:lumMod val="75000"/>
                          </a:schemeClr>
                        </a:solidFill>
                      </a:endParaRPr>
                    </a:p>
                  </a:txBody>
                  <a:tcPr anchor="ctr"/>
                </a:tc>
                <a:extLst>
                  <a:ext uri="{0D108BD9-81ED-4DB2-BD59-A6C34878D82A}">
                    <a16:rowId xmlns:a16="http://schemas.microsoft.com/office/drawing/2014/main" val="1144116706"/>
                  </a:ext>
                </a:extLst>
              </a:tr>
            </a:tbl>
          </a:graphicData>
        </a:graphic>
      </p:graphicFrame>
      <p:sp>
        <p:nvSpPr>
          <p:cNvPr id="385" name="Rectangle 384"/>
          <p:cNvSpPr/>
          <p:nvPr/>
        </p:nvSpPr>
        <p:spPr>
          <a:xfrm>
            <a:off x="7806324" y="4503488"/>
            <a:ext cx="423574" cy="96268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Forces and elasticity</a:t>
            </a:r>
            <a:endParaRPr lang="en-GB" sz="1400" b="1" dirty="0">
              <a:solidFill>
                <a:schemeClr val="tx1"/>
              </a:solidFill>
            </a:endParaRPr>
          </a:p>
        </p:txBody>
      </p:sp>
      <p:cxnSp>
        <p:nvCxnSpPr>
          <p:cNvPr id="386" name="Straight Connector 385"/>
          <p:cNvCxnSpPr>
            <a:stCxn id="384" idx="3"/>
            <a:endCxn id="178" idx="1"/>
          </p:cNvCxnSpPr>
          <p:nvPr/>
        </p:nvCxnSpPr>
        <p:spPr>
          <a:xfrm>
            <a:off x="10812376" y="5059194"/>
            <a:ext cx="93663" cy="2408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p:cNvCxnSpPr>
            <a:stCxn id="385" idx="0"/>
            <a:endCxn id="320" idx="2"/>
          </p:cNvCxnSpPr>
          <p:nvPr/>
        </p:nvCxnSpPr>
        <p:spPr>
          <a:xfrm flipH="1" flipV="1">
            <a:off x="8001329" y="3942939"/>
            <a:ext cx="16782" cy="5605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78" name="Table 177"/>
          <p:cNvGraphicFramePr>
            <a:graphicFrameLocks noGrp="1"/>
          </p:cNvGraphicFramePr>
          <p:nvPr>
            <p:extLst/>
          </p:nvPr>
        </p:nvGraphicFramePr>
        <p:xfrm>
          <a:off x="10906039" y="4614260"/>
          <a:ext cx="1743435" cy="1371600"/>
        </p:xfrm>
        <a:graphic>
          <a:graphicData uri="http://schemas.openxmlformats.org/drawingml/2006/table">
            <a:tbl>
              <a:tblPr firstRow="1" bandRow="1">
                <a:tableStyleId>{5940675A-B579-460E-94D1-54222C63F5DA}</a:tableStyleId>
              </a:tblPr>
              <a:tblGrid>
                <a:gridCol w="1743435">
                  <a:extLst>
                    <a:ext uri="{9D8B030D-6E8A-4147-A177-3AD203B41FA5}">
                      <a16:colId xmlns:a16="http://schemas.microsoft.com/office/drawing/2014/main" val="3119731823"/>
                    </a:ext>
                  </a:extLst>
                </a:gridCol>
              </a:tblGrid>
              <a:tr h="274739">
                <a:tc>
                  <a:txBody>
                    <a:bodyPr/>
                    <a:lstStyle/>
                    <a:p>
                      <a:pPr algn="ctr"/>
                      <a:r>
                        <a:rPr lang="en-GB" sz="1200" dirty="0" smtClean="0"/>
                        <a:t>Two balanced forces can stretch a object.</a:t>
                      </a:r>
                      <a:endParaRPr lang="en-GB" sz="1200" dirty="0"/>
                    </a:p>
                  </a:txBody>
                  <a:tcPr anchor="ctr"/>
                </a:tc>
                <a:extLst>
                  <a:ext uri="{0D108BD9-81ED-4DB2-BD59-A6C34878D82A}">
                    <a16:rowId xmlns:a16="http://schemas.microsoft.com/office/drawing/2014/main" val="2349881243"/>
                  </a:ext>
                </a:extLst>
              </a:tr>
              <a:tr h="171450">
                <a:tc>
                  <a:txBody>
                    <a:bodyPr/>
                    <a:lstStyle/>
                    <a:p>
                      <a:pPr algn="ctr"/>
                      <a:r>
                        <a:rPr lang="en-GB" sz="1200" dirty="0" smtClean="0"/>
                        <a:t>Two balanced forces can compress an  object.</a:t>
                      </a:r>
                    </a:p>
                  </a:txBody>
                  <a:tcPr anchor="ctr"/>
                </a:tc>
                <a:extLst>
                  <a:ext uri="{0D108BD9-81ED-4DB2-BD59-A6C34878D82A}">
                    <a16:rowId xmlns:a16="http://schemas.microsoft.com/office/drawing/2014/main" val="1844583455"/>
                  </a:ext>
                </a:extLst>
              </a:tr>
              <a:tr h="0">
                <a:tc>
                  <a:txBody>
                    <a:bodyPr/>
                    <a:lstStyle/>
                    <a:p>
                      <a:pPr algn="ctr"/>
                      <a:r>
                        <a:rPr lang="en-GB" sz="1200" dirty="0" smtClean="0"/>
                        <a:t>Three balanced forces can bend an object.</a:t>
                      </a:r>
                      <a:endParaRPr lang="en-GB" sz="1200" dirty="0"/>
                    </a:p>
                  </a:txBody>
                  <a:tcPr anchor="ctr"/>
                </a:tc>
                <a:extLst>
                  <a:ext uri="{0D108BD9-81ED-4DB2-BD59-A6C34878D82A}">
                    <a16:rowId xmlns:a16="http://schemas.microsoft.com/office/drawing/2014/main" val="2517475390"/>
                  </a:ext>
                </a:extLst>
              </a:tr>
            </a:tbl>
          </a:graphicData>
        </a:graphic>
      </p:graphicFrame>
      <p:cxnSp>
        <p:nvCxnSpPr>
          <p:cNvPr id="391" name="Straight Connector 390"/>
          <p:cNvCxnSpPr>
            <a:stCxn id="321" idx="1"/>
            <a:endCxn id="320" idx="3"/>
          </p:cNvCxnSpPr>
          <p:nvPr/>
        </p:nvCxnSpPr>
        <p:spPr>
          <a:xfrm flipH="1" flipV="1">
            <a:off x="8680873" y="3713766"/>
            <a:ext cx="108464" cy="2916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5" name="Straight Connector 394"/>
          <p:cNvCxnSpPr>
            <a:stCxn id="385" idx="3"/>
            <a:endCxn id="384" idx="1"/>
          </p:cNvCxnSpPr>
          <p:nvPr/>
        </p:nvCxnSpPr>
        <p:spPr>
          <a:xfrm>
            <a:off x="8229898" y="4984829"/>
            <a:ext cx="99118" cy="743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p:cNvCxnSpPr>
            <a:stCxn id="322" idx="0"/>
            <a:endCxn id="427" idx="3"/>
          </p:cNvCxnSpPr>
          <p:nvPr/>
        </p:nvCxnSpPr>
        <p:spPr>
          <a:xfrm flipH="1" flipV="1">
            <a:off x="10221478" y="2554395"/>
            <a:ext cx="174441" cy="5698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27" name="Rectangle 426"/>
          <p:cNvSpPr/>
          <p:nvPr/>
        </p:nvSpPr>
        <p:spPr>
          <a:xfrm>
            <a:off x="8892713" y="2098216"/>
            <a:ext cx="1328765" cy="9123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200" dirty="0" smtClean="0">
                <a:solidFill>
                  <a:schemeClr val="tx1"/>
                </a:solidFill>
              </a:rPr>
              <a:t>Work done against frictional forces, temperature of object rises.</a:t>
            </a:r>
            <a:endParaRPr lang="en-GB" sz="1200" dirty="0"/>
          </a:p>
        </p:txBody>
      </p:sp>
      <p:graphicFrame>
        <p:nvGraphicFramePr>
          <p:cNvPr id="605" name="Table 604"/>
          <p:cNvGraphicFramePr>
            <a:graphicFrameLocks noGrp="1"/>
          </p:cNvGraphicFramePr>
          <p:nvPr>
            <p:extLst/>
          </p:nvPr>
        </p:nvGraphicFramePr>
        <p:xfrm>
          <a:off x="5874665" y="7705613"/>
          <a:ext cx="1663943" cy="740444"/>
        </p:xfrm>
        <a:graphic>
          <a:graphicData uri="http://schemas.openxmlformats.org/drawingml/2006/table">
            <a:tbl>
              <a:tblPr firstRow="1" bandRow="1">
                <a:tableStyleId>{5940675A-B579-460E-94D1-54222C63F5DA}</a:tableStyleId>
              </a:tblPr>
              <a:tblGrid>
                <a:gridCol w="492869">
                  <a:extLst>
                    <a:ext uri="{9D8B030D-6E8A-4147-A177-3AD203B41FA5}">
                      <a16:colId xmlns:a16="http://schemas.microsoft.com/office/drawing/2014/main" val="20001"/>
                    </a:ext>
                  </a:extLst>
                </a:gridCol>
                <a:gridCol w="1171074">
                  <a:extLst>
                    <a:ext uri="{9D8B030D-6E8A-4147-A177-3AD203B41FA5}">
                      <a16:colId xmlns:a16="http://schemas.microsoft.com/office/drawing/2014/main" val="1398025502"/>
                    </a:ext>
                  </a:extLst>
                </a:gridCol>
              </a:tblGrid>
              <a:tr h="283244">
                <a:tc>
                  <a:txBody>
                    <a:bodyPr/>
                    <a:lstStyle/>
                    <a:p>
                      <a:pPr algn="ctr"/>
                      <a:r>
                        <a:rPr lang="en-GB" sz="1200" b="0" i="0" dirty="0" smtClean="0">
                          <a:solidFill>
                            <a:schemeClr val="tx1"/>
                          </a:solidFill>
                        </a:rPr>
                        <a:t>Fluid</a:t>
                      </a:r>
                      <a:endParaRPr lang="en-GB" sz="1200" b="0" i="0"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liquid or gas</a:t>
                      </a:r>
                    </a:p>
                  </a:txBody>
                  <a:tcPr anchor="ctr"/>
                </a:tc>
                <a:extLst>
                  <a:ext uri="{0D108BD9-81ED-4DB2-BD59-A6C34878D82A}">
                    <a16:rowId xmlns:a16="http://schemas.microsoft.com/office/drawing/2014/main" val="374150753"/>
                  </a:ext>
                </a:extLst>
              </a:tr>
              <a:tr h="393404">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Flows and changes shape</a:t>
                      </a:r>
                      <a:r>
                        <a:rPr lang="en-GB" sz="1200" b="0" i="0" baseline="0" dirty="0" smtClean="0">
                          <a:solidFill>
                            <a:schemeClr val="tx1"/>
                          </a:solidFill>
                        </a:rPr>
                        <a:t> to fill a container.</a:t>
                      </a:r>
                      <a:endParaRPr lang="en-GB" sz="1200" b="0" i="0" dirty="0" smtClean="0">
                        <a:solidFill>
                          <a:schemeClr val="tx1"/>
                        </a:solidFill>
                      </a:endParaRPr>
                    </a:p>
                  </a:txBody>
                  <a:tcPr anchor="ctr"/>
                </a:tc>
                <a:tc h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sp>
        <p:nvSpPr>
          <p:cNvPr id="606" name="Rectangle 605"/>
          <p:cNvSpPr/>
          <p:nvPr/>
        </p:nvSpPr>
        <p:spPr>
          <a:xfrm>
            <a:off x="3750367" y="7317377"/>
            <a:ext cx="224955" cy="80825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1400" b="1" dirty="0" smtClean="0">
                <a:solidFill>
                  <a:schemeClr val="tx1"/>
                </a:solidFill>
              </a:rPr>
              <a:t>Pressure</a:t>
            </a:r>
            <a:endParaRPr lang="en-GB" sz="1400" b="1" dirty="0">
              <a:solidFill>
                <a:schemeClr val="tx1"/>
              </a:solidFill>
            </a:endParaRPr>
          </a:p>
        </p:txBody>
      </p:sp>
      <p:graphicFrame>
        <p:nvGraphicFramePr>
          <p:cNvPr id="611" name="Table 610"/>
          <p:cNvGraphicFramePr>
            <a:graphicFrameLocks noGrp="1"/>
          </p:cNvGraphicFramePr>
          <p:nvPr>
            <p:extLst/>
          </p:nvPr>
        </p:nvGraphicFramePr>
        <p:xfrm>
          <a:off x="4072964" y="7691636"/>
          <a:ext cx="1683469" cy="274320"/>
        </p:xfrm>
        <a:graphic>
          <a:graphicData uri="http://schemas.openxmlformats.org/drawingml/2006/table">
            <a:tbl>
              <a:tblPr firstRow="1" bandRow="1">
                <a:tableStyleId>{5940675A-B579-460E-94D1-54222C63F5DA}</a:tableStyleId>
              </a:tblPr>
              <a:tblGrid>
                <a:gridCol w="1683469">
                  <a:extLst>
                    <a:ext uri="{9D8B030D-6E8A-4147-A177-3AD203B41FA5}">
                      <a16:colId xmlns:a16="http://schemas.microsoft.com/office/drawing/2014/main" val="1398025502"/>
                    </a:ext>
                  </a:extLst>
                </a:gridCol>
              </a:tblGrid>
              <a:tr h="13735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Pressure</a:t>
                      </a:r>
                      <a:r>
                        <a:rPr lang="en-GB" sz="1200" b="0" i="0" baseline="0" dirty="0" smtClean="0">
                          <a:solidFill>
                            <a:schemeClr val="tx1"/>
                          </a:solidFill>
                        </a:rPr>
                        <a:t> = Force ÷ Area</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graphicFrame>
        <p:nvGraphicFramePr>
          <p:cNvPr id="612" name="Table 611"/>
          <p:cNvGraphicFramePr>
            <a:graphicFrameLocks noGrp="1"/>
          </p:cNvGraphicFramePr>
          <p:nvPr>
            <p:extLst/>
          </p:nvPr>
        </p:nvGraphicFramePr>
        <p:xfrm>
          <a:off x="4671075" y="8108208"/>
          <a:ext cx="751762" cy="274320"/>
        </p:xfrm>
        <a:graphic>
          <a:graphicData uri="http://schemas.openxmlformats.org/drawingml/2006/table">
            <a:tbl>
              <a:tblPr firstRow="1" bandRow="1">
                <a:tableStyleId>{5940675A-B579-460E-94D1-54222C63F5DA}</a:tableStyleId>
              </a:tblPr>
              <a:tblGrid>
                <a:gridCol w="751762">
                  <a:extLst>
                    <a:ext uri="{9D8B030D-6E8A-4147-A177-3AD203B41FA5}">
                      <a16:colId xmlns:a16="http://schemas.microsoft.com/office/drawing/2014/main" val="1398025502"/>
                    </a:ext>
                  </a:extLst>
                </a:gridCol>
              </a:tblGrid>
              <a:tr h="18946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 </a:t>
                      </a:r>
                      <a:r>
                        <a:rPr lang="en-GB" sz="1200" b="0" i="0" baseline="0" dirty="0" smtClean="0">
                          <a:solidFill>
                            <a:schemeClr val="tx1"/>
                          </a:solidFill>
                        </a:rPr>
                        <a:t>= F ÷ A</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613" name="Straight Connector 612"/>
          <p:cNvCxnSpPr>
            <a:stCxn id="611" idx="2"/>
            <a:endCxn id="612" idx="0"/>
          </p:cNvCxnSpPr>
          <p:nvPr/>
        </p:nvCxnSpPr>
        <p:spPr>
          <a:xfrm>
            <a:off x="4914698" y="7965956"/>
            <a:ext cx="132258" cy="14225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4" name="Straight Connector 613"/>
          <p:cNvCxnSpPr>
            <a:stCxn id="606" idx="3"/>
            <a:endCxn id="611" idx="1"/>
          </p:cNvCxnSpPr>
          <p:nvPr/>
        </p:nvCxnSpPr>
        <p:spPr>
          <a:xfrm>
            <a:off x="3975322" y="7721506"/>
            <a:ext cx="97642" cy="1072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5" name="Straight Connector 614"/>
          <p:cNvCxnSpPr>
            <a:stCxn id="629" idx="3"/>
            <a:endCxn id="150" idx="1"/>
          </p:cNvCxnSpPr>
          <p:nvPr/>
        </p:nvCxnSpPr>
        <p:spPr>
          <a:xfrm flipV="1">
            <a:off x="7213661" y="8812011"/>
            <a:ext cx="382509" cy="790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27" name="Table 626"/>
          <p:cNvGraphicFramePr>
            <a:graphicFrameLocks noGrp="1"/>
          </p:cNvGraphicFramePr>
          <p:nvPr>
            <p:extLst/>
          </p:nvPr>
        </p:nvGraphicFramePr>
        <p:xfrm>
          <a:off x="2887570" y="8229408"/>
          <a:ext cx="1469725" cy="1044976"/>
        </p:xfrm>
        <a:graphic>
          <a:graphicData uri="http://schemas.openxmlformats.org/drawingml/2006/table">
            <a:tbl>
              <a:tblPr firstRow="1" bandRow="1">
                <a:tableStyleId>{5940675A-B579-460E-94D1-54222C63F5DA}</a:tableStyleId>
              </a:tblPr>
              <a:tblGrid>
                <a:gridCol w="1469725">
                  <a:extLst>
                    <a:ext uri="{9D8B030D-6E8A-4147-A177-3AD203B41FA5}">
                      <a16:colId xmlns:a16="http://schemas.microsoft.com/office/drawing/2014/main" val="20001"/>
                    </a:ext>
                  </a:extLst>
                </a:gridCol>
              </a:tblGrid>
              <a:tr h="313493">
                <a:tc>
                  <a:txBody>
                    <a:bodyPr/>
                    <a:lstStyle/>
                    <a:p>
                      <a:pPr algn="ctr"/>
                      <a:r>
                        <a:rPr lang="en-GB" sz="1200" b="0" i="0" dirty="0" smtClean="0">
                          <a:solidFill>
                            <a:schemeClr val="tx1"/>
                          </a:solidFill>
                        </a:rPr>
                        <a:t>Pressure and depth</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4139181755"/>
                  </a:ext>
                </a:extLst>
              </a:tr>
              <a:tr h="731483">
                <a:tc>
                  <a:txBody>
                    <a:bodyPr/>
                    <a:lstStyle/>
                    <a:p>
                      <a:pPr algn="ctr"/>
                      <a:r>
                        <a:rPr lang="en-GB" sz="1200" b="1" i="1" dirty="0" smtClean="0">
                          <a:solidFill>
                            <a:schemeClr val="accent2">
                              <a:lumMod val="75000"/>
                            </a:schemeClr>
                          </a:solidFill>
                        </a:rPr>
                        <a:t>Pressure</a:t>
                      </a:r>
                      <a:r>
                        <a:rPr lang="en-GB" sz="1200" b="1" i="1" baseline="0" dirty="0" smtClean="0">
                          <a:solidFill>
                            <a:schemeClr val="accent2">
                              <a:lumMod val="75000"/>
                            </a:schemeClr>
                          </a:solidFill>
                        </a:rPr>
                        <a:t> on divers depends on weight of water above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629" name="Table 628"/>
          <p:cNvGraphicFramePr>
            <a:graphicFrameLocks noGrp="1"/>
          </p:cNvGraphicFramePr>
          <p:nvPr>
            <p:extLst/>
          </p:nvPr>
        </p:nvGraphicFramePr>
        <p:xfrm>
          <a:off x="5877034" y="8523022"/>
          <a:ext cx="1336627" cy="736053"/>
        </p:xfrm>
        <a:graphic>
          <a:graphicData uri="http://schemas.openxmlformats.org/drawingml/2006/table">
            <a:tbl>
              <a:tblPr firstRow="1" bandRow="1">
                <a:tableStyleId>{5940675A-B579-460E-94D1-54222C63F5DA}</a:tableStyleId>
              </a:tblPr>
              <a:tblGrid>
                <a:gridCol w="389878">
                  <a:extLst>
                    <a:ext uri="{9D8B030D-6E8A-4147-A177-3AD203B41FA5}">
                      <a16:colId xmlns:a16="http://schemas.microsoft.com/office/drawing/2014/main" val="1075810232"/>
                    </a:ext>
                  </a:extLst>
                </a:gridCol>
                <a:gridCol w="946749">
                  <a:extLst>
                    <a:ext uri="{9D8B030D-6E8A-4147-A177-3AD203B41FA5}">
                      <a16:colId xmlns:a16="http://schemas.microsoft.com/office/drawing/2014/main" val="3960695914"/>
                    </a:ext>
                  </a:extLst>
                </a:gridCol>
              </a:tblGrid>
              <a:tr h="736053">
                <a:tc>
                  <a:txBody>
                    <a:bodyPr/>
                    <a:lstStyle/>
                    <a:p>
                      <a:pPr algn="ctr"/>
                      <a:r>
                        <a:rPr lang="en-GB" sz="1200" b="0" i="0" dirty="0" smtClean="0">
                          <a:solidFill>
                            <a:schemeClr val="tx1"/>
                          </a:solidFill>
                        </a:rPr>
                        <a:t>Hydraulic machine</a:t>
                      </a:r>
                      <a:endParaRPr lang="en-GB" sz="1200" b="0" i="0" dirty="0">
                        <a:solidFill>
                          <a:schemeClr val="tx1"/>
                        </a:solidFill>
                      </a:endParaRP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 liquids to transmit pressure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443271049"/>
                  </a:ext>
                </a:extLst>
              </a:tr>
            </a:tbl>
          </a:graphicData>
        </a:graphic>
      </p:graphicFrame>
      <p:sp>
        <p:nvSpPr>
          <p:cNvPr id="631" name="Rectangle 630"/>
          <p:cNvSpPr/>
          <p:nvPr/>
        </p:nvSpPr>
        <p:spPr>
          <a:xfrm>
            <a:off x="2891791" y="7671442"/>
            <a:ext cx="774172" cy="43101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HIGHER ONLY</a:t>
            </a:r>
            <a:endParaRPr lang="en-GB" sz="1400" b="1" dirty="0">
              <a:solidFill>
                <a:schemeClr val="tx1"/>
              </a:solidFill>
            </a:endParaRPr>
          </a:p>
        </p:txBody>
      </p:sp>
      <p:cxnSp>
        <p:nvCxnSpPr>
          <p:cNvPr id="635" name="Straight Connector 634"/>
          <p:cNvCxnSpPr>
            <a:stCxn id="631" idx="3"/>
            <a:endCxn id="606" idx="1"/>
          </p:cNvCxnSpPr>
          <p:nvPr/>
        </p:nvCxnSpPr>
        <p:spPr>
          <a:xfrm flipV="1">
            <a:off x="3665963" y="7721506"/>
            <a:ext cx="84404" cy="1654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38" name="Table 637"/>
          <p:cNvGraphicFramePr>
            <a:graphicFrameLocks noGrp="1"/>
          </p:cNvGraphicFramePr>
          <p:nvPr>
            <p:extLst/>
          </p:nvPr>
        </p:nvGraphicFramePr>
        <p:xfrm>
          <a:off x="496319" y="9007797"/>
          <a:ext cx="2311012" cy="274320"/>
        </p:xfrm>
        <a:graphic>
          <a:graphicData uri="http://schemas.openxmlformats.org/drawingml/2006/table">
            <a:tbl>
              <a:tblPr firstRow="1" bandRow="1">
                <a:tableStyleId>{5940675A-B579-460E-94D1-54222C63F5DA}</a:tableStyleId>
              </a:tblPr>
              <a:tblGrid>
                <a:gridCol w="2311012">
                  <a:extLst>
                    <a:ext uri="{9D8B030D-6E8A-4147-A177-3AD203B41FA5}">
                      <a16:colId xmlns:a16="http://schemas.microsoft.com/office/drawing/2014/main" val="1398025502"/>
                    </a:ext>
                  </a:extLst>
                </a:gridCol>
              </a:tblGrid>
              <a:tr h="258625">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Pressure</a:t>
                      </a:r>
                      <a:r>
                        <a:rPr lang="en-GB" sz="1200" b="0" i="0" baseline="0" dirty="0" smtClean="0">
                          <a:solidFill>
                            <a:schemeClr val="tx1"/>
                          </a:solidFill>
                        </a:rPr>
                        <a:t> = height X density X gfs</a:t>
                      </a:r>
                      <a:endParaRPr lang="en-GB" sz="1200" b="0" i="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639" name="Straight Connector 638"/>
          <p:cNvCxnSpPr>
            <a:stCxn id="627" idx="1"/>
            <a:endCxn id="638" idx="3"/>
          </p:cNvCxnSpPr>
          <p:nvPr/>
        </p:nvCxnSpPr>
        <p:spPr>
          <a:xfrm flipH="1">
            <a:off x="2807331" y="8751896"/>
            <a:ext cx="80239" cy="3930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43" name="Table 642"/>
          <p:cNvGraphicFramePr>
            <a:graphicFrameLocks noGrp="1"/>
          </p:cNvGraphicFramePr>
          <p:nvPr>
            <p:extLst/>
          </p:nvPr>
        </p:nvGraphicFramePr>
        <p:xfrm>
          <a:off x="4423445" y="8523022"/>
          <a:ext cx="1319182" cy="731520"/>
        </p:xfrm>
        <a:graphic>
          <a:graphicData uri="http://schemas.openxmlformats.org/drawingml/2006/table">
            <a:tbl>
              <a:tblPr firstRow="1" bandRow="1">
                <a:tableStyleId>{5940675A-B579-460E-94D1-54222C63F5DA}</a:tableStyleId>
              </a:tblPr>
              <a:tblGrid>
                <a:gridCol w="1319182">
                  <a:extLst>
                    <a:ext uri="{9D8B030D-6E8A-4147-A177-3AD203B41FA5}">
                      <a16:colId xmlns:a16="http://schemas.microsoft.com/office/drawing/2014/main" val="20001"/>
                    </a:ext>
                  </a:extLst>
                </a:gridCol>
              </a:tblGrid>
              <a:tr h="179671">
                <a:tc>
                  <a:txBody>
                    <a:bodyPr/>
                    <a:lstStyle/>
                    <a:p>
                      <a:pPr algn="ctr"/>
                      <a:r>
                        <a:rPr lang="en-GB" sz="1200" b="0" i="0" dirty="0" smtClean="0">
                          <a:solidFill>
                            <a:schemeClr val="tx1"/>
                          </a:solidFill>
                        </a:rPr>
                        <a:t>Upthrust</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4139181755"/>
                  </a:ext>
                </a:extLst>
              </a:tr>
              <a:tr h="226193">
                <a:tc>
                  <a:txBody>
                    <a:bodyPr/>
                    <a:lstStyle/>
                    <a:p>
                      <a:pPr algn="ctr"/>
                      <a:r>
                        <a:rPr lang="en-GB" sz="1200" b="1" i="1" dirty="0" smtClean="0">
                          <a:solidFill>
                            <a:schemeClr val="accent2">
                              <a:lumMod val="75000"/>
                            </a:schemeClr>
                          </a:solidFill>
                        </a:rPr>
                        <a:t>Resultant force exerted</a:t>
                      </a:r>
                      <a:r>
                        <a:rPr lang="en-GB" sz="1200" b="1" i="1" baseline="0" dirty="0" smtClean="0">
                          <a:solidFill>
                            <a:schemeClr val="accent2">
                              <a:lumMod val="75000"/>
                            </a:schemeClr>
                          </a:solidFill>
                        </a:rPr>
                        <a:t> by  a fluid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cxnSp>
        <p:nvCxnSpPr>
          <p:cNvPr id="647" name="Straight Connector 646"/>
          <p:cNvCxnSpPr>
            <a:stCxn id="627" idx="3"/>
            <a:endCxn id="643" idx="1"/>
          </p:cNvCxnSpPr>
          <p:nvPr/>
        </p:nvCxnSpPr>
        <p:spPr>
          <a:xfrm>
            <a:off x="4357295" y="8751896"/>
            <a:ext cx="66150" cy="1368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6869" y="4341560"/>
            <a:ext cx="475063" cy="489850"/>
          </a:xfrm>
          <a:prstGeom prst="rect">
            <a:avLst/>
          </a:prstGeom>
        </p:spPr>
      </p:pic>
      <p:cxnSp>
        <p:nvCxnSpPr>
          <p:cNvPr id="126" name="Straight Connector 125"/>
          <p:cNvCxnSpPr>
            <a:stCxn id="631" idx="2"/>
            <a:endCxn id="627" idx="0"/>
          </p:cNvCxnSpPr>
          <p:nvPr/>
        </p:nvCxnSpPr>
        <p:spPr>
          <a:xfrm>
            <a:off x="3278877" y="8102459"/>
            <a:ext cx="343555" cy="1269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0" name="Table 149"/>
          <p:cNvGraphicFramePr>
            <a:graphicFrameLocks noGrp="1"/>
          </p:cNvGraphicFramePr>
          <p:nvPr>
            <p:extLst/>
          </p:nvPr>
        </p:nvGraphicFramePr>
        <p:xfrm>
          <a:off x="7596170" y="8354811"/>
          <a:ext cx="1724161" cy="914400"/>
        </p:xfrm>
        <a:graphic>
          <a:graphicData uri="http://schemas.openxmlformats.org/drawingml/2006/table">
            <a:tbl>
              <a:tblPr firstRow="1" bandRow="1">
                <a:tableStyleId>{5940675A-B579-460E-94D1-54222C63F5DA}</a:tableStyleId>
              </a:tblPr>
              <a:tblGrid>
                <a:gridCol w="1724161">
                  <a:extLst>
                    <a:ext uri="{9D8B030D-6E8A-4147-A177-3AD203B41FA5}">
                      <a16:colId xmlns:a16="http://schemas.microsoft.com/office/drawing/2014/main" val="1075810232"/>
                    </a:ext>
                  </a:extLst>
                </a:gridCol>
              </a:tblGrid>
              <a:tr h="251482">
                <a:tc>
                  <a:txBody>
                    <a:bodyPr/>
                    <a:lstStyle/>
                    <a:p>
                      <a:pPr algn="ctr"/>
                      <a:r>
                        <a:rPr lang="en-GB" sz="1200" b="0" i="0" dirty="0" smtClean="0">
                          <a:solidFill>
                            <a:schemeClr val="tx1"/>
                          </a:solidFill>
                        </a:rPr>
                        <a:t>Atmospheric</a:t>
                      </a:r>
                      <a:r>
                        <a:rPr lang="en-GB" sz="1200" b="0" i="0" baseline="0" dirty="0" smtClean="0">
                          <a:solidFill>
                            <a:schemeClr val="tx1"/>
                          </a:solidFill>
                        </a:rPr>
                        <a:t> pressure</a:t>
                      </a:r>
                      <a:endParaRPr lang="en-GB" sz="1200" b="0"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377386879"/>
                  </a:ext>
                </a:extLst>
              </a:tr>
              <a:tr h="586790">
                <a:tc>
                  <a:txBody>
                    <a:bodyPr/>
                    <a:lstStyle/>
                    <a:p>
                      <a:pPr algn="ctr"/>
                      <a:r>
                        <a:rPr lang="en-GB" sz="1200" b="1" i="1" dirty="0" smtClean="0">
                          <a:solidFill>
                            <a:schemeClr val="accent2">
                              <a:lumMod val="75000"/>
                            </a:schemeClr>
                          </a:solidFill>
                        </a:rPr>
                        <a:t>Caused by billions of air particles colliding with a surface.</a:t>
                      </a:r>
                      <a:endParaRPr lang="en-GB" sz="1200" b="1" i="1" dirty="0">
                        <a:solidFill>
                          <a:schemeClr val="accent2">
                            <a:lumMod val="75000"/>
                          </a:schemeClr>
                        </a:solidFill>
                      </a:endParaRPr>
                    </a:p>
                  </a:txBody>
                  <a:tcPr anchor="ctr">
                    <a:noFill/>
                  </a:tcPr>
                </a:tc>
                <a:extLst>
                  <a:ext uri="{0D108BD9-81ED-4DB2-BD59-A6C34878D82A}">
                    <a16:rowId xmlns:a16="http://schemas.microsoft.com/office/drawing/2014/main" val="1443271049"/>
                  </a:ext>
                </a:extLst>
              </a:tr>
            </a:tbl>
          </a:graphicData>
        </a:graphic>
      </p:graphicFrame>
    </p:spTree>
    <p:extLst>
      <p:ext uri="{BB962C8B-B14F-4D97-AF65-F5344CB8AC3E}">
        <p14:creationId xmlns:p14="http://schemas.microsoft.com/office/powerpoint/2010/main" val="32185469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 name="Picture 235">
            <a:extLst>
              <a:ext uri="{FF2B5EF4-FFF2-40B4-BE49-F238E27FC236}">
                <a16:creationId xmlns:a16="http://schemas.microsoft.com/office/drawing/2014/main" id="{64EA25C9-AEC0-4425-9437-6C3662DFC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5231" y="8377144"/>
            <a:ext cx="1104283" cy="886895"/>
          </a:xfrm>
          <a:prstGeom prst="rect">
            <a:avLst/>
          </a:prstGeom>
        </p:spPr>
      </p:pic>
      <p:cxnSp>
        <p:nvCxnSpPr>
          <p:cNvPr id="224" name="Straight Connector 223"/>
          <p:cNvCxnSpPr/>
          <p:nvPr/>
        </p:nvCxnSpPr>
        <p:spPr>
          <a:xfrm flipV="1">
            <a:off x="7020143" y="4360918"/>
            <a:ext cx="706039" cy="1207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6039185" y="2957652"/>
            <a:ext cx="1154670"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Waves</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5831353" y="1541020"/>
            <a:ext cx="2865258" cy="25704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Transverse and Longitudinal waves</a:t>
            </a:r>
            <a:endParaRPr lang="en-GB" sz="1400" b="1" dirty="0">
              <a:solidFill>
                <a:schemeClr val="tx1"/>
              </a:solidFill>
            </a:endParaRPr>
          </a:p>
        </p:txBody>
      </p:sp>
      <p:cxnSp>
        <p:nvCxnSpPr>
          <p:cNvPr id="149" name="Straight Connector 148"/>
          <p:cNvCxnSpPr>
            <a:stCxn id="4" idx="0"/>
            <a:endCxn id="276" idx="2"/>
          </p:cNvCxnSpPr>
          <p:nvPr/>
        </p:nvCxnSpPr>
        <p:spPr>
          <a:xfrm flipH="1" flipV="1">
            <a:off x="6536258" y="2867696"/>
            <a:ext cx="80262" cy="899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372" idx="2"/>
            <a:endCxn id="148" idx="3"/>
          </p:cNvCxnSpPr>
          <p:nvPr/>
        </p:nvCxnSpPr>
        <p:spPr>
          <a:xfrm flipH="1">
            <a:off x="8696611" y="1448713"/>
            <a:ext cx="866334" cy="2208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793855" y="1944366"/>
            <a:ext cx="1484805"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Waves in air, fluids and solids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8" idx="2"/>
            <a:endCxn id="276" idx="0"/>
          </p:cNvCxnSpPr>
          <p:nvPr/>
        </p:nvCxnSpPr>
        <p:spPr>
          <a:xfrm flipH="1">
            <a:off x="6536258" y="1798063"/>
            <a:ext cx="727724" cy="1463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7020143" y="91263"/>
          <a:ext cx="5085604" cy="1357450"/>
        </p:xfrm>
        <a:graphic>
          <a:graphicData uri="http://schemas.openxmlformats.org/drawingml/2006/table">
            <a:tbl>
              <a:tblPr firstRow="1" bandRow="1">
                <a:tableStyleId>{5940675A-B579-460E-94D1-54222C63F5DA}</a:tableStyleId>
              </a:tblPr>
              <a:tblGrid>
                <a:gridCol w="950976">
                  <a:extLst>
                    <a:ext uri="{9D8B030D-6E8A-4147-A177-3AD203B41FA5}">
                      <a16:colId xmlns:a16="http://schemas.microsoft.com/office/drawing/2014/main" val="20000"/>
                    </a:ext>
                  </a:extLst>
                </a:gridCol>
                <a:gridCol w="1956816">
                  <a:extLst>
                    <a:ext uri="{9D8B030D-6E8A-4147-A177-3AD203B41FA5}">
                      <a16:colId xmlns:a16="http://schemas.microsoft.com/office/drawing/2014/main" val="20001"/>
                    </a:ext>
                  </a:extLst>
                </a:gridCol>
                <a:gridCol w="1208548">
                  <a:extLst>
                    <a:ext uri="{9D8B030D-6E8A-4147-A177-3AD203B41FA5}">
                      <a16:colId xmlns:a16="http://schemas.microsoft.com/office/drawing/2014/main" val="1041478102"/>
                    </a:ext>
                  </a:extLst>
                </a:gridCol>
                <a:gridCol w="969264">
                  <a:extLst>
                    <a:ext uri="{9D8B030D-6E8A-4147-A177-3AD203B41FA5}">
                      <a16:colId xmlns:a16="http://schemas.microsoft.com/office/drawing/2014/main" val="20002"/>
                    </a:ext>
                  </a:extLst>
                </a:gridCol>
              </a:tblGrid>
              <a:tr h="548640">
                <a:tc>
                  <a:txBody>
                    <a:bodyPr/>
                    <a:lstStyle/>
                    <a:p>
                      <a:pPr algn="ctr"/>
                      <a:r>
                        <a:rPr lang="en-GB" sz="1200" b="0" dirty="0" smtClean="0"/>
                        <a:t>Transverse wave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Vibration causing the wave is at right angles to the direction of energy transfer </a:t>
                      </a:r>
                      <a:endParaRPr lang="en-GB" sz="1200" b="1" i="1" dirty="0">
                        <a:solidFill>
                          <a:schemeClr val="accent2">
                            <a:lumMod val="75000"/>
                          </a:schemeClr>
                        </a:solidFill>
                      </a:endParaRPr>
                    </a:p>
                  </a:txBody>
                  <a:tcPr anchor="ctr"/>
                </a:tc>
                <a:tc>
                  <a:txBody>
                    <a:bodyPr/>
                    <a:lstStyle/>
                    <a:p>
                      <a:pPr algn="l"/>
                      <a:r>
                        <a:rPr lang="en-GB" sz="1200" dirty="0" smtClean="0"/>
                        <a:t>Energy is carried outwards by the wave.</a:t>
                      </a:r>
                      <a:endParaRPr lang="en-GB" sz="1200" dirty="0"/>
                    </a:p>
                  </a:txBody>
                  <a:tcPr anchor="ctr"/>
                </a:tc>
                <a:tc>
                  <a:txBody>
                    <a:bodyPr/>
                    <a:lstStyle/>
                    <a:p>
                      <a:pPr algn="l"/>
                      <a:r>
                        <a:rPr lang="en-GB" sz="1200" dirty="0" smtClean="0"/>
                        <a:t>Water</a:t>
                      </a:r>
                      <a:r>
                        <a:rPr lang="en-GB" sz="1200" baseline="0" dirty="0" smtClean="0"/>
                        <a:t> and light waves, S waves.</a:t>
                      </a:r>
                      <a:endParaRPr lang="en-GB" sz="1200" dirty="0"/>
                    </a:p>
                  </a:txBody>
                  <a:tcPr anchor="ctr"/>
                </a:tc>
                <a:extLst>
                  <a:ext uri="{0D108BD9-81ED-4DB2-BD59-A6C34878D82A}">
                    <a16:rowId xmlns:a16="http://schemas.microsoft.com/office/drawing/2014/main" val="10000"/>
                  </a:ext>
                </a:extLst>
              </a:tr>
              <a:tr h="717370">
                <a:tc>
                  <a:txBody>
                    <a:bodyPr/>
                    <a:lstStyle/>
                    <a:p>
                      <a:pPr algn="ctr"/>
                      <a:r>
                        <a:rPr lang="en-GB" sz="1200" b="0" dirty="0" smtClean="0"/>
                        <a:t>Longitudinal</a:t>
                      </a:r>
                      <a:r>
                        <a:rPr lang="en-GB" sz="1200" b="0" baseline="0" dirty="0" smtClean="0"/>
                        <a:t>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Vibration causing the wave is parallel to the direction of energy transfer </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Energy is carried along the wave.</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Sound waves, P waves.</a:t>
                      </a:r>
                    </a:p>
                  </a:txBody>
                  <a:tcPr anchor="ctr"/>
                </a:tc>
                <a:extLst>
                  <a:ext uri="{0D108BD9-81ED-4DB2-BD59-A6C34878D82A}">
                    <a16:rowId xmlns:a16="http://schemas.microsoft.com/office/drawing/2014/main" val="10001"/>
                  </a:ext>
                </a:extLst>
              </a:tr>
            </a:tbl>
          </a:graphicData>
        </a:graphic>
      </p:graphicFrame>
      <p:sp>
        <p:nvSpPr>
          <p:cNvPr id="11" name="Rectangle 10"/>
          <p:cNvSpPr/>
          <p:nvPr/>
        </p:nvSpPr>
        <p:spPr>
          <a:xfrm>
            <a:off x="5135161" y="3725751"/>
            <a:ext cx="177068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Electromagnetic waves</a:t>
            </a:r>
            <a:endParaRPr lang="en-GB" sz="1800" dirty="0">
              <a:ea typeface="Verdana" panose="020B0604030504040204" pitchFamily="34" charset="0"/>
              <a:cs typeface="Verdana" panose="020B0604030504040204" pitchFamily="34" charset="0"/>
            </a:endParaRPr>
          </a:p>
        </p:txBody>
      </p:sp>
      <p:pic>
        <p:nvPicPr>
          <p:cNvPr id="26" name="Picture 25" descr="http://3.bp.blogspot.com/-A8k5RlekXcM/TZMZTQ0vKvI/AAAAAAAAACg/xTDe-R_JvZg/s1600/Transverse+Wave.jpg">
            <a:extLst>
              <a:ext uri="{FF2B5EF4-FFF2-40B4-BE49-F238E27FC236}">
                <a16:creationId xmlns:a16="http://schemas.microsoft.com/office/drawing/2014/main" id="{554A7C4A-4970-44B1-BAB1-7286FB4C4EFB}"/>
              </a:ext>
            </a:extLst>
          </p:cNvPr>
          <p:cNvPicPr/>
          <p:nvPr/>
        </p:nvPicPr>
        <p:blipFill rotWithShape="1">
          <a:blip r:embed="rId3" cstate="print">
            <a:extLst>
              <a:ext uri="{28A0092B-C50C-407E-A947-70E740481C1C}">
                <a14:useLocalDpi xmlns:a14="http://schemas.microsoft.com/office/drawing/2010/main" val="0"/>
              </a:ext>
            </a:extLst>
          </a:blip>
          <a:srcRect t="6207" b="32315"/>
          <a:stretch/>
        </p:blipFill>
        <p:spPr bwMode="auto">
          <a:xfrm>
            <a:off x="5812302" y="71300"/>
            <a:ext cx="1119683" cy="581472"/>
          </a:xfrm>
          <a:prstGeom prst="rect">
            <a:avLst/>
          </a:prstGeom>
          <a:noFill/>
          <a:ln>
            <a:noFill/>
          </a:ln>
          <a:extLst>
            <a:ext uri="{53640926-AAD7-44D8-BBD7-CCE9431645EC}">
              <a14:shadowObscured xmlns:a14="http://schemas.microsoft.com/office/drawing/2010/main"/>
            </a:ext>
          </a:extLst>
        </p:spPr>
      </p:pic>
      <p:pic>
        <p:nvPicPr>
          <p:cNvPr id="27" name="Picture 26" descr="Image result for transverse and longitudinal waves examples">
            <a:extLst>
              <a:ext uri="{FF2B5EF4-FFF2-40B4-BE49-F238E27FC236}">
                <a16:creationId xmlns:a16="http://schemas.microsoft.com/office/drawing/2014/main" id="{828993C9-C45A-4E87-BAA1-B3B30CF2553C}"/>
              </a:ext>
            </a:extLst>
          </p:cNvPr>
          <p:cNvPicPr/>
          <p:nvPr/>
        </p:nvPicPr>
        <p:blipFill rotWithShape="1">
          <a:blip r:embed="rId4" cstate="print">
            <a:extLst>
              <a:ext uri="{28A0092B-C50C-407E-A947-70E740481C1C}">
                <a14:useLocalDpi xmlns:a14="http://schemas.microsoft.com/office/drawing/2010/main" val="0"/>
              </a:ext>
            </a:extLst>
          </a:blip>
          <a:srcRect t="6807" b="32235"/>
          <a:stretch/>
        </p:blipFill>
        <p:spPr bwMode="auto">
          <a:xfrm>
            <a:off x="5812303" y="769988"/>
            <a:ext cx="1083106" cy="581472"/>
          </a:xfrm>
          <a:prstGeom prst="rect">
            <a:avLst/>
          </a:prstGeom>
          <a:noFill/>
          <a:ln>
            <a:noFill/>
          </a:ln>
          <a:extLst>
            <a:ext uri="{53640926-AAD7-44D8-BBD7-CCE9431645EC}">
              <a14:shadowObscured xmlns:a14="http://schemas.microsoft.com/office/drawing/2010/main"/>
            </a:ext>
          </a:extLst>
        </p:spPr>
      </p:pic>
      <p:sp>
        <p:nvSpPr>
          <p:cNvPr id="30" name="Rectangle 29"/>
          <p:cNvSpPr/>
          <p:nvPr/>
        </p:nvSpPr>
        <p:spPr>
          <a:xfrm>
            <a:off x="4229629" y="2227064"/>
            <a:ext cx="953087" cy="21226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a:t>
            </a:r>
            <a:endParaRPr lang="en-GB" sz="1400" b="1" dirty="0">
              <a:solidFill>
                <a:schemeClr val="tx1"/>
              </a:solidFill>
            </a:endParaRPr>
          </a:p>
        </p:txBody>
      </p:sp>
      <p:cxnSp>
        <p:nvCxnSpPr>
          <p:cNvPr id="31" name="Straight Connector 30"/>
          <p:cNvCxnSpPr>
            <a:stCxn id="276" idx="1"/>
            <a:endCxn id="30" idx="3"/>
          </p:cNvCxnSpPr>
          <p:nvPr/>
        </p:nvCxnSpPr>
        <p:spPr>
          <a:xfrm flipH="1" flipV="1">
            <a:off x="5182716" y="2333198"/>
            <a:ext cx="611139" cy="728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 name="Table 34"/>
          <p:cNvGraphicFramePr>
            <a:graphicFrameLocks noGrp="1"/>
          </p:cNvGraphicFramePr>
          <p:nvPr>
            <p:extLst/>
          </p:nvPr>
        </p:nvGraphicFramePr>
        <p:xfrm>
          <a:off x="91834" y="1005840"/>
          <a:ext cx="5632310" cy="1097280"/>
        </p:xfrm>
        <a:graphic>
          <a:graphicData uri="http://schemas.openxmlformats.org/drawingml/2006/table">
            <a:tbl>
              <a:tblPr firstRow="1" bandRow="1">
                <a:tableStyleId>{5940675A-B579-460E-94D1-54222C63F5DA}</a:tableStyleId>
              </a:tblPr>
              <a:tblGrid>
                <a:gridCol w="968870">
                  <a:extLst>
                    <a:ext uri="{9D8B030D-6E8A-4147-A177-3AD203B41FA5}">
                      <a16:colId xmlns:a16="http://schemas.microsoft.com/office/drawing/2014/main" val="20000"/>
                    </a:ext>
                  </a:extLst>
                </a:gridCol>
                <a:gridCol w="4663440">
                  <a:extLst>
                    <a:ext uri="{9D8B030D-6E8A-4147-A177-3AD203B41FA5}">
                      <a16:colId xmlns:a16="http://schemas.microsoft.com/office/drawing/2014/main" val="20001"/>
                    </a:ext>
                  </a:extLst>
                </a:gridCol>
              </a:tblGrid>
              <a:tr h="246905">
                <a:tc>
                  <a:txBody>
                    <a:bodyPr/>
                    <a:lstStyle/>
                    <a:p>
                      <a:pPr algn="ctr"/>
                      <a:r>
                        <a:rPr lang="en-GB" sz="1200" b="0" dirty="0" smtClean="0"/>
                        <a:t>Wavelength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Distance from one point on a wave to the same</a:t>
                      </a:r>
                      <a:r>
                        <a:rPr lang="en-GB" sz="1200" b="1" i="1" baseline="0" dirty="0" smtClean="0">
                          <a:solidFill>
                            <a:schemeClr val="accent2">
                              <a:lumMod val="75000"/>
                            </a:schemeClr>
                          </a:solidFill>
                        </a:rPr>
                        <a:t> point of the next wave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246905">
                <a:tc>
                  <a:txBody>
                    <a:bodyPr/>
                    <a:lstStyle/>
                    <a:p>
                      <a:pPr algn="ctr"/>
                      <a:r>
                        <a:rPr lang="en-GB" sz="1200" b="0" dirty="0" smtClean="0"/>
                        <a:t>Amplitude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maximum disturbance from</a:t>
                      </a:r>
                      <a:r>
                        <a:rPr lang="en-GB" sz="1200" b="1" i="1" baseline="0" dirty="0" smtClean="0">
                          <a:solidFill>
                            <a:schemeClr val="accent2">
                              <a:lumMod val="75000"/>
                            </a:schemeClr>
                          </a:solidFill>
                        </a:rPr>
                        <a:t> its rest position</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1"/>
                  </a:ext>
                </a:extLst>
              </a:tr>
              <a:tr h="210329">
                <a:tc>
                  <a:txBody>
                    <a:bodyPr/>
                    <a:lstStyle/>
                    <a:p>
                      <a:pPr algn="ctr"/>
                      <a:r>
                        <a:rPr lang="en-GB" sz="1200" b="0" dirty="0" smtClean="0"/>
                        <a:t>Frequency</a:t>
                      </a:r>
                      <a:r>
                        <a:rPr lang="en-GB" sz="1200" b="0" baseline="0" dirty="0" smtClean="0"/>
                        <a:t>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Number of waves per second </a:t>
                      </a:r>
                    </a:p>
                  </a:txBody>
                  <a:tcPr anchor="ctr"/>
                </a:tc>
                <a:extLst>
                  <a:ext uri="{0D108BD9-81ED-4DB2-BD59-A6C34878D82A}">
                    <a16:rowId xmlns:a16="http://schemas.microsoft.com/office/drawing/2014/main" val="186922598"/>
                  </a:ext>
                </a:extLst>
              </a:tr>
              <a:tr h="155465">
                <a:tc>
                  <a:txBody>
                    <a:bodyPr/>
                    <a:lstStyle/>
                    <a:p>
                      <a:pPr algn="ctr"/>
                      <a:r>
                        <a:rPr lang="en-GB" sz="1200" b="0" dirty="0" smtClean="0"/>
                        <a:t>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Time taken to produce 1 complete wave</a:t>
                      </a:r>
                    </a:p>
                  </a:txBody>
                  <a:tcPr anchor="ctr"/>
                </a:tc>
                <a:extLst>
                  <a:ext uri="{0D108BD9-81ED-4DB2-BD59-A6C34878D82A}">
                    <a16:rowId xmlns:a16="http://schemas.microsoft.com/office/drawing/2014/main" val="3018433568"/>
                  </a:ext>
                </a:extLst>
              </a:tr>
            </a:tbl>
          </a:graphicData>
        </a:graphic>
      </p:graphicFrame>
      <p:pic>
        <p:nvPicPr>
          <p:cNvPr id="38" name="Picture 37">
            <a:extLst>
              <a:ext uri="{FF2B5EF4-FFF2-40B4-BE49-F238E27FC236}">
                <a16:creationId xmlns:a16="http://schemas.microsoft.com/office/drawing/2014/main" id="{6109CD01-B89B-41AB-B295-43BA476CFC63}"/>
              </a:ext>
            </a:extLst>
          </p:cNvPr>
          <p:cNvPicPr>
            <a:picLocks noChangeAspect="1"/>
          </p:cNvPicPr>
          <p:nvPr/>
        </p:nvPicPr>
        <p:blipFill rotWithShape="1">
          <a:blip r:embed="rId5">
            <a:extLst>
              <a:ext uri="{28A0092B-C50C-407E-A947-70E740481C1C}">
                <a14:useLocalDpi xmlns:a14="http://schemas.microsoft.com/office/drawing/2010/main" val="0"/>
              </a:ext>
            </a:extLst>
          </a:blip>
          <a:srcRect l="3597" t="15511" r="3313"/>
          <a:stretch/>
        </p:blipFill>
        <p:spPr>
          <a:xfrm>
            <a:off x="76670" y="520046"/>
            <a:ext cx="1051975" cy="478144"/>
          </a:xfrm>
          <a:prstGeom prst="rect">
            <a:avLst/>
          </a:prstGeom>
        </p:spPr>
      </p:pic>
      <p:cxnSp>
        <p:nvCxnSpPr>
          <p:cNvPr id="39" name="Straight Connector 38"/>
          <p:cNvCxnSpPr>
            <a:stCxn id="30" idx="1"/>
            <a:endCxn id="35" idx="2"/>
          </p:cNvCxnSpPr>
          <p:nvPr/>
        </p:nvCxnSpPr>
        <p:spPr>
          <a:xfrm flipH="1" flipV="1">
            <a:off x="2907989" y="2103120"/>
            <a:ext cx="1321640" cy="2300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7" name="Table 46"/>
          <p:cNvGraphicFramePr>
            <a:graphicFrameLocks noGrp="1"/>
          </p:cNvGraphicFramePr>
          <p:nvPr>
            <p:extLst/>
          </p:nvPr>
        </p:nvGraphicFramePr>
        <p:xfrm>
          <a:off x="9986528" y="4189473"/>
          <a:ext cx="2746481" cy="1645920"/>
        </p:xfrm>
        <a:graphic>
          <a:graphicData uri="http://schemas.openxmlformats.org/drawingml/2006/table">
            <a:tbl>
              <a:tblPr firstRow="1" bandRow="1">
                <a:tableStyleId>{5940675A-B579-460E-94D1-54222C63F5DA}</a:tableStyleId>
              </a:tblPr>
              <a:tblGrid>
                <a:gridCol w="990833">
                  <a:extLst>
                    <a:ext uri="{9D8B030D-6E8A-4147-A177-3AD203B41FA5}">
                      <a16:colId xmlns:a16="http://schemas.microsoft.com/office/drawing/2014/main" val="20000"/>
                    </a:ext>
                  </a:extLst>
                </a:gridCol>
                <a:gridCol w="1755648">
                  <a:extLst>
                    <a:ext uri="{9D8B030D-6E8A-4147-A177-3AD203B41FA5}">
                      <a16:colId xmlns:a16="http://schemas.microsoft.com/office/drawing/2014/main" val="20001"/>
                    </a:ext>
                  </a:extLst>
                </a:gridCol>
              </a:tblGrid>
              <a:tr h="229939">
                <a:tc>
                  <a:txBody>
                    <a:bodyPr/>
                    <a:lstStyle/>
                    <a:p>
                      <a:pPr algn="ct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Units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93363">
                <a:tc>
                  <a:txBody>
                    <a:bodyPr/>
                    <a:lstStyle/>
                    <a:p>
                      <a:pPr algn="ctr"/>
                      <a:r>
                        <a:rPr lang="en-GB" sz="1200" b="0" dirty="0" smtClean="0"/>
                        <a:t>Distance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193363">
                <a:tc>
                  <a:txBody>
                    <a:bodyPr/>
                    <a:lstStyle/>
                    <a:p>
                      <a:pPr algn="ctr"/>
                      <a:r>
                        <a:rPr lang="en-GB" sz="1200" b="0" dirty="0" smtClean="0"/>
                        <a:t>Wave 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Metres per second (m/s)</a:t>
                      </a:r>
                    </a:p>
                  </a:txBody>
                  <a:tcPr anchor="ctr"/>
                </a:tc>
                <a:extLst>
                  <a:ext uri="{0D108BD9-81ED-4DB2-BD59-A6C34878D82A}">
                    <a16:rowId xmlns:a16="http://schemas.microsoft.com/office/drawing/2014/main" val="10003"/>
                  </a:ext>
                </a:extLst>
              </a:tr>
              <a:tr h="229939">
                <a:tc>
                  <a:txBody>
                    <a:bodyPr/>
                    <a:lstStyle/>
                    <a:p>
                      <a:pPr algn="ctr"/>
                      <a:r>
                        <a:rPr lang="en-GB" sz="1200" b="0" dirty="0" smtClean="0"/>
                        <a:t>Wavelength </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Metres (m)</a:t>
                      </a:r>
                      <a:endParaRPr lang="en-GB" sz="1200" b="1" i="1" dirty="0">
                        <a:solidFill>
                          <a:schemeClr val="accent2">
                            <a:lumMod val="75000"/>
                          </a:schemeClr>
                        </a:solidFill>
                      </a:endParaRPr>
                    </a:p>
                  </a:txBody>
                  <a:tcPr anchor="ctr"/>
                </a:tc>
                <a:extLst>
                  <a:ext uri="{0D108BD9-81ED-4DB2-BD59-A6C34878D82A}">
                    <a16:rowId xmlns:a16="http://schemas.microsoft.com/office/drawing/2014/main" val="2814278795"/>
                  </a:ext>
                </a:extLst>
              </a:tr>
              <a:tr h="193363">
                <a:tc>
                  <a:txBody>
                    <a:bodyPr/>
                    <a:lstStyle/>
                    <a:p>
                      <a:pPr algn="ctr"/>
                      <a:r>
                        <a:rPr lang="en-GB" sz="1200" b="0" dirty="0" smtClean="0"/>
                        <a:t>Frequency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Hertz (Hz)</a:t>
                      </a:r>
                    </a:p>
                  </a:txBody>
                  <a:tcPr anchor="ctr"/>
                </a:tc>
                <a:extLst>
                  <a:ext uri="{0D108BD9-81ED-4DB2-BD59-A6C34878D82A}">
                    <a16:rowId xmlns:a16="http://schemas.microsoft.com/office/drawing/2014/main" val="3766836807"/>
                  </a:ext>
                </a:extLst>
              </a:tr>
              <a:tr h="220070">
                <a:tc>
                  <a:txBody>
                    <a:bodyPr/>
                    <a:lstStyle/>
                    <a:p>
                      <a:pPr algn="ctr"/>
                      <a:r>
                        <a:rPr lang="en-GB" sz="1200" b="0" dirty="0" smtClean="0"/>
                        <a:t>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Seconds (s)</a:t>
                      </a:r>
                    </a:p>
                  </a:txBody>
                  <a:tcPr anchor="ctr"/>
                </a:tc>
                <a:extLst>
                  <a:ext uri="{0D108BD9-81ED-4DB2-BD59-A6C34878D82A}">
                    <a16:rowId xmlns:a16="http://schemas.microsoft.com/office/drawing/2014/main" val="2310555995"/>
                  </a:ext>
                </a:extLst>
              </a:tr>
            </a:tbl>
          </a:graphicData>
        </a:graphic>
      </p:graphicFrame>
      <p:sp>
        <p:nvSpPr>
          <p:cNvPr id="48" name="Rectangle 47"/>
          <p:cNvSpPr/>
          <p:nvPr/>
        </p:nvSpPr>
        <p:spPr>
          <a:xfrm>
            <a:off x="2531076" y="2256485"/>
            <a:ext cx="1303837" cy="2006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Measuring speed</a:t>
            </a:r>
            <a:endParaRPr lang="en-GB" sz="1200" dirty="0">
              <a:solidFill>
                <a:schemeClr val="tx1"/>
              </a:solidFill>
            </a:endParaRPr>
          </a:p>
        </p:txBody>
      </p:sp>
      <mc:AlternateContent xmlns:mc="http://schemas.openxmlformats.org/markup-compatibility/2006" xmlns:a14="http://schemas.microsoft.com/office/drawing/2010/main">
        <mc:Choice Requires="a14">
          <p:graphicFrame>
            <p:nvGraphicFramePr>
              <p:cNvPr id="50" name="Table 49"/>
              <p:cNvGraphicFramePr>
                <a:graphicFrameLocks noGrp="1"/>
              </p:cNvGraphicFramePr>
              <p:nvPr>
                <p:extLst/>
              </p:nvPr>
            </p:nvGraphicFramePr>
            <p:xfrm>
              <a:off x="1253380" y="87893"/>
              <a:ext cx="4470764" cy="830055"/>
            </p:xfrm>
            <a:graphic>
              <a:graphicData uri="http://schemas.openxmlformats.org/drawingml/2006/table">
                <a:tbl>
                  <a:tblPr firstRow="1" bandRow="1">
                    <a:tableStyleId>{5940675A-B579-460E-94D1-54222C63F5DA}</a:tableStyleId>
                  </a:tblPr>
                  <a:tblGrid>
                    <a:gridCol w="1050628">
                      <a:extLst>
                        <a:ext uri="{9D8B030D-6E8A-4147-A177-3AD203B41FA5}">
                          <a16:colId xmlns:a16="http://schemas.microsoft.com/office/drawing/2014/main" val="20000"/>
                        </a:ext>
                      </a:extLst>
                    </a:gridCol>
                    <a:gridCol w="2615184">
                      <a:extLst>
                        <a:ext uri="{9D8B030D-6E8A-4147-A177-3AD203B41FA5}">
                          <a16:colId xmlns:a16="http://schemas.microsoft.com/office/drawing/2014/main" val="20001"/>
                        </a:ext>
                      </a:extLst>
                    </a:gridCol>
                    <a:gridCol w="804952">
                      <a:extLst>
                        <a:ext uri="{9D8B030D-6E8A-4147-A177-3AD203B41FA5}">
                          <a16:colId xmlns:a16="http://schemas.microsoft.com/office/drawing/2014/main" val="531238547"/>
                        </a:ext>
                      </a:extLst>
                    </a:gridCol>
                  </a:tblGrid>
                  <a:tr h="281415">
                    <a:tc>
                      <a:txBody>
                        <a:bodyPr/>
                        <a:lstStyle/>
                        <a:p>
                          <a:pPr algn="ctr"/>
                          <a:r>
                            <a:rPr lang="en-GB" sz="1200" b="0" dirty="0" smtClean="0"/>
                            <a:t>Wave speed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speed = frequency X wavelength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V = </a:t>
                          </a:r>
                          <a14:m>
                            <m:oMath xmlns:m="http://schemas.openxmlformats.org/officeDocument/2006/math">
                              <m:r>
                                <m:rPr>
                                  <m:sty m:val="p"/>
                                </m:rPr>
                                <a:rPr lang="en-GB" sz="1200" b="0" i="0" smtClean="0">
                                  <a:solidFill>
                                    <a:schemeClr val="tx1"/>
                                  </a:solidFill>
                                  <a:latin typeface="Cambria Math" panose="02040503050406030204" pitchFamily="18" charset="0"/>
                                  <a:ea typeface="Cambria Math" panose="02040503050406030204" pitchFamily="18" charset="0"/>
                                </a:rPr>
                                <m:t>f</m:t>
                              </m:r>
                              <m:r>
                                <a:rPr lang="en-GB" sz="1200" b="0" i="0" smtClean="0">
                                  <a:solidFill>
                                    <a:schemeClr val="tx1"/>
                                  </a:solidFill>
                                  <a:latin typeface="Cambria Math" panose="02040503050406030204" pitchFamily="18" charset="0"/>
                                  <a:ea typeface="Cambria Math" panose="02040503050406030204" pitchFamily="18" charset="0"/>
                                </a:rPr>
                                <m:t> </m:t>
                              </m:r>
                              <m:r>
                                <m:rPr>
                                  <m:sty m:val="p"/>
                                </m:rPr>
                                <a:rPr lang="en-GB" sz="1200" b="0" i="0" smtClean="0">
                                  <a:solidFill>
                                    <a:schemeClr val="tx1"/>
                                  </a:solidFill>
                                  <a:latin typeface="Cambria Math" panose="02040503050406030204" pitchFamily="18" charset="0"/>
                                  <a:ea typeface="Cambria Math" panose="02040503050406030204" pitchFamily="18" charset="0"/>
                                </a:rPr>
                                <m:t>X</m:t>
                              </m:r>
                              <m:r>
                                <a:rPr lang="en-GB" sz="1200" b="0" i="0" smtClean="0">
                                  <a:solidFill>
                                    <a:schemeClr val="tx1"/>
                                  </a:solidFill>
                                  <a:latin typeface="Cambria Math" panose="02040503050406030204" pitchFamily="18" charset="0"/>
                                  <a:ea typeface="Cambria Math" panose="02040503050406030204" pitchFamily="18" charset="0"/>
                                </a:rPr>
                                <m:t> </m:t>
                              </m:r>
                              <m:r>
                                <a:rPr lang="en-GB" sz="1200" i="1" smtClean="0">
                                  <a:solidFill>
                                    <a:schemeClr val="tx1"/>
                                  </a:solidFill>
                                  <a:latin typeface="Cambria Math" panose="02040503050406030204" pitchFamily="18" charset="0"/>
                                  <a:ea typeface="Cambria Math" panose="02040503050406030204" pitchFamily="18" charset="0"/>
                                </a:rPr>
                                <m:t>𝜆</m:t>
                              </m:r>
                            </m:oMath>
                          </a14:m>
                          <a:endParaRPr lang="en-GB" sz="1200" dirty="0">
                            <a:solidFill>
                              <a:schemeClr val="tx1"/>
                            </a:solidFill>
                          </a:endParaRPr>
                        </a:p>
                      </a:txBody>
                      <a:tcPr anchor="ctr"/>
                    </a:tc>
                    <a:extLst>
                      <a:ext uri="{0D108BD9-81ED-4DB2-BD59-A6C34878D82A}">
                        <a16:rowId xmlns:a16="http://schemas.microsoft.com/office/drawing/2014/main" val="10000"/>
                      </a:ext>
                    </a:extLst>
                  </a:tr>
                  <a:tr h="237744">
                    <a:tc>
                      <a:txBody>
                        <a:bodyPr/>
                        <a:lstStyle/>
                        <a:p>
                          <a:pPr algn="ctr"/>
                          <a:r>
                            <a:rPr lang="en-GB" sz="1200" b="0" dirty="0" smtClean="0"/>
                            <a:t>Wave 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Wave period = 1 ÷ frequency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 = 1 ÷ f </a:t>
                          </a:r>
                        </a:p>
                      </a:txBody>
                      <a:tcPr anchor="ctr"/>
                    </a:tc>
                    <a:extLst>
                      <a:ext uri="{0D108BD9-81ED-4DB2-BD59-A6C34878D82A}">
                        <a16:rowId xmlns:a16="http://schemas.microsoft.com/office/drawing/2014/main" val="10001"/>
                      </a:ext>
                    </a:extLst>
                  </a:tr>
                  <a:tr h="237744">
                    <a:tc>
                      <a:txBody>
                        <a:bodyPr/>
                        <a:lstStyle/>
                        <a:p>
                          <a:pPr algn="ctr"/>
                          <a:r>
                            <a:rPr lang="en-GB" sz="1200" b="0" dirty="0" smtClean="0"/>
                            <a:t>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Speed</a:t>
                          </a:r>
                          <a:r>
                            <a:rPr lang="en-GB" sz="1200" b="0" i="0" baseline="0" dirty="0" smtClean="0">
                              <a:solidFill>
                                <a:schemeClr val="tx1"/>
                              </a:solidFill>
                            </a:rPr>
                            <a:t> = distance </a:t>
                          </a:r>
                          <a:r>
                            <a:rPr lang="en-GB" sz="1200" b="0" i="0" dirty="0" smtClean="0">
                              <a:solidFill>
                                <a:schemeClr val="tx1"/>
                              </a:solidFill>
                            </a:rPr>
                            <a:t>÷ time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 = d ÷ t</a:t>
                          </a:r>
                        </a:p>
                      </a:txBody>
                      <a:tcPr anchor="ctr"/>
                    </a:tc>
                    <a:extLst>
                      <a:ext uri="{0D108BD9-81ED-4DB2-BD59-A6C34878D82A}">
                        <a16:rowId xmlns:a16="http://schemas.microsoft.com/office/drawing/2014/main" val="186922598"/>
                      </a:ext>
                    </a:extLst>
                  </a:tr>
                </a:tbl>
              </a:graphicData>
            </a:graphic>
          </p:graphicFrame>
        </mc:Choice>
        <mc:Fallback xmlns="">
          <p:graphicFrame>
            <p:nvGraphicFramePr>
              <p:cNvPr id="50" name="Table 49"/>
              <p:cNvGraphicFramePr>
                <a:graphicFrameLocks noGrp="1"/>
              </p:cNvGraphicFramePr>
              <p:nvPr>
                <p:extLst>
                  <p:ext uri="{D42A27DB-BD31-4B8C-83A1-F6EECF244321}">
                    <p14:modId xmlns:p14="http://schemas.microsoft.com/office/powerpoint/2010/main" val="2687356802"/>
                  </p:ext>
                </p:extLst>
              </p:nvPr>
            </p:nvGraphicFramePr>
            <p:xfrm>
              <a:off x="1253380" y="87893"/>
              <a:ext cx="4470764" cy="830055"/>
            </p:xfrm>
            <a:graphic>
              <a:graphicData uri="http://schemas.openxmlformats.org/drawingml/2006/table">
                <a:tbl>
                  <a:tblPr firstRow="1" bandRow="1">
                    <a:tableStyleId>{5940675A-B579-460E-94D1-54222C63F5DA}</a:tableStyleId>
                  </a:tblPr>
                  <a:tblGrid>
                    <a:gridCol w="1050628">
                      <a:extLst>
                        <a:ext uri="{9D8B030D-6E8A-4147-A177-3AD203B41FA5}">
                          <a16:colId xmlns:a16="http://schemas.microsoft.com/office/drawing/2014/main" val="20000"/>
                        </a:ext>
                      </a:extLst>
                    </a:gridCol>
                    <a:gridCol w="2615184">
                      <a:extLst>
                        <a:ext uri="{9D8B030D-6E8A-4147-A177-3AD203B41FA5}">
                          <a16:colId xmlns:a16="http://schemas.microsoft.com/office/drawing/2014/main" val="20001"/>
                        </a:ext>
                      </a:extLst>
                    </a:gridCol>
                    <a:gridCol w="804952">
                      <a:extLst>
                        <a:ext uri="{9D8B030D-6E8A-4147-A177-3AD203B41FA5}">
                          <a16:colId xmlns:a16="http://schemas.microsoft.com/office/drawing/2014/main" val="531238547"/>
                        </a:ext>
                      </a:extLst>
                    </a:gridCol>
                  </a:tblGrid>
                  <a:tr h="281415">
                    <a:tc>
                      <a:txBody>
                        <a:bodyPr/>
                        <a:lstStyle/>
                        <a:p>
                          <a:pPr algn="ctr"/>
                          <a:r>
                            <a:rPr lang="en-GB" sz="1200" b="0" dirty="0" smtClean="0"/>
                            <a:t>Wave speed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Wave speed = frequency X wavelength </a:t>
                          </a:r>
                        </a:p>
                      </a:txBody>
                      <a:tcPr anchor="ctr"/>
                    </a:tc>
                    <a:tc>
                      <a:txBody>
                        <a:bodyPr/>
                        <a:lstStyle/>
                        <a:p>
                          <a:endParaRPr lang="en-US"/>
                        </a:p>
                      </a:txBody>
                      <a:tcPr anchor="ctr">
                        <a:blipFill>
                          <a:blip r:embed="rId7"/>
                          <a:stretch>
                            <a:fillRect l="-456818" t="-2174" r="-2273" b="-215217"/>
                          </a:stretch>
                        </a:blipFill>
                      </a:tcPr>
                    </a:tc>
                    <a:extLst>
                      <a:ext uri="{0D108BD9-81ED-4DB2-BD59-A6C34878D82A}">
                        <a16:rowId xmlns:a16="http://schemas.microsoft.com/office/drawing/2014/main" val="10000"/>
                      </a:ext>
                    </a:extLst>
                  </a:tr>
                  <a:tr h="274320">
                    <a:tc>
                      <a:txBody>
                        <a:bodyPr/>
                        <a:lstStyle/>
                        <a:p>
                          <a:pPr algn="ctr"/>
                          <a:r>
                            <a:rPr lang="en-GB" sz="1200" b="0" dirty="0" smtClean="0"/>
                            <a:t>Wave period </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Wave period = 1 ÷ frequency </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T = 1 ÷ f </a:t>
                          </a:r>
                        </a:p>
                      </a:txBody>
                      <a:tcPr anchor="ctr"/>
                    </a:tc>
                    <a:extLst>
                      <a:ext uri="{0D108BD9-81ED-4DB2-BD59-A6C34878D82A}">
                        <a16:rowId xmlns:a16="http://schemas.microsoft.com/office/drawing/2014/main" val="10001"/>
                      </a:ext>
                    </a:extLst>
                  </a:tr>
                  <a:tr h="274320">
                    <a:tc>
                      <a:txBody>
                        <a:bodyPr/>
                        <a:lstStyle/>
                        <a:p>
                          <a:pPr algn="ctr"/>
                          <a:r>
                            <a:rPr lang="en-GB" sz="1200" b="0" dirty="0" smtClean="0"/>
                            <a:t>Speed</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Speed</a:t>
                          </a:r>
                          <a:r>
                            <a:rPr lang="en-GB" sz="1200" b="0" i="0" baseline="0" dirty="0" smtClean="0">
                              <a:solidFill>
                                <a:schemeClr val="tx1"/>
                              </a:solidFill>
                            </a:rPr>
                            <a:t> = distance </a:t>
                          </a:r>
                          <a:r>
                            <a:rPr lang="en-GB" sz="1200" b="0" i="0" dirty="0" smtClean="0">
                              <a:solidFill>
                                <a:schemeClr val="tx1"/>
                              </a:solidFill>
                            </a:rPr>
                            <a:t>÷ time</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v = d ÷ t</a:t>
                          </a:r>
                        </a:p>
                      </a:txBody>
                      <a:tcPr anchor="ctr"/>
                    </a:tc>
                    <a:extLst>
                      <a:ext uri="{0D108BD9-81ED-4DB2-BD59-A6C34878D82A}">
                        <a16:rowId xmlns:a16="http://schemas.microsoft.com/office/drawing/2014/main" val="186922598"/>
                      </a:ext>
                    </a:extLst>
                  </a:tr>
                </a:tbl>
              </a:graphicData>
            </a:graphic>
          </p:graphicFrame>
        </mc:Fallback>
      </mc:AlternateContent>
      <p:cxnSp>
        <p:nvCxnSpPr>
          <p:cNvPr id="75" name="Straight Connector 74"/>
          <p:cNvCxnSpPr>
            <a:stCxn id="35" idx="0"/>
            <a:endCxn id="50" idx="2"/>
          </p:cNvCxnSpPr>
          <p:nvPr/>
        </p:nvCxnSpPr>
        <p:spPr>
          <a:xfrm flipV="1">
            <a:off x="2907989" y="917948"/>
            <a:ext cx="580773" cy="878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1196366" y="2150070"/>
            <a:ext cx="1143148" cy="36413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In water, use a ripple tank. </a:t>
            </a:r>
            <a:endParaRPr lang="en-GB" sz="1200" dirty="0">
              <a:solidFill>
                <a:schemeClr val="tx1"/>
              </a:solidFill>
            </a:endParaRPr>
          </a:p>
        </p:txBody>
      </p:sp>
      <p:pic>
        <p:nvPicPr>
          <p:cNvPr id="116" name="Picture 115">
            <a:extLst>
              <a:ext uri="{FF2B5EF4-FFF2-40B4-BE49-F238E27FC236}">
                <a16:creationId xmlns:a16="http://schemas.microsoft.com/office/drawing/2014/main" id="{B7EA4F39-61E9-4054-880F-FC0F9C9BC1C2}"/>
              </a:ext>
            </a:extLst>
          </p:cNvPr>
          <p:cNvPicPr>
            <a:picLocks noChangeAspect="1"/>
          </p:cNvPicPr>
          <p:nvPr/>
        </p:nvPicPr>
        <p:blipFill rotWithShape="1">
          <a:blip r:embed="rId8">
            <a:extLst>
              <a:ext uri="{28A0092B-C50C-407E-A947-70E740481C1C}">
                <a14:useLocalDpi xmlns:a14="http://schemas.microsoft.com/office/drawing/2010/main" val="0"/>
              </a:ext>
            </a:extLst>
          </a:blip>
          <a:srcRect t="12211" b="7279"/>
          <a:stretch/>
        </p:blipFill>
        <p:spPr>
          <a:xfrm>
            <a:off x="91835" y="2191013"/>
            <a:ext cx="914663" cy="792690"/>
          </a:xfrm>
          <a:prstGeom prst="rect">
            <a:avLst/>
          </a:prstGeom>
        </p:spPr>
      </p:pic>
      <p:cxnSp>
        <p:nvCxnSpPr>
          <p:cNvPr id="117" name="Straight Connector 116"/>
          <p:cNvCxnSpPr>
            <a:stCxn id="115" idx="3"/>
            <a:endCxn id="48" idx="1"/>
          </p:cNvCxnSpPr>
          <p:nvPr/>
        </p:nvCxnSpPr>
        <p:spPr>
          <a:xfrm>
            <a:off x="2339514" y="2332139"/>
            <a:ext cx="191562" cy="246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stCxn id="115" idx="1"/>
            <a:endCxn id="116" idx="3"/>
          </p:cNvCxnSpPr>
          <p:nvPr/>
        </p:nvCxnSpPr>
        <p:spPr>
          <a:xfrm flipH="1">
            <a:off x="1006498" y="2332139"/>
            <a:ext cx="189868" cy="25521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a:stCxn id="30" idx="1"/>
            <a:endCxn id="48" idx="3"/>
          </p:cNvCxnSpPr>
          <p:nvPr/>
        </p:nvCxnSpPr>
        <p:spPr>
          <a:xfrm flipH="1">
            <a:off x="3834913" y="2333198"/>
            <a:ext cx="394716" cy="235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Rectangle 137"/>
          <p:cNvSpPr/>
          <p:nvPr/>
        </p:nvSpPr>
        <p:spPr>
          <a:xfrm>
            <a:off x="1196366" y="2600989"/>
            <a:ext cx="1305195" cy="17346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In air, use echoes.</a:t>
            </a:r>
            <a:endParaRPr lang="en-GB" sz="1200" dirty="0">
              <a:solidFill>
                <a:schemeClr val="tx1"/>
              </a:solidFill>
            </a:endParaRPr>
          </a:p>
        </p:txBody>
      </p:sp>
      <p:cxnSp>
        <p:nvCxnSpPr>
          <p:cNvPr id="140" name="Straight Connector 139"/>
          <p:cNvCxnSpPr>
            <a:stCxn id="48" idx="1"/>
            <a:endCxn id="138" idx="3"/>
          </p:cNvCxnSpPr>
          <p:nvPr/>
        </p:nvCxnSpPr>
        <p:spPr>
          <a:xfrm flipH="1">
            <a:off x="2501561" y="2356794"/>
            <a:ext cx="29515" cy="3309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9" name="Table 218"/>
          <p:cNvGraphicFramePr>
            <a:graphicFrameLocks noGrp="1"/>
          </p:cNvGraphicFramePr>
          <p:nvPr>
            <p:extLst/>
          </p:nvPr>
        </p:nvGraphicFramePr>
        <p:xfrm>
          <a:off x="101137" y="6563657"/>
          <a:ext cx="4432964" cy="1737360"/>
        </p:xfrm>
        <a:graphic>
          <a:graphicData uri="http://schemas.openxmlformats.org/drawingml/2006/table">
            <a:tbl>
              <a:tblPr firstRow="1" bandRow="1">
                <a:tableStyleId>{5940675A-B579-460E-94D1-54222C63F5DA}</a:tableStyleId>
              </a:tblPr>
              <a:tblGrid>
                <a:gridCol w="1171563">
                  <a:extLst>
                    <a:ext uri="{9D8B030D-6E8A-4147-A177-3AD203B41FA5}">
                      <a16:colId xmlns:a16="http://schemas.microsoft.com/office/drawing/2014/main" val="20000"/>
                    </a:ext>
                  </a:extLst>
                </a:gridCol>
                <a:gridCol w="1016163">
                  <a:extLst>
                    <a:ext uri="{9D8B030D-6E8A-4147-A177-3AD203B41FA5}">
                      <a16:colId xmlns:a16="http://schemas.microsoft.com/office/drawing/2014/main" val="4263257071"/>
                    </a:ext>
                  </a:extLst>
                </a:gridCol>
                <a:gridCol w="2245238">
                  <a:extLst>
                    <a:ext uri="{9D8B030D-6E8A-4147-A177-3AD203B41FA5}">
                      <a16:colId xmlns:a16="http://schemas.microsoft.com/office/drawing/2014/main" val="3002810686"/>
                    </a:ext>
                  </a:extLst>
                </a:gridCol>
              </a:tblGrid>
              <a:tr h="236374">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P wave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 wave</a:t>
                      </a: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Seismograph</a:t>
                      </a:r>
                    </a:p>
                  </a:txBody>
                  <a:tcPr anchor="ctr">
                    <a:solidFill>
                      <a:schemeClr val="accent2">
                        <a:lumMod val="20000"/>
                        <a:lumOff val="80000"/>
                      </a:schemeClr>
                    </a:solidFill>
                  </a:tcPr>
                </a:tc>
                <a:extLst>
                  <a:ext uri="{0D108BD9-81ED-4DB2-BD59-A6C34878D82A}">
                    <a16:rowId xmlns:a16="http://schemas.microsoft.com/office/drawing/2014/main" val="10000"/>
                  </a:ext>
                </a:extLst>
              </a:tr>
              <a:tr h="239958">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Longitudinal</a:t>
                      </a:r>
                      <a:r>
                        <a:rPr lang="en-GB" sz="1200" b="1" i="1" baseline="0" dirty="0" smtClean="0">
                          <a:solidFill>
                            <a:schemeClr val="accent2">
                              <a:lumMod val="75000"/>
                            </a:schemeClr>
                          </a:solidFill>
                        </a:rPr>
                        <a:t> </a:t>
                      </a:r>
                      <a:endParaRPr lang="en-GB" sz="1200" b="1" i="1" dirty="0" smtClean="0">
                        <a:solidFill>
                          <a:schemeClr val="accent2">
                            <a:lumMod val="75000"/>
                          </a:schemeClr>
                        </a:solidFill>
                      </a:endParaRP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Transverse </a:t>
                      </a:r>
                    </a:p>
                  </a:txBody>
                  <a:tcPr anchor="ctr"/>
                </a:tc>
                <a:tc rowSpan="2">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Shows P and S waves arriving at different times.</a:t>
                      </a:r>
                    </a:p>
                  </a:txBody>
                  <a:tcPr anchor="ctr"/>
                </a:tc>
                <a:extLst>
                  <a:ext uri="{0D108BD9-81ED-4DB2-BD59-A6C34878D82A}">
                    <a16:rowId xmlns:a16="http://schemas.microsoft.com/office/drawing/2014/main" val="3342148872"/>
                  </a:ext>
                </a:extLst>
              </a:tr>
              <a:tr h="202903">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Fast </a:t>
                      </a:r>
                    </a:p>
                  </a:txBody>
                  <a:tcPr anchor="ctr">
                    <a:noFill/>
                  </a:tcPr>
                </a:tc>
                <a:tc>
                  <a:txBody>
                    <a:bodyPr/>
                    <a:lstStyle/>
                    <a:p>
                      <a:pPr algn="ctr"/>
                      <a:r>
                        <a:rPr lang="en-GB" sz="1200" b="1" i="1" dirty="0" smtClean="0">
                          <a:solidFill>
                            <a:schemeClr val="accent2">
                              <a:lumMod val="75000"/>
                            </a:schemeClr>
                          </a:solidFill>
                        </a:rPr>
                        <a:t>Slow</a:t>
                      </a:r>
                      <a:endParaRPr lang="en-GB" sz="1200" b="1" i="1" dirty="0">
                        <a:solidFill>
                          <a:schemeClr val="accent2">
                            <a:lumMod val="75000"/>
                          </a:schemeClr>
                        </a:solidFill>
                      </a:endParaRPr>
                    </a:p>
                  </a:txBody>
                  <a:tcPr anchor="ctr"/>
                </a:tc>
                <a:tc v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3927572448"/>
                  </a:ext>
                </a:extLst>
              </a:tr>
              <a:tr h="443771">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Travel through solids and liquids</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Travels</a:t>
                      </a:r>
                      <a:r>
                        <a:rPr lang="en-GB" sz="1200" b="1" i="1" baseline="0" dirty="0" smtClean="0">
                          <a:solidFill>
                            <a:schemeClr val="accent2">
                              <a:lumMod val="75000"/>
                            </a:schemeClr>
                          </a:solidFill>
                        </a:rPr>
                        <a:t> </a:t>
                      </a:r>
                      <a:r>
                        <a:rPr lang="en-GB" sz="1200" b="1" i="1" dirty="0" smtClean="0">
                          <a:solidFill>
                            <a:schemeClr val="accent2">
                              <a:lumMod val="75000"/>
                            </a:schemeClr>
                          </a:solidFill>
                        </a:rPr>
                        <a:t>through solids </a:t>
                      </a:r>
                    </a:p>
                  </a:txBody>
                  <a:tcPr anchor="ctr"/>
                </a:tc>
                <a:tc rowSpan="2">
                  <a:txBody>
                    <a:bodyPr/>
                    <a:lstStyle/>
                    <a:p>
                      <a:pPr algn="ctr"/>
                      <a:r>
                        <a:rPr lang="en-GB" sz="1200" b="0" i="0" dirty="0" smtClean="0">
                          <a:solidFill>
                            <a:schemeClr val="tx1"/>
                          </a:solidFill>
                        </a:rPr>
                        <a:t>By using the times the waves arrive </a:t>
                      </a:r>
                      <a:r>
                        <a:rPr lang="en-GB" sz="1200" b="0" i="0" baseline="0" dirty="0" smtClean="0">
                          <a:solidFill>
                            <a:schemeClr val="tx1"/>
                          </a:solidFill>
                        </a:rPr>
                        <a:t>at the monitoring centres, the </a:t>
                      </a:r>
                      <a:r>
                        <a:rPr lang="en-GB" sz="1200" b="0" i="0" dirty="0" smtClean="0">
                          <a:solidFill>
                            <a:schemeClr val="tx1"/>
                          </a:solidFill>
                        </a:rPr>
                        <a:t>epicentre of earthquake can be found. (v</a:t>
                      </a:r>
                      <a:r>
                        <a:rPr lang="en-GB" sz="1200" b="0" i="0" baseline="0" dirty="0" smtClean="0">
                          <a:solidFill>
                            <a:schemeClr val="tx1"/>
                          </a:solidFill>
                        </a:rPr>
                        <a:t> = x ÷ t).</a:t>
                      </a:r>
                      <a:endParaRPr lang="en-GB" sz="1200" b="0" i="0" dirty="0">
                        <a:solidFill>
                          <a:schemeClr val="tx1"/>
                        </a:solidFill>
                      </a:endParaRPr>
                    </a:p>
                  </a:txBody>
                  <a:tcPr anchor="ctr"/>
                </a:tc>
                <a:extLst>
                  <a:ext uri="{0D108BD9-81ED-4DB2-BD59-A6C34878D82A}">
                    <a16:rowId xmlns:a16="http://schemas.microsoft.com/office/drawing/2014/main" val="3952695912"/>
                  </a:ext>
                </a:extLst>
              </a:tr>
              <a:tr h="183863">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Produced by earthquakes.</a:t>
                      </a:r>
                      <a:endParaRPr lang="en-GB" sz="1200" dirty="0"/>
                    </a:p>
                  </a:txBody>
                  <a:tcPr anchor="ctr">
                    <a:noFill/>
                  </a:tcPr>
                </a:tc>
                <a:tc hMerge="1">
                  <a:txBody>
                    <a:bodyPr/>
                    <a:lstStyle/>
                    <a:p>
                      <a:endParaRPr lang="en-GB"/>
                    </a:p>
                  </a:txBody>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a:p>
                  </a:txBody>
                  <a:tcPr anchor="ctr">
                    <a:noFill/>
                  </a:tcPr>
                </a:tc>
                <a:extLst>
                  <a:ext uri="{0D108BD9-81ED-4DB2-BD59-A6C34878D82A}">
                    <a16:rowId xmlns:a16="http://schemas.microsoft.com/office/drawing/2014/main" val="1619425538"/>
                  </a:ext>
                </a:extLst>
              </a:tr>
            </a:tbl>
          </a:graphicData>
        </a:graphic>
      </p:graphicFrame>
      <p:pic>
        <p:nvPicPr>
          <p:cNvPr id="220" name="Picture 219">
            <a:extLst>
              <a:ext uri="{FF2B5EF4-FFF2-40B4-BE49-F238E27FC236}">
                <a16:creationId xmlns:a16="http://schemas.microsoft.com/office/drawing/2014/main" id="{175C9B50-EE07-47D0-8CAB-B206898C11A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334" y="8331937"/>
            <a:ext cx="1119847" cy="932102"/>
          </a:xfrm>
          <a:prstGeom prst="rect">
            <a:avLst/>
          </a:prstGeom>
        </p:spPr>
      </p:pic>
      <p:pic>
        <p:nvPicPr>
          <p:cNvPr id="221" name="Picture 220">
            <a:extLst>
              <a:ext uri="{FF2B5EF4-FFF2-40B4-BE49-F238E27FC236}">
                <a16:creationId xmlns:a16="http://schemas.microsoft.com/office/drawing/2014/main" id="{5624A366-07C8-47A4-880A-D75ABBD6CF79}"/>
              </a:ext>
            </a:extLst>
          </p:cNvPr>
          <p:cNvPicPr>
            <a:picLocks noChangeAspect="1"/>
          </p:cNvPicPr>
          <p:nvPr/>
        </p:nvPicPr>
        <p:blipFill rotWithShape="1">
          <a:blip r:embed="rId10">
            <a:extLst>
              <a:ext uri="{28A0092B-C50C-407E-A947-70E740481C1C}">
                <a14:useLocalDpi xmlns:a14="http://schemas.microsoft.com/office/drawing/2010/main" val="0"/>
              </a:ext>
            </a:extLst>
          </a:blip>
          <a:srcRect l="2128" t="33532" r="4255" b="26118"/>
          <a:stretch/>
        </p:blipFill>
        <p:spPr>
          <a:xfrm>
            <a:off x="3311365" y="6306958"/>
            <a:ext cx="1222736" cy="481229"/>
          </a:xfrm>
          <a:prstGeom prst="rect">
            <a:avLst/>
          </a:prstGeom>
        </p:spPr>
      </p:pic>
      <p:graphicFrame>
        <p:nvGraphicFramePr>
          <p:cNvPr id="235" name="Table 234"/>
          <p:cNvGraphicFramePr>
            <a:graphicFrameLocks noGrp="1"/>
          </p:cNvGraphicFramePr>
          <p:nvPr>
            <p:extLst/>
          </p:nvPr>
        </p:nvGraphicFramePr>
        <p:xfrm>
          <a:off x="2443879" y="8343684"/>
          <a:ext cx="4085829" cy="952716"/>
        </p:xfrm>
        <a:graphic>
          <a:graphicData uri="http://schemas.openxmlformats.org/drawingml/2006/table">
            <a:tbl>
              <a:tblPr firstRow="1" bandRow="1">
                <a:tableStyleId>{5940675A-B579-460E-94D1-54222C63F5DA}</a:tableStyleId>
              </a:tblPr>
              <a:tblGrid>
                <a:gridCol w="504663">
                  <a:extLst>
                    <a:ext uri="{9D8B030D-6E8A-4147-A177-3AD203B41FA5}">
                      <a16:colId xmlns:a16="http://schemas.microsoft.com/office/drawing/2014/main" val="20000"/>
                    </a:ext>
                  </a:extLst>
                </a:gridCol>
                <a:gridCol w="1375808">
                  <a:extLst>
                    <a:ext uri="{9D8B030D-6E8A-4147-A177-3AD203B41FA5}">
                      <a16:colId xmlns:a16="http://schemas.microsoft.com/office/drawing/2014/main" val="20001"/>
                    </a:ext>
                  </a:extLst>
                </a:gridCol>
                <a:gridCol w="2205358">
                  <a:extLst>
                    <a:ext uri="{9D8B030D-6E8A-4147-A177-3AD203B41FA5}">
                      <a16:colId xmlns:a16="http://schemas.microsoft.com/office/drawing/2014/main" val="481446444"/>
                    </a:ext>
                  </a:extLst>
                </a:gridCol>
              </a:tblGrid>
              <a:tr h="495516">
                <a:tc>
                  <a:txBody>
                    <a:bodyPr/>
                    <a:lstStyle/>
                    <a:p>
                      <a:pPr algn="ctr"/>
                      <a:r>
                        <a:rPr lang="en-GB" sz="1200" b="0" dirty="0" smtClean="0"/>
                        <a:t>Ultra sound</a:t>
                      </a:r>
                      <a:endParaRPr lang="en-GB" sz="1200" b="0" dirty="0"/>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Partially reflected off boundary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Used  for</a:t>
                      </a:r>
                      <a:r>
                        <a:rPr lang="en-GB" sz="1200" b="0" i="0" baseline="0" dirty="0" smtClean="0">
                          <a:solidFill>
                            <a:schemeClr val="tx1"/>
                          </a:solidFill>
                        </a:rPr>
                        <a:t> medical and  foetal scans.</a:t>
                      </a:r>
                      <a:endParaRPr lang="en-GB" sz="1200" b="0" i="0" dirty="0">
                        <a:solidFill>
                          <a:schemeClr val="tx1"/>
                        </a:solidFill>
                      </a:endParaRPr>
                    </a:p>
                  </a:txBody>
                  <a:tcPr anchor="ctr"/>
                </a:tc>
                <a:extLst>
                  <a:ext uri="{0D108BD9-81ED-4DB2-BD59-A6C34878D82A}">
                    <a16:rowId xmlns:a16="http://schemas.microsoft.com/office/drawing/2014/main" val="10000"/>
                  </a:ext>
                </a:extLst>
              </a:tr>
              <a:tr h="385010">
                <a:tc>
                  <a:txBody>
                    <a:bodyPr/>
                    <a:lstStyle/>
                    <a:p>
                      <a:pPr algn="ctr"/>
                      <a:r>
                        <a:rPr lang="en-GB" sz="1200" b="0" dirty="0" smtClean="0"/>
                        <a:t>Sonar</a:t>
                      </a:r>
                      <a:r>
                        <a:rPr lang="en-GB" sz="1200" b="0" baseline="0" dirty="0" smtClean="0"/>
                        <a:t> </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Reflected off objects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Used to determine depth of objects under the sea.</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pic>
        <p:nvPicPr>
          <p:cNvPr id="237" name="Picture 236">
            <a:extLst>
              <a:ext uri="{FF2B5EF4-FFF2-40B4-BE49-F238E27FC236}">
                <a16:creationId xmlns:a16="http://schemas.microsoft.com/office/drawing/2014/main" id="{DC9B76A5-F0AB-4CAA-8023-0292B1B6D8A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623616" y="7792571"/>
            <a:ext cx="823161" cy="447173"/>
          </a:xfrm>
          <a:prstGeom prst="rect">
            <a:avLst/>
          </a:prstGeom>
        </p:spPr>
      </p:pic>
      <p:cxnSp>
        <p:nvCxnSpPr>
          <p:cNvPr id="379" name="Straight Connector 378"/>
          <p:cNvCxnSpPr>
            <a:stCxn id="4" idx="2"/>
            <a:endCxn id="11" idx="0"/>
          </p:cNvCxnSpPr>
          <p:nvPr/>
        </p:nvCxnSpPr>
        <p:spPr>
          <a:xfrm flipH="1">
            <a:off x="6020502" y="3603983"/>
            <a:ext cx="596018" cy="12176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2" name="Table 381"/>
          <p:cNvGraphicFramePr>
            <a:graphicFrameLocks noGrp="1"/>
          </p:cNvGraphicFramePr>
          <p:nvPr>
            <p:extLst/>
          </p:nvPr>
        </p:nvGraphicFramePr>
        <p:xfrm>
          <a:off x="5036713" y="4445993"/>
          <a:ext cx="2774552" cy="457200"/>
        </p:xfrm>
        <a:graphic>
          <a:graphicData uri="http://schemas.openxmlformats.org/drawingml/2006/table">
            <a:tbl>
              <a:tblPr firstRow="1" bandRow="1">
                <a:tableStyleId>{5940675A-B579-460E-94D1-54222C63F5DA}</a:tableStyleId>
              </a:tblPr>
              <a:tblGrid>
                <a:gridCol w="1231502">
                  <a:extLst>
                    <a:ext uri="{9D8B030D-6E8A-4147-A177-3AD203B41FA5}">
                      <a16:colId xmlns:a16="http://schemas.microsoft.com/office/drawing/2014/main" val="20000"/>
                    </a:ext>
                  </a:extLst>
                </a:gridCol>
                <a:gridCol w="1543050">
                  <a:extLst>
                    <a:ext uri="{9D8B030D-6E8A-4147-A177-3AD203B41FA5}">
                      <a16:colId xmlns:a16="http://schemas.microsoft.com/office/drawing/2014/main" val="20001"/>
                    </a:ext>
                  </a:extLst>
                </a:gridCol>
              </a:tblGrid>
              <a:tr h="281415">
                <a:tc>
                  <a:txBody>
                    <a:bodyPr/>
                    <a:lstStyle/>
                    <a:p>
                      <a:pPr algn="ctr"/>
                      <a:r>
                        <a:rPr lang="en-GB" sz="1200" b="0" dirty="0" smtClean="0"/>
                        <a:t>Electromagnetic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Continuous spectrum of transverse waves</a:t>
                      </a:r>
                    </a:p>
                  </a:txBody>
                  <a:tcPr anchor="ctr">
                    <a:solidFill>
                      <a:schemeClr val="bg1"/>
                    </a:solidFill>
                  </a:tcPr>
                </a:tc>
                <a:extLst>
                  <a:ext uri="{0D108BD9-81ED-4DB2-BD59-A6C34878D82A}">
                    <a16:rowId xmlns:a16="http://schemas.microsoft.com/office/drawing/2014/main" val="10000"/>
                  </a:ext>
                </a:extLst>
              </a:tr>
            </a:tbl>
          </a:graphicData>
        </a:graphic>
      </p:graphicFrame>
      <p:cxnSp>
        <p:nvCxnSpPr>
          <p:cNvPr id="383" name="Straight Connector 382"/>
          <p:cNvCxnSpPr>
            <a:stCxn id="11" idx="2"/>
            <a:endCxn id="382" idx="0"/>
          </p:cNvCxnSpPr>
          <p:nvPr/>
        </p:nvCxnSpPr>
        <p:spPr>
          <a:xfrm>
            <a:off x="6020502" y="4372082"/>
            <a:ext cx="403487" cy="739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84" name="Picture 383">
            <a:extLst>
              <a:ext uri="{FF2B5EF4-FFF2-40B4-BE49-F238E27FC236}">
                <a16:creationId xmlns:a16="http://schemas.microsoft.com/office/drawing/2014/main" id="{A44CF825-7764-4F58-BD82-52D9AE47A007}"/>
              </a:ext>
            </a:extLst>
          </p:cNvPr>
          <p:cNvPicPr>
            <a:picLocks noChangeAspect="1"/>
          </p:cNvPicPr>
          <p:nvPr/>
        </p:nvPicPr>
        <p:blipFill rotWithShape="1">
          <a:blip r:embed="rId12">
            <a:extLst>
              <a:ext uri="{28A0092B-C50C-407E-A947-70E740481C1C}">
                <a14:useLocalDpi xmlns:a14="http://schemas.microsoft.com/office/drawing/2010/main" val="0"/>
              </a:ext>
            </a:extLst>
          </a:blip>
          <a:srcRect l="8206" t="8797" r="8340" b="60844"/>
          <a:stretch/>
        </p:blipFill>
        <p:spPr>
          <a:xfrm>
            <a:off x="4941463" y="4952743"/>
            <a:ext cx="2869802" cy="461932"/>
          </a:xfrm>
          <a:prstGeom prst="rect">
            <a:avLst/>
          </a:prstGeom>
        </p:spPr>
      </p:pic>
      <p:sp>
        <p:nvSpPr>
          <p:cNvPr id="386" name="Rectangle 385"/>
          <p:cNvSpPr/>
          <p:nvPr/>
        </p:nvSpPr>
        <p:spPr>
          <a:xfrm>
            <a:off x="6998323" y="3688778"/>
            <a:ext cx="1455718" cy="6577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Short wavelengths have high frequency and high energy.</a:t>
            </a:r>
          </a:p>
        </p:txBody>
      </p:sp>
      <p:sp>
        <p:nvSpPr>
          <p:cNvPr id="387" name="Rectangle 386"/>
          <p:cNvSpPr/>
          <p:nvPr/>
        </p:nvSpPr>
        <p:spPr>
          <a:xfrm>
            <a:off x="7301462" y="3342709"/>
            <a:ext cx="978092" cy="26385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e.g. Gamma</a:t>
            </a:r>
          </a:p>
        </p:txBody>
      </p:sp>
      <p:cxnSp>
        <p:nvCxnSpPr>
          <p:cNvPr id="388" name="Straight Connector 387"/>
          <p:cNvCxnSpPr>
            <a:stCxn id="386" idx="0"/>
            <a:endCxn id="387" idx="2"/>
          </p:cNvCxnSpPr>
          <p:nvPr/>
        </p:nvCxnSpPr>
        <p:spPr>
          <a:xfrm flipV="1">
            <a:off x="7726182" y="3606561"/>
            <a:ext cx="64326" cy="8221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p:cNvCxnSpPr>
            <a:stCxn id="25" idx="1"/>
            <a:endCxn id="96" idx="3"/>
          </p:cNvCxnSpPr>
          <p:nvPr/>
        </p:nvCxnSpPr>
        <p:spPr>
          <a:xfrm flipH="1" flipV="1">
            <a:off x="6869421" y="5841723"/>
            <a:ext cx="73364" cy="3268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5" name="Rectangle 84"/>
          <p:cNvSpPr/>
          <p:nvPr/>
        </p:nvSpPr>
        <p:spPr>
          <a:xfrm>
            <a:off x="1557719" y="6299347"/>
            <a:ext cx="1378356" cy="20716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Seismic waves</a:t>
            </a:r>
            <a:endParaRPr lang="en-GB" sz="1400" b="1" dirty="0">
              <a:solidFill>
                <a:schemeClr val="tx1"/>
              </a:solidFill>
            </a:endParaRPr>
          </a:p>
        </p:txBody>
      </p:sp>
      <p:cxnSp>
        <p:nvCxnSpPr>
          <p:cNvPr id="87" name="Straight Connector 86"/>
          <p:cNvCxnSpPr>
            <a:stCxn id="25" idx="1"/>
          </p:cNvCxnSpPr>
          <p:nvPr/>
        </p:nvCxnSpPr>
        <p:spPr>
          <a:xfrm flipH="1">
            <a:off x="6686761" y="6168604"/>
            <a:ext cx="256024" cy="9269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endCxn id="85" idx="3"/>
          </p:cNvCxnSpPr>
          <p:nvPr/>
        </p:nvCxnSpPr>
        <p:spPr>
          <a:xfrm flipH="1">
            <a:off x="2936075" y="6251571"/>
            <a:ext cx="569924" cy="1513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flipV="1">
            <a:off x="2264200" y="8859903"/>
            <a:ext cx="170156" cy="20789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5724144" y="5471142"/>
            <a:ext cx="1145277" cy="74116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Absorbed light changes into thermal energy store.</a:t>
            </a:r>
          </a:p>
        </p:txBody>
      </p:sp>
      <p:graphicFrame>
        <p:nvGraphicFramePr>
          <p:cNvPr id="99" name="Table 98"/>
          <p:cNvGraphicFramePr>
            <a:graphicFrameLocks noGrp="1"/>
          </p:cNvGraphicFramePr>
          <p:nvPr>
            <p:extLst/>
          </p:nvPr>
        </p:nvGraphicFramePr>
        <p:xfrm>
          <a:off x="4619787" y="6327936"/>
          <a:ext cx="1914363" cy="1371600"/>
        </p:xfrm>
        <a:graphic>
          <a:graphicData uri="http://schemas.openxmlformats.org/drawingml/2006/table">
            <a:tbl>
              <a:tblPr firstRow="1" bandRow="1">
                <a:tableStyleId>{5940675A-B579-460E-94D1-54222C63F5DA}</a:tableStyleId>
              </a:tblPr>
              <a:tblGrid>
                <a:gridCol w="705973">
                  <a:extLst>
                    <a:ext uri="{9D8B030D-6E8A-4147-A177-3AD203B41FA5}">
                      <a16:colId xmlns:a16="http://schemas.microsoft.com/office/drawing/2014/main" val="20000"/>
                    </a:ext>
                  </a:extLst>
                </a:gridCol>
                <a:gridCol w="1208390">
                  <a:extLst>
                    <a:ext uri="{9D8B030D-6E8A-4147-A177-3AD203B41FA5}">
                      <a16:colId xmlns:a16="http://schemas.microsoft.com/office/drawing/2014/main" val="20001"/>
                    </a:ext>
                  </a:extLst>
                </a:gridCol>
              </a:tblGrid>
              <a:tr h="281415">
                <a:tc>
                  <a:txBody>
                    <a:bodyPr/>
                    <a:lstStyle/>
                    <a:p>
                      <a:pPr algn="ctr"/>
                      <a:r>
                        <a:rPr lang="en-GB" sz="1200" b="0" dirty="0" smtClean="0"/>
                        <a:t>Black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Good</a:t>
                      </a:r>
                      <a:r>
                        <a:rPr lang="en-GB" sz="1200" b="1" i="1" baseline="0" dirty="0" smtClean="0">
                          <a:solidFill>
                            <a:schemeClr val="accent2">
                              <a:lumMod val="75000"/>
                            </a:schemeClr>
                          </a:solidFill>
                        </a:rPr>
                        <a:t> emitters, good absorbers </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0"/>
                  </a:ext>
                </a:extLst>
              </a:tr>
              <a:tr h="189041">
                <a:tc>
                  <a:txBody>
                    <a:bodyPr/>
                    <a:lstStyle/>
                    <a:p>
                      <a:pPr algn="ctr"/>
                      <a:r>
                        <a:rPr lang="en-GB" sz="1200" b="0" dirty="0" smtClean="0"/>
                        <a:t>White</a:t>
                      </a:r>
                      <a:r>
                        <a:rPr lang="en-GB" sz="1200" b="0" baseline="0" dirty="0" smtClean="0"/>
                        <a:t>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Poor </a:t>
                      </a:r>
                      <a:r>
                        <a:rPr lang="en-GB" sz="1200" b="1" i="1" baseline="0" dirty="0" smtClean="0">
                          <a:solidFill>
                            <a:schemeClr val="accent2">
                              <a:lumMod val="75000"/>
                            </a:schemeClr>
                          </a:solidFill>
                        </a:rPr>
                        <a:t>emitters, poor absorbers </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1"/>
                  </a:ext>
                </a:extLst>
              </a:tr>
              <a:tr h="237744">
                <a:tc>
                  <a:txBody>
                    <a:bodyPr/>
                    <a:lstStyle/>
                    <a:p>
                      <a:pPr algn="ctr"/>
                      <a:r>
                        <a:rPr lang="en-GB" sz="1200" b="0" dirty="0" smtClean="0"/>
                        <a:t>Shiny</a:t>
                      </a:r>
                      <a:r>
                        <a:rPr lang="en-GB" sz="1200" b="0" baseline="0" dirty="0" smtClean="0"/>
                        <a:t> surfaces</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Good</a:t>
                      </a:r>
                      <a:r>
                        <a:rPr lang="en-GB" sz="1200" b="1" i="1" baseline="0" dirty="0" smtClean="0">
                          <a:solidFill>
                            <a:schemeClr val="accent2">
                              <a:lumMod val="75000"/>
                            </a:schemeClr>
                          </a:solidFill>
                        </a:rPr>
                        <a:t> reflectors</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86922598"/>
                  </a:ext>
                </a:extLst>
              </a:tr>
            </a:tbl>
          </a:graphicData>
        </a:graphic>
      </p:graphicFrame>
      <p:cxnSp>
        <p:nvCxnSpPr>
          <p:cNvPr id="101" name="Straight Connector 100"/>
          <p:cNvCxnSpPr>
            <a:stCxn id="96" idx="2"/>
            <a:endCxn id="99" idx="0"/>
          </p:cNvCxnSpPr>
          <p:nvPr/>
        </p:nvCxnSpPr>
        <p:spPr>
          <a:xfrm flipH="1">
            <a:off x="5576968" y="6212304"/>
            <a:ext cx="719815" cy="1156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Rectangle 111"/>
          <p:cNvSpPr/>
          <p:nvPr/>
        </p:nvSpPr>
        <p:spPr>
          <a:xfrm>
            <a:off x="5706604" y="7804700"/>
            <a:ext cx="829392" cy="4229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EM waves refract</a:t>
            </a:r>
          </a:p>
        </p:txBody>
      </p:sp>
      <p:graphicFrame>
        <p:nvGraphicFramePr>
          <p:cNvPr id="113" name="Table 112"/>
          <p:cNvGraphicFramePr>
            <a:graphicFrameLocks noGrp="1"/>
          </p:cNvGraphicFramePr>
          <p:nvPr>
            <p:extLst>
              <p:ext uri="{D42A27DB-BD31-4B8C-83A1-F6EECF244321}">
                <p14:modId xmlns:p14="http://schemas.microsoft.com/office/powerpoint/2010/main" val="663388778"/>
              </p:ext>
            </p:extLst>
          </p:nvPr>
        </p:nvGraphicFramePr>
        <p:xfrm>
          <a:off x="6615026" y="7049353"/>
          <a:ext cx="4760110" cy="2208750"/>
        </p:xfrm>
        <a:graphic>
          <a:graphicData uri="http://schemas.openxmlformats.org/drawingml/2006/table">
            <a:tbl>
              <a:tblPr firstRow="1" bandRow="1">
                <a:tableStyleId>{5940675A-B579-460E-94D1-54222C63F5DA}</a:tableStyleId>
              </a:tblPr>
              <a:tblGrid>
                <a:gridCol w="902446">
                  <a:extLst>
                    <a:ext uri="{9D8B030D-6E8A-4147-A177-3AD203B41FA5}">
                      <a16:colId xmlns:a16="http://schemas.microsoft.com/office/drawing/2014/main" val="20000"/>
                    </a:ext>
                  </a:extLst>
                </a:gridCol>
                <a:gridCol w="1261110">
                  <a:extLst>
                    <a:ext uri="{9D8B030D-6E8A-4147-A177-3AD203B41FA5}">
                      <a16:colId xmlns:a16="http://schemas.microsoft.com/office/drawing/2014/main" val="20001"/>
                    </a:ext>
                  </a:extLst>
                </a:gridCol>
                <a:gridCol w="2596554">
                  <a:extLst>
                    <a:ext uri="{9D8B030D-6E8A-4147-A177-3AD203B41FA5}">
                      <a16:colId xmlns:a16="http://schemas.microsoft.com/office/drawing/2014/main" val="531238547"/>
                    </a:ext>
                  </a:extLst>
                </a:gridCol>
              </a:tblGrid>
              <a:tr h="281415">
                <a:tc>
                  <a:txBody>
                    <a:bodyPr/>
                    <a:lstStyle/>
                    <a:p>
                      <a:pPr algn="ctr"/>
                      <a:r>
                        <a:rPr lang="en-GB" sz="1200" b="0" dirty="0" smtClean="0"/>
                        <a:t>EM wave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Use</a:t>
                      </a:r>
                      <a:endParaRPr lang="en-GB" sz="1200" dirty="0">
                        <a:solidFill>
                          <a:schemeClr val="tx1"/>
                        </a:solidFill>
                      </a:endParaRPr>
                    </a:p>
                  </a:txBody>
                  <a:tcPr anchor="ctr"/>
                </a:tc>
                <a:extLst>
                  <a:ext uri="{0D108BD9-81ED-4DB2-BD59-A6C34878D82A}">
                    <a16:rowId xmlns:a16="http://schemas.microsoft.com/office/drawing/2014/main" val="3633111645"/>
                  </a:ext>
                </a:extLst>
              </a:tr>
              <a:tr h="281415">
                <a:tc>
                  <a:txBody>
                    <a:bodyPr/>
                    <a:lstStyle/>
                    <a:p>
                      <a:pPr algn="ctr"/>
                      <a:r>
                        <a:rPr lang="en-GB" sz="1200" b="0" dirty="0" smtClean="0"/>
                        <a:t>Radio</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Communications, TV, radio.</a:t>
                      </a:r>
                      <a:endParaRPr lang="en-GB" sz="1200" dirty="0">
                        <a:solidFill>
                          <a:schemeClr val="tx1"/>
                        </a:solidFill>
                      </a:endParaRPr>
                    </a:p>
                  </a:txBody>
                  <a:tcPr anchor="ctr"/>
                </a:tc>
                <a:extLst>
                  <a:ext uri="{0D108BD9-81ED-4DB2-BD59-A6C34878D82A}">
                    <a16:rowId xmlns:a16="http://schemas.microsoft.com/office/drawing/2014/main" val="10000"/>
                  </a:ext>
                </a:extLst>
              </a:tr>
              <a:tr h="237744">
                <a:tc>
                  <a:txBody>
                    <a:bodyPr/>
                    <a:lstStyle/>
                    <a:p>
                      <a:pPr algn="ctr"/>
                      <a:r>
                        <a:rPr lang="en-GB" sz="1200" b="0" dirty="0" smtClean="0"/>
                        <a:t>Microwave</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Mobile phones, cooking,</a:t>
                      </a:r>
                      <a:r>
                        <a:rPr lang="en-GB" sz="1200" b="0" i="0" baseline="0" dirty="0" smtClean="0">
                          <a:solidFill>
                            <a:schemeClr val="tx1"/>
                          </a:solidFill>
                        </a:rPr>
                        <a:t> satellites.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237744">
                <a:tc>
                  <a:txBody>
                    <a:bodyPr/>
                    <a:lstStyle/>
                    <a:p>
                      <a:pPr algn="ctr"/>
                      <a:r>
                        <a:rPr lang="en-GB" sz="1200" b="0" dirty="0" smtClean="0"/>
                        <a:t>Infrared</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Heating, remote controls,</a:t>
                      </a:r>
                      <a:r>
                        <a:rPr lang="en-GB" sz="1200" b="0" i="0" baseline="0" dirty="0" smtClean="0">
                          <a:solidFill>
                            <a:schemeClr val="tx1"/>
                          </a:solidFill>
                        </a:rPr>
                        <a:t> cooking.</a:t>
                      </a:r>
                      <a:endParaRPr lang="en-GB" sz="1200" b="0" i="0" dirty="0" smtClean="0">
                        <a:solidFill>
                          <a:schemeClr val="tx1"/>
                        </a:solidFill>
                      </a:endParaRPr>
                    </a:p>
                  </a:txBody>
                  <a:tcPr anchor="ctr"/>
                </a:tc>
                <a:extLst>
                  <a:ext uri="{0D108BD9-81ED-4DB2-BD59-A6C34878D82A}">
                    <a16:rowId xmlns:a16="http://schemas.microsoft.com/office/drawing/2014/main" val="186922598"/>
                  </a:ext>
                </a:extLst>
              </a:tr>
              <a:tr h="237744">
                <a:tc>
                  <a:txBody>
                    <a:bodyPr/>
                    <a:lstStyle/>
                    <a:p>
                      <a:pPr algn="ctr"/>
                      <a:r>
                        <a:rPr lang="en-GB" sz="1200" b="0" dirty="0" smtClean="0"/>
                        <a:t>Visible</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Illumination, photography,</a:t>
                      </a:r>
                      <a:r>
                        <a:rPr lang="en-GB" sz="1200" b="0" i="0" baseline="0" dirty="0" smtClean="0">
                          <a:solidFill>
                            <a:schemeClr val="tx1"/>
                          </a:solidFill>
                        </a:rPr>
                        <a:t> fibre optics.</a:t>
                      </a:r>
                      <a:endParaRPr lang="en-GB" sz="1200" b="0" i="0" dirty="0" smtClean="0">
                        <a:solidFill>
                          <a:schemeClr val="tx1"/>
                        </a:solidFill>
                      </a:endParaRPr>
                    </a:p>
                  </a:txBody>
                  <a:tcPr anchor="ctr"/>
                </a:tc>
                <a:extLst>
                  <a:ext uri="{0D108BD9-81ED-4DB2-BD59-A6C34878D82A}">
                    <a16:rowId xmlns:a16="http://schemas.microsoft.com/office/drawing/2014/main" val="2159072881"/>
                  </a:ext>
                </a:extLst>
              </a:tr>
              <a:tr h="237744">
                <a:tc>
                  <a:txBody>
                    <a:bodyPr/>
                    <a:lstStyle/>
                    <a:p>
                      <a:pPr algn="ctr"/>
                      <a:r>
                        <a:rPr lang="en-GB" sz="1200" b="0" dirty="0" smtClean="0"/>
                        <a:t>Ultra violet</a:t>
                      </a:r>
                      <a:endParaRPr lang="en-GB" sz="1200" b="0"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Security marking,</a:t>
                      </a:r>
                      <a:r>
                        <a:rPr lang="en-GB" sz="1200" b="0" i="0" baseline="0" dirty="0" smtClean="0">
                          <a:solidFill>
                            <a:schemeClr val="tx1"/>
                          </a:solidFill>
                        </a:rPr>
                        <a:t> disinfecting water.</a:t>
                      </a:r>
                      <a:endParaRPr lang="en-GB" sz="1200" b="0" i="0" dirty="0" smtClean="0">
                        <a:solidFill>
                          <a:schemeClr val="tx1"/>
                        </a:solidFill>
                      </a:endParaRPr>
                    </a:p>
                  </a:txBody>
                  <a:tcPr anchor="ctr"/>
                </a:tc>
                <a:extLst>
                  <a:ext uri="{0D108BD9-81ED-4DB2-BD59-A6C34878D82A}">
                    <a16:rowId xmlns:a16="http://schemas.microsoft.com/office/drawing/2014/main" val="3411838771"/>
                  </a:ext>
                </a:extLst>
              </a:tr>
              <a:tr h="237744">
                <a:tc>
                  <a:txBody>
                    <a:bodyPr/>
                    <a:lstStyle/>
                    <a:p>
                      <a:pPr algn="ctr"/>
                      <a:r>
                        <a:rPr lang="en-GB" sz="1200" b="0" dirty="0" smtClean="0"/>
                        <a:t>X-ray</a:t>
                      </a:r>
                      <a:endParaRPr lang="en-GB" sz="1200" b="0" dirty="0"/>
                    </a:p>
                  </a:txBody>
                  <a:tcPr anchor="ctr">
                    <a:solidFill>
                      <a:schemeClr val="accent2">
                        <a:lumMod val="20000"/>
                        <a:lumOff val="80000"/>
                      </a:schemeClr>
                    </a:solidFill>
                  </a:tcPr>
                </a:tc>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Broken bones, airport security.</a:t>
                      </a:r>
                    </a:p>
                  </a:txBody>
                  <a:tcPr anchor="ctr"/>
                </a:tc>
                <a:extLst>
                  <a:ext uri="{0D108BD9-81ED-4DB2-BD59-A6C34878D82A}">
                    <a16:rowId xmlns:a16="http://schemas.microsoft.com/office/drawing/2014/main" val="2263199435"/>
                  </a:ext>
                </a:extLst>
              </a:tr>
              <a:tr h="237744">
                <a:tc>
                  <a:txBody>
                    <a:bodyPr/>
                    <a:lstStyle/>
                    <a:p>
                      <a:pPr algn="ctr"/>
                      <a:r>
                        <a:rPr lang="en-GB" sz="1200" b="0" dirty="0" smtClean="0"/>
                        <a:t>Gamma</a:t>
                      </a:r>
                      <a:endParaRPr lang="en-GB" sz="1200" b="0" dirty="0"/>
                    </a:p>
                  </a:txBody>
                  <a:tcPr anchor="ctr">
                    <a:solidFill>
                      <a:schemeClr val="accent2">
                        <a:lumMod val="20000"/>
                        <a:lumOff val="80000"/>
                      </a:schemeClr>
                    </a:solidFill>
                  </a:tcP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Sterilising, detecting and killing cancer.</a:t>
                      </a:r>
                    </a:p>
                  </a:txBody>
                  <a:tcPr anchor="ctr"/>
                </a:tc>
                <a:extLst>
                  <a:ext uri="{0D108BD9-81ED-4DB2-BD59-A6C34878D82A}">
                    <a16:rowId xmlns:a16="http://schemas.microsoft.com/office/drawing/2014/main" val="2919375846"/>
                  </a:ext>
                </a:extLst>
              </a:tr>
            </a:tbl>
          </a:graphicData>
        </a:graphic>
      </p:graphicFrame>
      <p:sp>
        <p:nvSpPr>
          <p:cNvPr id="25" name="Rectangle 24"/>
          <p:cNvSpPr/>
          <p:nvPr/>
        </p:nvSpPr>
        <p:spPr>
          <a:xfrm>
            <a:off x="6942785" y="5358506"/>
            <a:ext cx="314314" cy="162019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HIGHER: Properties</a:t>
            </a:r>
            <a:endParaRPr lang="en-GB" sz="1400" b="1" dirty="0">
              <a:solidFill>
                <a:schemeClr val="tx1"/>
              </a:solidFill>
            </a:endParaRPr>
          </a:p>
        </p:txBody>
      </p:sp>
    </p:spTree>
    <p:extLst>
      <p:ext uri="{BB962C8B-B14F-4D97-AF65-F5344CB8AC3E}">
        <p14:creationId xmlns:p14="http://schemas.microsoft.com/office/powerpoint/2010/main" val="20766891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Straight Connector 33"/>
          <p:cNvCxnSpPr/>
          <p:nvPr/>
        </p:nvCxnSpPr>
        <p:spPr>
          <a:xfrm flipH="1">
            <a:off x="4327601" y="4309360"/>
            <a:ext cx="837393" cy="11562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474677" y="3689574"/>
            <a:ext cx="225970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MAGNETISM AND ELECTROMAGNETISM</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1010713" y="5887794"/>
            <a:ext cx="837522" cy="2433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GB" sz="1400" b="1" dirty="0" smtClean="0">
                <a:solidFill>
                  <a:schemeClr val="tx1"/>
                </a:solidFill>
              </a:rPr>
              <a:t>Magnets</a:t>
            </a:r>
            <a:endParaRPr lang="en-GB" sz="1400" b="1" dirty="0">
              <a:solidFill>
                <a:schemeClr val="tx1"/>
              </a:solidFill>
            </a:endParaRPr>
          </a:p>
        </p:txBody>
      </p:sp>
      <p:cxnSp>
        <p:nvCxnSpPr>
          <p:cNvPr id="149" name="Straight Connector 148"/>
          <p:cNvCxnSpPr>
            <a:stCxn id="239" idx="2"/>
            <a:endCxn id="238" idx="0"/>
          </p:cNvCxnSpPr>
          <p:nvPr/>
        </p:nvCxnSpPr>
        <p:spPr>
          <a:xfrm flipH="1">
            <a:off x="8523276" y="4133179"/>
            <a:ext cx="54300" cy="63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3"/>
            <a:endCxn id="276" idx="2"/>
          </p:cNvCxnSpPr>
          <p:nvPr/>
        </p:nvCxnSpPr>
        <p:spPr>
          <a:xfrm flipV="1">
            <a:off x="1848235" y="5828250"/>
            <a:ext cx="996785" cy="1812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991813" y="5458918"/>
            <a:ext cx="3706413"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Permanent and Induced Magnetism</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52618" y="6167713"/>
          <a:ext cx="4492636" cy="3108960"/>
        </p:xfrm>
        <a:graphic>
          <a:graphicData uri="http://schemas.openxmlformats.org/drawingml/2006/table">
            <a:tbl>
              <a:tblPr firstRow="1" bandRow="1">
                <a:tableStyleId>{5940675A-B579-460E-94D1-54222C63F5DA}</a:tableStyleId>
              </a:tblPr>
              <a:tblGrid>
                <a:gridCol w="1031806">
                  <a:extLst>
                    <a:ext uri="{9D8B030D-6E8A-4147-A177-3AD203B41FA5}">
                      <a16:colId xmlns:a16="http://schemas.microsoft.com/office/drawing/2014/main" val="20000"/>
                    </a:ext>
                  </a:extLst>
                </a:gridCol>
                <a:gridCol w="1423686">
                  <a:extLst>
                    <a:ext uri="{9D8B030D-6E8A-4147-A177-3AD203B41FA5}">
                      <a16:colId xmlns:a16="http://schemas.microsoft.com/office/drawing/2014/main" val="20001"/>
                    </a:ext>
                  </a:extLst>
                </a:gridCol>
                <a:gridCol w="2037144">
                  <a:extLst>
                    <a:ext uri="{9D8B030D-6E8A-4147-A177-3AD203B41FA5}">
                      <a16:colId xmlns:a16="http://schemas.microsoft.com/office/drawing/2014/main" val="20002"/>
                    </a:ext>
                  </a:extLst>
                </a:gridCol>
              </a:tblGrid>
              <a:tr h="347472">
                <a:tc>
                  <a:txBody>
                    <a:bodyPr/>
                    <a:lstStyle/>
                    <a:p>
                      <a:pPr algn="ctr"/>
                      <a:r>
                        <a:rPr lang="en-GB" sz="1200" b="0" dirty="0" smtClean="0"/>
                        <a:t>Magnetic</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Materials attracted by magnets</a:t>
                      </a:r>
                      <a:endParaRPr lang="en-GB" sz="1200" b="1" i="1" dirty="0">
                        <a:solidFill>
                          <a:schemeClr val="accent2">
                            <a:lumMod val="75000"/>
                          </a:schemeClr>
                        </a:solidFill>
                      </a:endParaRPr>
                    </a:p>
                  </a:txBody>
                  <a:tcPr anchor="ctr"/>
                </a:tc>
                <a:tc>
                  <a:txBody>
                    <a:bodyPr/>
                    <a:lstStyle/>
                    <a:p>
                      <a:pPr algn="ctr"/>
                      <a:r>
                        <a:rPr lang="en-GB" sz="1200" dirty="0" smtClean="0"/>
                        <a:t>Uses non-contact force to attract magnetic materials.</a:t>
                      </a:r>
                      <a:endParaRPr lang="en-GB" sz="1200" dirty="0"/>
                    </a:p>
                  </a:txBody>
                  <a:tcPr anchor="ctr"/>
                </a:tc>
                <a:extLst>
                  <a:ext uri="{0D108BD9-81ED-4DB2-BD59-A6C34878D82A}">
                    <a16:rowId xmlns:a16="http://schemas.microsoft.com/office/drawing/2014/main" val="10000"/>
                  </a:ext>
                </a:extLst>
              </a:tr>
              <a:tr h="457200">
                <a:tc>
                  <a:txBody>
                    <a:bodyPr/>
                    <a:lstStyle/>
                    <a:p>
                      <a:pPr algn="ctr"/>
                      <a:r>
                        <a:rPr lang="en-GB" sz="1200" b="0" dirty="0" smtClean="0"/>
                        <a:t>North</a:t>
                      </a:r>
                      <a:r>
                        <a:rPr lang="en-GB" sz="1200" b="0" baseline="0" dirty="0" smtClean="0"/>
                        <a:t> seeking pole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End of magnet</a:t>
                      </a:r>
                      <a:r>
                        <a:rPr lang="en-GB" sz="1200" b="1" i="1" baseline="0" dirty="0" smtClean="0">
                          <a:solidFill>
                            <a:schemeClr val="accent2">
                              <a:lumMod val="75000"/>
                            </a:schemeClr>
                          </a:solidFill>
                        </a:rPr>
                        <a:t> pointing north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Compass</a:t>
                      </a:r>
                      <a:r>
                        <a:rPr lang="en-US" sz="1200" baseline="0" dirty="0" smtClean="0"/>
                        <a:t> needle is a bar magnet and points north. </a:t>
                      </a:r>
                      <a:endParaRPr lang="en-US" sz="1200" dirty="0" smtClean="0"/>
                    </a:p>
                  </a:txBody>
                  <a:tcPr anchor="ctr"/>
                </a:tc>
                <a:extLst>
                  <a:ext uri="{0D108BD9-81ED-4DB2-BD59-A6C34878D82A}">
                    <a16:rowId xmlns:a16="http://schemas.microsoft.com/office/drawing/2014/main" val="10001"/>
                  </a:ext>
                </a:extLst>
              </a:tr>
              <a:tr h="384048">
                <a:tc>
                  <a:txBody>
                    <a:bodyPr/>
                    <a:lstStyle/>
                    <a:p>
                      <a:pPr algn="ctr"/>
                      <a:r>
                        <a:rPr lang="en-GB" sz="1200" b="0" dirty="0" smtClean="0"/>
                        <a:t>South seeking pole</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End of magnet</a:t>
                      </a:r>
                      <a:r>
                        <a:rPr lang="en-GB" sz="1200" b="1" i="1" baseline="0" dirty="0" smtClean="0">
                          <a:solidFill>
                            <a:schemeClr val="accent2">
                              <a:lumMod val="75000"/>
                            </a:schemeClr>
                          </a:solidFill>
                        </a:rPr>
                        <a:t> pointing south</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Like poles (N – N) repel</a:t>
                      </a:r>
                      <a:r>
                        <a:rPr lang="en-US" sz="1200" baseline="0" dirty="0" smtClean="0"/>
                        <a:t>, unlike poles (N – S)  attract.</a:t>
                      </a:r>
                      <a:endParaRPr lang="en-US" sz="1200" dirty="0" smtClean="0"/>
                    </a:p>
                  </a:txBody>
                  <a:tcPr anchor="ctr"/>
                </a:tc>
                <a:extLst>
                  <a:ext uri="{0D108BD9-81ED-4DB2-BD59-A6C34878D82A}">
                    <a16:rowId xmlns:a16="http://schemas.microsoft.com/office/drawing/2014/main" val="10002"/>
                  </a:ext>
                </a:extLst>
              </a:tr>
              <a:tr h="384048">
                <a:tc>
                  <a:txBody>
                    <a:bodyPr/>
                    <a:lstStyle/>
                    <a:p>
                      <a:pPr algn="ctr"/>
                      <a:r>
                        <a:rPr lang="en-GB" sz="1200" b="0" dirty="0" smtClean="0"/>
                        <a:t>Magnetic</a:t>
                      </a:r>
                      <a:r>
                        <a:rPr lang="en-GB" sz="1200" b="0" baseline="0" dirty="0" smtClean="0"/>
                        <a:t> field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Region of force around magnet</a:t>
                      </a:r>
                      <a:endParaRPr lang="en-GB" sz="1200" b="1" i="1" dirty="0">
                        <a:solidFill>
                          <a:schemeClr val="accent2">
                            <a:lumMod val="75000"/>
                          </a:schemeClr>
                        </a:solidFill>
                      </a:endParaRPr>
                    </a:p>
                  </a:txBody>
                  <a:tcPr anchor="ctr"/>
                </a:tc>
                <a:tc>
                  <a:txBody>
                    <a:bodyPr/>
                    <a:lstStyle/>
                    <a:p>
                      <a:pPr algn="ctr"/>
                      <a:r>
                        <a:rPr lang="en-GB" sz="1200" dirty="0" smtClean="0"/>
                        <a:t>Strong field,</a:t>
                      </a:r>
                      <a:r>
                        <a:rPr lang="en-GB" sz="1200" baseline="0" dirty="0" smtClean="0"/>
                        <a:t> force big.  Weak field, force small. Field is strongest at the poles.</a:t>
                      </a:r>
                      <a:endParaRPr lang="en-GB" sz="1200" dirty="0"/>
                    </a:p>
                  </a:txBody>
                  <a:tcPr anchor="ctr"/>
                </a:tc>
                <a:extLst>
                  <a:ext uri="{0D108BD9-81ED-4DB2-BD59-A6C34878D82A}">
                    <a16:rowId xmlns:a16="http://schemas.microsoft.com/office/drawing/2014/main" val="662539769"/>
                  </a:ext>
                </a:extLst>
              </a:tr>
              <a:tr h="384048">
                <a:tc>
                  <a:txBody>
                    <a:bodyPr/>
                    <a:lstStyle/>
                    <a:p>
                      <a:pPr algn="ctr"/>
                      <a:r>
                        <a:rPr lang="en-GB" sz="1200" b="0" dirty="0" smtClean="0"/>
                        <a:t>Permanent</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magnet that</a:t>
                      </a:r>
                      <a:r>
                        <a:rPr lang="en-GB" sz="1200" b="1" i="1" baseline="0" dirty="0" smtClean="0">
                          <a:solidFill>
                            <a:schemeClr val="accent2">
                              <a:lumMod val="75000"/>
                            </a:schemeClr>
                          </a:solidFill>
                        </a:rPr>
                        <a:t> produces its own magnetic field</a:t>
                      </a:r>
                      <a:endParaRPr lang="en-GB" sz="1200" b="1" i="1" dirty="0">
                        <a:solidFill>
                          <a:schemeClr val="accent2">
                            <a:lumMod val="75000"/>
                          </a:schemeClr>
                        </a:solidFill>
                      </a:endParaRPr>
                    </a:p>
                  </a:txBody>
                  <a:tcPr anchor="ctr"/>
                </a:tc>
                <a:tc>
                  <a:txBody>
                    <a:bodyPr/>
                    <a:lstStyle/>
                    <a:p>
                      <a:pPr algn="ctr"/>
                      <a:r>
                        <a:rPr lang="en-GB" sz="1200" dirty="0" smtClean="0"/>
                        <a:t>Will</a:t>
                      </a:r>
                      <a:r>
                        <a:rPr lang="en-GB" sz="1200" baseline="0" dirty="0" smtClean="0"/>
                        <a:t> repel or attract other magnets and magnetic materials.</a:t>
                      </a:r>
                      <a:endParaRPr lang="en-GB" sz="1200" dirty="0"/>
                    </a:p>
                  </a:txBody>
                  <a:tcPr anchor="ctr"/>
                </a:tc>
                <a:extLst>
                  <a:ext uri="{0D108BD9-81ED-4DB2-BD59-A6C34878D82A}">
                    <a16:rowId xmlns:a16="http://schemas.microsoft.com/office/drawing/2014/main" val="608835406"/>
                  </a:ext>
                </a:extLst>
              </a:tr>
              <a:tr h="384048">
                <a:tc>
                  <a:txBody>
                    <a:bodyPr/>
                    <a:lstStyle/>
                    <a:p>
                      <a:pPr algn="ctr"/>
                      <a:r>
                        <a:rPr lang="en-GB" sz="1200" b="0" dirty="0" smtClean="0"/>
                        <a:t>Induced</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temporary magnet </a:t>
                      </a:r>
                      <a:endParaRPr lang="en-GB" sz="1200" b="1" i="1" dirty="0">
                        <a:solidFill>
                          <a:schemeClr val="accent2">
                            <a:lumMod val="75000"/>
                          </a:schemeClr>
                        </a:solidFill>
                      </a:endParaRPr>
                    </a:p>
                  </a:txBody>
                  <a:tcPr anchor="ctr"/>
                </a:tc>
                <a:tc>
                  <a:txBody>
                    <a:bodyPr/>
                    <a:lstStyle/>
                    <a:p>
                      <a:pPr algn="ctr"/>
                      <a:r>
                        <a:rPr lang="en-GB" sz="1200" dirty="0" smtClean="0"/>
                        <a:t>Becomes magnet</a:t>
                      </a:r>
                      <a:r>
                        <a:rPr lang="en-GB" sz="1200" baseline="0" dirty="0" smtClean="0"/>
                        <a:t> when placed in a magnetic field.</a:t>
                      </a:r>
                      <a:endParaRPr lang="en-GB" sz="1200" dirty="0"/>
                    </a:p>
                  </a:txBody>
                  <a:tcPr anchor="ctr"/>
                </a:tc>
                <a:extLst>
                  <a:ext uri="{0D108BD9-81ED-4DB2-BD59-A6C34878D82A}">
                    <a16:rowId xmlns:a16="http://schemas.microsoft.com/office/drawing/2014/main" val="2748129661"/>
                  </a:ext>
                </a:extLst>
              </a:tr>
            </a:tbl>
          </a:graphicData>
        </a:graphic>
      </p:graphicFrame>
      <p:cxnSp>
        <p:nvCxnSpPr>
          <p:cNvPr id="40" name="Straight Connector 39"/>
          <p:cNvCxnSpPr>
            <a:stCxn id="68" idx="0"/>
            <a:endCxn id="71" idx="2"/>
          </p:cNvCxnSpPr>
          <p:nvPr/>
        </p:nvCxnSpPr>
        <p:spPr>
          <a:xfrm flipH="1" flipV="1">
            <a:off x="987237" y="3991691"/>
            <a:ext cx="49213" cy="5833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2052295" y="4840630"/>
            <a:ext cx="1797539" cy="57977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Electric current flowing in a wire produces a magnetic field around it.</a:t>
            </a:r>
            <a:endParaRPr lang="en-GB" sz="1200" dirty="0">
              <a:solidFill>
                <a:schemeClr val="tx1"/>
              </a:solidFill>
            </a:endParaRPr>
          </a:p>
        </p:txBody>
      </p:sp>
      <p:sp>
        <p:nvSpPr>
          <p:cNvPr id="58" name="Rectangle 57"/>
          <p:cNvSpPr/>
          <p:nvPr/>
        </p:nvSpPr>
        <p:spPr>
          <a:xfrm>
            <a:off x="70671" y="5083785"/>
            <a:ext cx="1904397" cy="3352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If current is small, magnetic field is very weak.</a:t>
            </a:r>
            <a:endParaRPr lang="en-GB" sz="1200" dirty="0">
              <a:solidFill>
                <a:schemeClr val="tx1"/>
              </a:solidFill>
            </a:endParaRPr>
          </a:p>
        </p:txBody>
      </p:sp>
      <p:sp>
        <p:nvSpPr>
          <p:cNvPr id="59" name="Rectangle 58"/>
          <p:cNvSpPr/>
          <p:nvPr/>
        </p:nvSpPr>
        <p:spPr>
          <a:xfrm>
            <a:off x="73954" y="4502371"/>
            <a:ext cx="1633116" cy="51554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Current large enough, iron filings show circular magnetic field.</a:t>
            </a:r>
            <a:endParaRPr lang="en-GB" sz="1200" dirty="0">
              <a:solidFill>
                <a:schemeClr val="tx1"/>
              </a:solidFill>
            </a:endParaRPr>
          </a:p>
        </p:txBody>
      </p:sp>
      <p:cxnSp>
        <p:nvCxnSpPr>
          <p:cNvPr id="60" name="Straight Connector 59"/>
          <p:cNvCxnSpPr>
            <a:stCxn id="59" idx="0"/>
            <a:endCxn id="68" idx="2"/>
          </p:cNvCxnSpPr>
          <p:nvPr/>
        </p:nvCxnSpPr>
        <p:spPr>
          <a:xfrm flipV="1">
            <a:off x="890512" y="4436499"/>
            <a:ext cx="145938" cy="65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58" idx="0"/>
            <a:endCxn id="59" idx="2"/>
          </p:cNvCxnSpPr>
          <p:nvPr/>
        </p:nvCxnSpPr>
        <p:spPr>
          <a:xfrm flipH="1" flipV="1">
            <a:off x="890512" y="5017913"/>
            <a:ext cx="132358" cy="65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58" idx="3"/>
            <a:endCxn id="57" idx="1"/>
          </p:cNvCxnSpPr>
          <p:nvPr/>
        </p:nvCxnSpPr>
        <p:spPr>
          <a:xfrm flipV="1">
            <a:off x="1975068" y="5130516"/>
            <a:ext cx="77227" cy="120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ectangle 67"/>
          <p:cNvSpPr/>
          <p:nvPr/>
        </p:nvSpPr>
        <p:spPr>
          <a:xfrm>
            <a:off x="65943" y="4050029"/>
            <a:ext cx="1941013" cy="38647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Further away from the wire</a:t>
            </a:r>
            <a:r>
              <a:rPr lang="en-GB" sz="1200" dirty="0">
                <a:solidFill>
                  <a:schemeClr val="tx1"/>
                </a:solidFill>
              </a:rPr>
              <a:t>, </a:t>
            </a:r>
            <a:r>
              <a:rPr lang="en-GB" sz="1200" dirty="0" smtClean="0">
                <a:solidFill>
                  <a:schemeClr val="tx1"/>
                </a:solidFill>
              </a:rPr>
              <a:t>magnetic </a:t>
            </a:r>
            <a:r>
              <a:rPr lang="en-GB" sz="1200" dirty="0">
                <a:solidFill>
                  <a:schemeClr val="tx1"/>
                </a:solidFill>
              </a:rPr>
              <a:t>field is </a:t>
            </a:r>
            <a:r>
              <a:rPr lang="en-GB" sz="1200" dirty="0" smtClean="0">
                <a:solidFill>
                  <a:schemeClr val="tx1"/>
                </a:solidFill>
              </a:rPr>
              <a:t>weaker.  </a:t>
            </a:r>
            <a:endParaRPr lang="en-GB" sz="1200" dirty="0">
              <a:solidFill>
                <a:schemeClr val="tx1"/>
              </a:solidFill>
            </a:endParaRPr>
          </a:p>
        </p:txBody>
      </p:sp>
      <p:sp>
        <p:nvSpPr>
          <p:cNvPr id="71" name="Rectangle 70"/>
          <p:cNvSpPr/>
          <p:nvPr/>
        </p:nvSpPr>
        <p:spPr>
          <a:xfrm>
            <a:off x="54992" y="3633923"/>
            <a:ext cx="1864489" cy="35776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Reverse current, magnetic field direction reverses. </a:t>
            </a:r>
            <a:endParaRPr lang="en-GB" sz="1200" dirty="0">
              <a:solidFill>
                <a:schemeClr val="tx1"/>
              </a:solidFill>
            </a:endParaRPr>
          </a:p>
        </p:txBody>
      </p:sp>
      <p:cxnSp>
        <p:nvCxnSpPr>
          <p:cNvPr id="75" name="Straight Connector 74"/>
          <p:cNvCxnSpPr>
            <a:endCxn id="57" idx="3"/>
          </p:cNvCxnSpPr>
          <p:nvPr/>
        </p:nvCxnSpPr>
        <p:spPr>
          <a:xfrm flipH="1">
            <a:off x="3849834" y="4309360"/>
            <a:ext cx="592955" cy="8211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5" name="Table 64"/>
          <p:cNvGraphicFramePr>
            <a:graphicFrameLocks noGrp="1"/>
          </p:cNvGraphicFramePr>
          <p:nvPr>
            <p:extLst/>
          </p:nvPr>
        </p:nvGraphicFramePr>
        <p:xfrm>
          <a:off x="56224" y="2930517"/>
          <a:ext cx="2186732" cy="640080"/>
        </p:xfrm>
        <a:graphic>
          <a:graphicData uri="http://schemas.openxmlformats.org/drawingml/2006/table">
            <a:tbl>
              <a:tblPr firstRow="1" bandRow="1">
                <a:tableStyleId>{5940675A-B579-460E-94D1-54222C63F5DA}</a:tableStyleId>
              </a:tblPr>
              <a:tblGrid>
                <a:gridCol w="242185">
                  <a:extLst>
                    <a:ext uri="{9D8B030D-6E8A-4147-A177-3AD203B41FA5}">
                      <a16:colId xmlns:a16="http://schemas.microsoft.com/office/drawing/2014/main" val="20000"/>
                    </a:ext>
                  </a:extLst>
                </a:gridCol>
                <a:gridCol w="636607">
                  <a:extLst>
                    <a:ext uri="{9D8B030D-6E8A-4147-A177-3AD203B41FA5}">
                      <a16:colId xmlns:a16="http://schemas.microsoft.com/office/drawing/2014/main" val="20002"/>
                    </a:ext>
                  </a:extLst>
                </a:gridCol>
                <a:gridCol w="1307940">
                  <a:extLst>
                    <a:ext uri="{9D8B030D-6E8A-4147-A177-3AD203B41FA5}">
                      <a16:colId xmlns:a16="http://schemas.microsoft.com/office/drawing/2014/main" val="960851327"/>
                    </a:ext>
                  </a:extLst>
                </a:gridCol>
              </a:tblGrid>
              <a:tr h="568341">
                <a:tc>
                  <a:txBody>
                    <a:bodyPr/>
                    <a:lstStyle/>
                    <a:p>
                      <a:pPr algn="ctr"/>
                      <a:r>
                        <a:rPr lang="en-GB" sz="1200" b="0" dirty="0" smtClean="0"/>
                        <a:t>Solenoid</a:t>
                      </a:r>
                      <a:endParaRPr lang="en-GB" sz="1200" b="0"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long coil of wire </a:t>
                      </a:r>
                      <a:endParaRPr lang="en-GB" sz="1200" b="1" i="1" dirty="0">
                        <a:solidFill>
                          <a:schemeClr val="accent2">
                            <a:lumMod val="75000"/>
                          </a:schemeClr>
                        </a:solidFill>
                      </a:endParaRPr>
                    </a:p>
                  </a:txBody>
                  <a:tcPr anchor="ctr"/>
                </a:tc>
                <a:tc>
                  <a:txBody>
                    <a:bodyPr/>
                    <a:lstStyle/>
                    <a:p>
                      <a:pPr algn="ctr"/>
                      <a:r>
                        <a:rPr lang="en-GB" sz="1200" dirty="0" smtClean="0"/>
                        <a:t>Magnetic</a:t>
                      </a:r>
                      <a:r>
                        <a:rPr lang="en-GB" sz="1200" baseline="0" dirty="0" smtClean="0"/>
                        <a:t> field from each loop adds to the next. </a:t>
                      </a:r>
                      <a:endParaRPr lang="en-GB" sz="1200" dirty="0"/>
                    </a:p>
                  </a:txBody>
                  <a:tcPr anchor="ctr"/>
                </a:tc>
                <a:extLst>
                  <a:ext uri="{0D108BD9-81ED-4DB2-BD59-A6C34878D82A}">
                    <a16:rowId xmlns:a16="http://schemas.microsoft.com/office/drawing/2014/main" val="10000"/>
                  </a:ext>
                </a:extLst>
              </a:tr>
            </a:tbl>
          </a:graphicData>
        </a:graphic>
      </p:graphicFrame>
      <p:cxnSp>
        <p:nvCxnSpPr>
          <p:cNvPr id="74" name="Straight Connector 73"/>
          <p:cNvCxnSpPr>
            <a:stCxn id="167" idx="2"/>
            <a:endCxn id="65" idx="0"/>
          </p:cNvCxnSpPr>
          <p:nvPr/>
        </p:nvCxnSpPr>
        <p:spPr>
          <a:xfrm>
            <a:off x="1102933" y="2478009"/>
            <a:ext cx="46657" cy="4525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a:stCxn id="320" idx="0"/>
            <a:endCxn id="238" idx="2"/>
          </p:cNvCxnSpPr>
          <p:nvPr/>
        </p:nvCxnSpPr>
        <p:spPr>
          <a:xfrm flipH="1" flipV="1">
            <a:off x="8523276" y="4762266"/>
            <a:ext cx="15119" cy="692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67" name="Table 166"/>
          <p:cNvGraphicFramePr>
            <a:graphicFrameLocks noGrp="1"/>
          </p:cNvGraphicFramePr>
          <p:nvPr>
            <p:extLst/>
          </p:nvPr>
        </p:nvGraphicFramePr>
        <p:xfrm>
          <a:off x="56224" y="1343458"/>
          <a:ext cx="2093418" cy="1134551"/>
        </p:xfrm>
        <a:graphic>
          <a:graphicData uri="http://schemas.openxmlformats.org/drawingml/2006/table">
            <a:tbl>
              <a:tblPr firstRow="1" bandRow="1">
                <a:tableStyleId>{5940675A-B579-460E-94D1-54222C63F5DA}</a:tableStyleId>
              </a:tblPr>
              <a:tblGrid>
                <a:gridCol w="232534">
                  <a:extLst>
                    <a:ext uri="{9D8B030D-6E8A-4147-A177-3AD203B41FA5}">
                      <a16:colId xmlns:a16="http://schemas.microsoft.com/office/drawing/2014/main" val="20000"/>
                    </a:ext>
                  </a:extLst>
                </a:gridCol>
                <a:gridCol w="1860884">
                  <a:extLst>
                    <a:ext uri="{9D8B030D-6E8A-4147-A177-3AD203B41FA5}">
                      <a16:colId xmlns:a16="http://schemas.microsoft.com/office/drawing/2014/main" val="20002"/>
                    </a:ext>
                  </a:extLst>
                </a:gridCol>
              </a:tblGrid>
              <a:tr h="676140">
                <a:tc rowSpan="2">
                  <a:txBody>
                    <a:bodyPr/>
                    <a:lstStyle/>
                    <a:p>
                      <a:pPr algn="ctr"/>
                      <a:r>
                        <a:rPr lang="en-GB" sz="1200" b="0" dirty="0" smtClean="0">
                          <a:solidFill>
                            <a:schemeClr val="tx1"/>
                          </a:solidFill>
                        </a:rPr>
                        <a:t>Electromagnet</a:t>
                      </a:r>
                      <a:endParaRPr lang="en-GB" sz="1200" b="0" dirty="0">
                        <a:solidFill>
                          <a:schemeClr val="tx1"/>
                        </a:solidFill>
                      </a:endParaRPr>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Lots of turns of wire increase the magnetising effect when current flows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458411">
                <a:tc vMerge="1">
                  <a:txBody>
                    <a:bodyPr/>
                    <a:lstStyle/>
                    <a:p>
                      <a:pPr algn="ctr"/>
                      <a:endParaRPr lang="en-GB" sz="1200" b="0" dirty="0">
                        <a:solidFill>
                          <a:schemeClr val="tx1"/>
                        </a:solidFill>
                      </a:endParaRPr>
                    </a:p>
                  </a:txBody>
                  <a:tcPr anchor="ctr">
                    <a:solidFill>
                      <a:schemeClr val="accent2">
                        <a:lumMod val="20000"/>
                        <a:lumOff val="80000"/>
                      </a:schemeClr>
                    </a:solidFill>
                  </a:tcPr>
                </a:tc>
                <a:tc>
                  <a:txBody>
                    <a:bodyPr/>
                    <a:lstStyle/>
                    <a:p>
                      <a:pPr algn="ctr"/>
                      <a:r>
                        <a:rPr lang="en-GB" sz="1200" dirty="0" smtClean="0">
                          <a:solidFill>
                            <a:schemeClr val="tx1"/>
                          </a:solidFill>
                        </a:rPr>
                        <a:t>Turn current off, magnetism lost.</a:t>
                      </a:r>
                      <a:endParaRPr lang="en-GB" sz="1200" dirty="0">
                        <a:solidFill>
                          <a:schemeClr val="tx1"/>
                        </a:solidFill>
                      </a:endParaRPr>
                    </a:p>
                  </a:txBody>
                  <a:tcPr anchor="ctr"/>
                </a:tc>
                <a:extLst>
                  <a:ext uri="{0D108BD9-81ED-4DB2-BD59-A6C34878D82A}">
                    <a16:rowId xmlns:a16="http://schemas.microsoft.com/office/drawing/2014/main" val="3749007394"/>
                  </a:ext>
                </a:extLst>
              </a:tr>
            </a:tbl>
          </a:graphicData>
        </a:graphic>
      </p:graphicFrame>
      <p:sp>
        <p:nvSpPr>
          <p:cNvPr id="238" name="Rectangle 237"/>
          <p:cNvSpPr/>
          <p:nvPr/>
        </p:nvSpPr>
        <p:spPr>
          <a:xfrm>
            <a:off x="7121854" y="4196411"/>
            <a:ext cx="2802843" cy="56585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Aluminium foil placed between two poles of a strong magnet, will move downwards when current flows through the foil.</a:t>
            </a:r>
            <a:endParaRPr lang="en-GB" sz="1200" dirty="0">
              <a:solidFill>
                <a:schemeClr val="tx1"/>
              </a:solidFill>
            </a:endParaRPr>
          </a:p>
        </p:txBody>
      </p:sp>
      <p:sp>
        <p:nvSpPr>
          <p:cNvPr id="239" name="Rectangle 238"/>
          <p:cNvSpPr/>
          <p:nvPr/>
        </p:nvSpPr>
        <p:spPr>
          <a:xfrm>
            <a:off x="7130597" y="3846922"/>
            <a:ext cx="2893957" cy="28625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Reverse the current , foil moves upwards.</a:t>
            </a:r>
            <a:endParaRPr lang="en-GB" sz="1200" dirty="0">
              <a:solidFill>
                <a:schemeClr val="tx1"/>
              </a:solidFill>
            </a:endParaRPr>
          </a:p>
        </p:txBody>
      </p:sp>
      <p:sp>
        <p:nvSpPr>
          <p:cNvPr id="240" name="Rectangle 239"/>
          <p:cNvSpPr/>
          <p:nvPr/>
        </p:nvSpPr>
        <p:spPr>
          <a:xfrm>
            <a:off x="7077961" y="3189275"/>
            <a:ext cx="2973889" cy="59441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Magnetic fields from the permanent magnet and current in the foil interact.  This is called the motor effect.</a:t>
            </a:r>
            <a:endParaRPr lang="en-GB" sz="1200" dirty="0">
              <a:solidFill>
                <a:schemeClr val="tx1"/>
              </a:solidFill>
            </a:endParaRPr>
          </a:p>
        </p:txBody>
      </p:sp>
      <p:cxnSp>
        <p:nvCxnSpPr>
          <p:cNvPr id="245" name="Straight Connector 244"/>
          <p:cNvCxnSpPr>
            <a:stCxn id="239" idx="0"/>
            <a:endCxn id="240" idx="2"/>
          </p:cNvCxnSpPr>
          <p:nvPr/>
        </p:nvCxnSpPr>
        <p:spPr>
          <a:xfrm flipH="1" flipV="1">
            <a:off x="8564906" y="3783690"/>
            <a:ext cx="12670" cy="632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0" name="Rectangle 319"/>
          <p:cNvSpPr/>
          <p:nvPr/>
        </p:nvSpPr>
        <p:spPr>
          <a:xfrm>
            <a:off x="7130597" y="4831517"/>
            <a:ext cx="2815595" cy="56096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smtClean="0">
                <a:solidFill>
                  <a:schemeClr val="tx1"/>
                </a:solidFill>
              </a:rPr>
              <a:t>Size of force acting on foil depends on magnetic flux density between poles, size of current, length of foil between poles.</a:t>
            </a:r>
            <a:endParaRPr lang="en-GB" sz="1200" dirty="0">
              <a:solidFill>
                <a:schemeClr val="tx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54" y="5481943"/>
            <a:ext cx="870977" cy="622853"/>
          </a:xfrm>
          <a:prstGeom prst="rect">
            <a:avLst/>
          </a:prstGeom>
        </p:spPr>
      </p:pic>
      <p:pic>
        <p:nvPicPr>
          <p:cNvPr id="22" name="Picture 21"/>
          <p:cNvPicPr>
            <a:picLocks noChangeAspect="1"/>
          </p:cNvPicPr>
          <p:nvPr/>
        </p:nvPicPr>
        <p:blipFill>
          <a:blip r:embed="rId3"/>
          <a:stretch>
            <a:fillRect/>
          </a:stretch>
        </p:blipFill>
        <p:spPr>
          <a:xfrm>
            <a:off x="159247" y="2513160"/>
            <a:ext cx="712047" cy="401327"/>
          </a:xfrm>
          <a:prstGeom prst="rect">
            <a:avLst/>
          </a:prstGeom>
        </p:spPr>
      </p:pic>
      <p:cxnSp>
        <p:nvCxnSpPr>
          <p:cNvPr id="94" name="Straight Connector 93"/>
          <p:cNvCxnSpPr/>
          <p:nvPr/>
        </p:nvCxnSpPr>
        <p:spPr>
          <a:xfrm flipH="1">
            <a:off x="3530033" y="3387138"/>
            <a:ext cx="91754" cy="65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240" idx="1"/>
          </p:cNvCxnSpPr>
          <p:nvPr/>
        </p:nvCxnSpPr>
        <p:spPr>
          <a:xfrm flipH="1">
            <a:off x="6711412" y="3486483"/>
            <a:ext cx="366549" cy="2527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6885213"/>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80E9CB9-E76E-9746-BBD9-9A5642A3D5E3}"/>
    </a:ext>
  </a:extLst>
</a:theme>
</file>

<file path=ppt/theme/theme2.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3E356EEA-E8C8-7543-8BDC-2F59607924F1}"/>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1A4D6916-CBD0-1B43-B42B-8275D887926E}"/>
    </a:ext>
  </a:extLst>
</a:theme>
</file>

<file path=ppt/theme/theme4.xml><?xml version="1.0" encoding="utf-8"?>
<a:theme xmlns:a="http://schemas.openxmlformats.org/drawingml/2006/main" name="1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925D060-3B1D-5548-9114-7EDCE4E98F41}"/>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C732CF4-5BDE-8046-B4DE-2D8BD2EF8667}"/>
    </a:ext>
  </a:extLst>
</a:theme>
</file>

<file path=ppt/theme/theme6.xml><?xml version="1.0" encoding="utf-8"?>
<a:theme xmlns:a="http://schemas.openxmlformats.org/drawingml/2006/main" name="2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93805219-F6D9-3A4C-BBFB-B4DE692E9609}"/>
    </a:ext>
  </a:extLst>
</a:theme>
</file>

<file path=ppt/theme/theme7.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B3D2206-8F79-494A-B3D4-5C13485329D1}"/>
    </a:ext>
  </a:extLst>
</a:theme>
</file>

<file path=ppt/theme/theme8.xml><?xml version="1.0" encoding="utf-8"?>
<a:theme xmlns:a="http://schemas.openxmlformats.org/drawingml/2006/main" name="3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293CA237-E40C-E049-B52B-8A449DAD856B}"/>
    </a:ext>
  </a:extLst>
</a:theme>
</file>

<file path=ppt/theme/theme9.xml><?xml version="1.0" encoding="utf-8"?>
<a:theme xmlns:a="http://schemas.openxmlformats.org/drawingml/2006/main" name="4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7B297D88-6958-E345-939D-06B02D812382}"/>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Knowledge mat Energy V1</Template>
  <TotalTime>336</TotalTime>
  <Words>4039</Words>
  <Application>Microsoft Office PowerPoint</Application>
  <PresentationFormat>A3 Paper (297x420 mm)</PresentationFormat>
  <Paragraphs>753</Paragraphs>
  <Slides>9</Slides>
  <Notes>0</Notes>
  <HiddenSlides>0</HiddenSlides>
  <MMClips>0</MMClips>
  <ScaleCrop>false</ScaleCrop>
  <HeadingPairs>
    <vt:vector size="6" baseType="variant">
      <vt:variant>
        <vt:lpstr>Fonts Used</vt:lpstr>
      </vt:variant>
      <vt:variant>
        <vt:i4>9</vt:i4>
      </vt:variant>
      <vt:variant>
        <vt:lpstr>Theme</vt:lpstr>
      </vt:variant>
      <vt:variant>
        <vt:i4>9</vt:i4>
      </vt:variant>
      <vt:variant>
        <vt:lpstr>Slide Titles</vt:lpstr>
      </vt:variant>
      <vt:variant>
        <vt:i4>9</vt:i4>
      </vt:variant>
    </vt:vector>
  </HeadingPairs>
  <TitlesOfParts>
    <vt:vector size="27" baseType="lpstr">
      <vt:lpstr>Arial</vt:lpstr>
      <vt:lpstr>Calibri</vt:lpstr>
      <vt:lpstr>Calibri Light</vt:lpstr>
      <vt:lpstr>Cambria Math</vt:lpstr>
      <vt:lpstr>Courier</vt:lpstr>
      <vt:lpstr>Gill Sans</vt:lpstr>
      <vt:lpstr>Gill Sans SemiBold</vt:lpstr>
      <vt:lpstr>News Gothic MT</vt:lpstr>
      <vt:lpstr>Verdana</vt:lpstr>
      <vt:lpstr>Custom Design</vt:lpstr>
      <vt:lpstr>PIXL Sci</vt:lpstr>
      <vt:lpstr>1_Custom Design</vt:lpstr>
      <vt:lpstr>1_PIXL Sci</vt:lpstr>
      <vt:lpstr>2_Custom Design</vt:lpstr>
      <vt:lpstr>2_PIXL Sci</vt:lpstr>
      <vt:lpstr>3_Custom Design</vt:lpstr>
      <vt:lpstr>3_PIXL Sci</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Kelvin Hall School - YHCLT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C. Dawes</dc:creator>
  <cp:lastModifiedBy>Sa'id Abdul</cp:lastModifiedBy>
  <cp:revision>92</cp:revision>
  <cp:lastPrinted>2017-05-23T07:01:30Z</cp:lastPrinted>
  <dcterms:created xsi:type="dcterms:W3CDTF">2017-09-02T07:51:28Z</dcterms:created>
  <dcterms:modified xsi:type="dcterms:W3CDTF">2019-07-17T12:49:46Z</dcterms:modified>
</cp:coreProperties>
</file>