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60"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548" autoAdjust="0"/>
    <p:restoredTop sz="93979" autoAdjust="0"/>
  </p:normalViewPr>
  <p:slideViewPr>
    <p:cSldViewPr snapToGrid="0">
      <p:cViewPr varScale="1">
        <p:scale>
          <a:sx n="66" d="100"/>
          <a:sy n="66" d="100"/>
        </p:scale>
        <p:origin x="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D88E1D-107D-490F-BE4F-7BD5988009DB}" type="datetimeFigureOut">
              <a:rPr lang="en-GB" smtClean="0"/>
              <a:t>14/07/2020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B54915-342E-4E2A-B5FB-C18E266E097F}" type="slidenum">
              <a:rPr lang="en-GB" smtClean="0"/>
              <a:t>‹#›</a:t>
            </a:fld>
            <a:endParaRPr lang="en-GB"/>
          </a:p>
        </p:txBody>
      </p:sp>
    </p:spTree>
    <p:extLst>
      <p:ext uri="{BB962C8B-B14F-4D97-AF65-F5344CB8AC3E}">
        <p14:creationId xmlns:p14="http://schemas.microsoft.com/office/powerpoint/2010/main" val="3744707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B54915-342E-4E2A-B5FB-C18E266E097F}" type="slidenum">
              <a:rPr lang="en-GB" smtClean="0"/>
              <a:t>1</a:t>
            </a:fld>
            <a:endParaRPr lang="en-GB"/>
          </a:p>
        </p:txBody>
      </p:sp>
    </p:spTree>
    <p:extLst>
      <p:ext uri="{BB962C8B-B14F-4D97-AF65-F5344CB8AC3E}">
        <p14:creationId xmlns:p14="http://schemas.microsoft.com/office/powerpoint/2010/main" val="765891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3365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25918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35904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0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F07F2F-CC74-46E1-B4BF-3EC5186C6945}" type="datetimeFigureOut">
              <a:rPr lang="en-GB" smtClean="0"/>
              <a:t>14/07/2020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84460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F07F2F-CC74-46E1-B4BF-3EC5186C6945}" type="datetimeFigureOut">
              <a:rPr lang="en-GB" smtClean="0"/>
              <a:t>14/07/2020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8351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07F2F-CC74-46E1-B4BF-3EC5186C6945}" type="datetimeFigureOut">
              <a:rPr lang="en-GB" smtClean="0"/>
              <a:t>14/07/2020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907971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12990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50702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91103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06459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07F2F-CC74-46E1-B4BF-3EC5186C6945}" type="datetimeFigureOut">
              <a:rPr lang="en-GB" smtClean="0"/>
              <a:t>14/07/2020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DD87-6BF4-4E98-86FA-BA5D9F2632BE}" type="slidenum">
              <a:rPr lang="en-GB" smtClean="0"/>
              <a:t>‹#›</a:t>
            </a:fld>
            <a:endParaRPr lang="en-GB"/>
          </a:p>
        </p:txBody>
      </p:sp>
    </p:spTree>
    <p:extLst>
      <p:ext uri="{BB962C8B-B14F-4D97-AF65-F5344CB8AC3E}">
        <p14:creationId xmlns:p14="http://schemas.microsoft.com/office/powerpoint/2010/main" val="1407152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3"/>
          <p:cNvSpPr txBox="1"/>
          <p:nvPr/>
        </p:nvSpPr>
        <p:spPr>
          <a:xfrm>
            <a:off x="10254524" y="7914499"/>
            <a:ext cx="3695700" cy="266700"/>
          </a:xfrm>
          <a:prstGeom prst="rect">
            <a:avLst/>
          </a:prstGeom>
          <a:solidFill>
            <a:prstClr val="white"/>
          </a:solidFill>
          <a:ln>
            <a:noFill/>
          </a:ln>
          <a:effectLst/>
        </p:spPr>
        <p:txBody>
          <a:bodyPr rot="0" spcFirstLastPara="0" vert="horz" wrap="square" lIns="0" tIns="0" rIns="0" bIns="0" numCol="1" spcCol="0" rtlCol="0" fromWordArt="0" anchor="t" anchorCtr="0" forceAA="0" compatLnSpc="1">
            <a:prstTxWarp prst="textNoShape">
              <a:avLst/>
            </a:prstTxWarp>
            <a:spAutoFit/>
          </a:bodyPr>
          <a:lstStyle/>
          <a:p>
            <a:pPr>
              <a:spcAft>
                <a:spcPts val="1000"/>
              </a:spcAft>
            </a:pPr>
            <a:r>
              <a:rPr lang="en-GB" sz="900" i="1">
                <a:solidFill>
                  <a:srgbClr val="44546A"/>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3" name="TextBox 1"/>
          <p:cNvSpPr txBox="1">
            <a:spLocks noChangeArrowheads="1"/>
          </p:cNvSpPr>
          <p:nvPr/>
        </p:nvSpPr>
        <p:spPr bwMode="auto">
          <a:xfrm>
            <a:off x="6134780" y="4143761"/>
            <a:ext cx="2264941" cy="2767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Homework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1 Read, cover write 1-9</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2 Read, cover write </a:t>
            </a:r>
            <a:r>
              <a:rPr lang="en-US" altLang="en-US" sz="10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10</a:t>
            </a: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-18</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3 Explain the functions of</a:t>
            </a:r>
            <a:r>
              <a:rPr kumimoji="0" lang="en-US" altLang="en-US" sz="10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 each of the parts of the male and female reproductive system labelled on the opposite page</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lvl="0" eaLnBrk="0" fontAlgn="base" hangingPunct="0">
              <a:spcBef>
                <a:spcPct val="0"/>
              </a:spcBef>
              <a:spcAft>
                <a:spcPct val="0"/>
              </a:spcAf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4 </a:t>
            </a:r>
            <a:r>
              <a:rPr lang="en-US" altLang="en-US" sz="10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Explain the functions of each of the parts </a:t>
            </a:r>
            <a:r>
              <a:rPr lang="en-US" altLang="en-US" sz="10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of </a:t>
            </a:r>
            <a:r>
              <a:rPr lang="en-US" altLang="en-US" sz="10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the </a:t>
            </a:r>
            <a:r>
              <a:rPr lang="en-US" altLang="en-US" sz="10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plant reproductive </a:t>
            </a:r>
            <a:r>
              <a:rPr lang="en-US" altLang="en-US" sz="1000" dirty="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system labelled </a:t>
            </a:r>
            <a:r>
              <a:rPr lang="en-US" altLang="en-US" sz="10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above</a:t>
            </a:r>
            <a:endParaRPr lang="en-US" altLang="en-US" sz="1200" dirty="0">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5 Write about the</a:t>
            </a:r>
            <a:r>
              <a:rPr kumimoji="0" lang="en-US" altLang="en-US" sz="10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 history and life of </a:t>
            </a:r>
            <a:r>
              <a:rPr lang="en-US" altLang="en-US" sz="1000" dirty="0" err="1" smtClean="0">
                <a:solidFill>
                  <a:srgbClr val="FF0000"/>
                </a:solidFill>
                <a:latin typeface="Century Gothic" panose="020B0502020202020204" pitchFamily="34" charset="0"/>
                <a:ea typeface="MS PGothic" panose="020B0600070205080204" pitchFamily="34" charset="-128"/>
                <a:cs typeface="Times New Roman" panose="02020603050405020304" pitchFamily="18" charset="0"/>
              </a:rPr>
              <a:t>Mirian</a:t>
            </a:r>
            <a:r>
              <a:rPr lang="en-US" altLang="en-US" sz="1000" dirty="0" smtClean="0">
                <a:solidFill>
                  <a:srgbClr val="FF0000"/>
                </a:solidFill>
                <a:latin typeface="Century Gothic" panose="020B0502020202020204" pitchFamily="34" charset="0"/>
                <a:ea typeface="MS PGothic" panose="020B0600070205080204" pitchFamily="34" charset="-128"/>
                <a:cs typeface="Times New Roman" panose="02020603050405020304" pitchFamily="18" charset="0"/>
              </a:rPr>
              <a:t> </a:t>
            </a:r>
            <a:r>
              <a:rPr lang="en-US" altLang="en-US" sz="1000" dirty="0" err="1" smtClean="0">
                <a:solidFill>
                  <a:srgbClr val="FF0000"/>
                </a:solidFill>
                <a:latin typeface="Century Gothic" panose="020B0502020202020204" pitchFamily="34" charset="0"/>
                <a:ea typeface="MS PGothic" panose="020B0600070205080204" pitchFamily="34" charset="-128"/>
                <a:cs typeface="Times New Roman" panose="02020603050405020304" pitchFamily="18" charset="0"/>
              </a:rPr>
              <a:t>Menkin</a:t>
            </a:r>
            <a:r>
              <a:rPr kumimoji="0" lang="en-US" altLang="en-US" sz="10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a:t>
            </a:r>
            <a:endParaRPr kumimoji="0" lang="en-US" altLang="en-US" sz="1800" b="0" i="0" u="none" strike="noStrike" cap="none" normalizeH="0" baseline="0" dirty="0" smtClean="0">
              <a:ln>
                <a:noFill/>
              </a:ln>
              <a:solidFill>
                <a:schemeClr val="tx1"/>
              </a:solidFill>
              <a:effectLst/>
              <a:latin typeface="Century Gothic" panose="020B0502020202020204" pitchFamily="34" charset="0"/>
            </a:endParaRPr>
          </a:p>
        </p:txBody>
      </p:sp>
      <p:sp>
        <p:nvSpPr>
          <p:cNvPr id="12" name="TextBox 1"/>
          <p:cNvSpPr txBox="1">
            <a:spLocks noChangeArrowheads="1"/>
          </p:cNvSpPr>
          <p:nvPr/>
        </p:nvSpPr>
        <p:spPr bwMode="auto">
          <a:xfrm>
            <a:off x="5862178" y="297588"/>
            <a:ext cx="5682344" cy="484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b="1" u="sng" dirty="0" smtClean="0">
                <a:latin typeface="Century Gothic" panose="020B0502020202020204" pitchFamily="34" charset="0"/>
              </a:rPr>
              <a:t>Summer 1 - Reproduction and </a:t>
            </a:r>
            <a:r>
              <a:rPr lang="en-US" altLang="en-US" b="1" u="sng" dirty="0" smtClean="0">
                <a:latin typeface="Century Gothic" panose="020B0502020202020204" pitchFamily="34" charset="0"/>
              </a:rPr>
              <a:t>Photosynthesis</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b="1" u="sng" dirty="0" smtClean="0">
                <a:latin typeface="Century Gothic" panose="020B0502020202020204" pitchFamily="34" charset="0"/>
              </a:rPr>
              <a:t>Knowledge </a:t>
            </a:r>
            <a:r>
              <a:rPr lang="en-US" altLang="en-US" b="1" u="sng" dirty="0">
                <a:latin typeface="Century Gothic" panose="020B0502020202020204" pitchFamily="34" charset="0"/>
              </a:rPr>
              <a:t>O</a:t>
            </a:r>
            <a:r>
              <a:rPr lang="en-US" altLang="en-US" b="1" u="sng" dirty="0" smtClean="0">
                <a:latin typeface="Century Gothic" panose="020B0502020202020204" pitchFamily="34" charset="0"/>
              </a:rPr>
              <a:t>rganiser</a:t>
            </a:r>
            <a:endParaRPr kumimoji="0" lang="en-US" altLang="en-US" sz="1800" b="1" i="0" u="sng" strike="noStrike" cap="none" normalizeH="0" baseline="0" dirty="0" smtClean="0">
              <a:ln>
                <a:noFill/>
              </a:ln>
              <a:solidFill>
                <a:schemeClr val="tx1"/>
              </a:solidFill>
              <a:effectLst/>
              <a:latin typeface="Century Gothic" panose="020B0502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127774076"/>
              </p:ext>
            </p:extLst>
          </p:nvPr>
        </p:nvGraphicFramePr>
        <p:xfrm>
          <a:off x="1" y="113792"/>
          <a:ext cx="5862178" cy="7160171"/>
        </p:xfrm>
        <a:graphic>
          <a:graphicData uri="http://schemas.openxmlformats.org/drawingml/2006/table">
            <a:tbl>
              <a:tblPr>
                <a:tableStyleId>{5C22544A-7EE6-4342-B048-85BDC9FD1C3A}</a:tableStyleId>
              </a:tblPr>
              <a:tblGrid>
                <a:gridCol w="1029843">
                  <a:extLst>
                    <a:ext uri="{9D8B030D-6E8A-4147-A177-3AD203B41FA5}">
                      <a16:colId xmlns:a16="http://schemas.microsoft.com/office/drawing/2014/main" val="3559960304"/>
                    </a:ext>
                  </a:extLst>
                </a:gridCol>
                <a:gridCol w="4832335">
                  <a:extLst>
                    <a:ext uri="{9D8B030D-6E8A-4147-A177-3AD203B41FA5}">
                      <a16:colId xmlns:a16="http://schemas.microsoft.com/office/drawing/2014/main" val="1943516743"/>
                    </a:ext>
                  </a:extLst>
                </a:gridCol>
              </a:tblGrid>
              <a:tr h="311719">
                <a:tc>
                  <a:txBody>
                    <a:bodyPr/>
                    <a:lstStyle/>
                    <a:p>
                      <a:pPr algn="ctr"/>
                      <a:r>
                        <a:rPr lang="en-GB" sz="1100" b="0" i="0" kern="1200" dirty="0" smtClean="0">
                          <a:solidFill>
                            <a:schemeClr val="dk1"/>
                          </a:solidFill>
                          <a:effectLst/>
                          <a:latin typeface="Century Gothic" panose="020B0502020202020204" pitchFamily="34" charset="0"/>
                          <a:ea typeface="+mn-ea"/>
                          <a:cs typeface="+mn-cs"/>
                        </a:rPr>
                        <a:t>Amniotic fluid</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Liquid that protects the </a:t>
                      </a:r>
                      <a:r>
                        <a:rPr lang="en-GB" sz="1100" b="0" i="0" kern="1200" dirty="0" err="1" smtClean="0">
                          <a:solidFill>
                            <a:schemeClr val="dk1"/>
                          </a:solidFill>
                          <a:effectLst/>
                          <a:latin typeface="Century Gothic" panose="020B0502020202020204" pitchFamily="34" charset="0"/>
                          <a:ea typeface="+mn-ea"/>
                          <a:cs typeface="+mn-cs"/>
                        </a:rPr>
                        <a:t>fetus</a:t>
                      </a:r>
                      <a:r>
                        <a:rPr lang="en-GB" sz="1100" b="0" i="0" kern="1200" dirty="0" smtClean="0">
                          <a:solidFill>
                            <a:schemeClr val="dk1"/>
                          </a:solidFill>
                          <a:effectLst/>
                          <a:latin typeface="Century Gothic" panose="020B0502020202020204" pitchFamily="34" charset="0"/>
                          <a:ea typeface="+mn-ea"/>
                          <a:cs typeface="+mn-cs"/>
                        </a:rPr>
                        <a:t> in the uterus.</a:t>
                      </a:r>
                    </a:p>
                  </a:txBody>
                  <a:tcPr marL="1814" marR="1814" marT="1814" marB="0" anchor="ctr"/>
                </a:tc>
                <a:extLst>
                  <a:ext uri="{0D108BD9-81ED-4DB2-BD59-A6C34878D82A}">
                    <a16:rowId xmlns:a16="http://schemas.microsoft.com/office/drawing/2014/main" val="1967733614"/>
                  </a:ext>
                </a:extLst>
              </a:tr>
              <a:tr h="311719">
                <a:tc>
                  <a:txBody>
                    <a:bodyPr/>
                    <a:lstStyle/>
                    <a:p>
                      <a:pPr algn="ctr"/>
                      <a:r>
                        <a:rPr lang="en-GB" sz="1100" b="0" i="0" kern="1200" dirty="0" smtClean="0">
                          <a:solidFill>
                            <a:schemeClr val="dk1"/>
                          </a:solidFill>
                          <a:effectLst/>
                          <a:latin typeface="Century Gothic" panose="020B0502020202020204" pitchFamily="34" charset="0"/>
                          <a:ea typeface="+mn-ea"/>
                          <a:cs typeface="+mn-cs"/>
                        </a:rPr>
                        <a:t>Embryo</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An organism in the early stages of development.</a:t>
                      </a:r>
                    </a:p>
                  </a:txBody>
                  <a:tcPr marL="1814" marR="1814" marT="1814" marB="0" anchor="ctr"/>
                </a:tc>
                <a:extLst>
                  <a:ext uri="{0D108BD9-81ED-4DB2-BD59-A6C34878D82A}">
                    <a16:rowId xmlns:a16="http://schemas.microsoft.com/office/drawing/2014/main" val="4134470114"/>
                  </a:ext>
                </a:extLst>
              </a:tr>
              <a:tr h="311719">
                <a:tc>
                  <a:txBody>
                    <a:bodyPr/>
                    <a:lstStyle/>
                    <a:p>
                      <a:pPr algn="ctr"/>
                      <a:r>
                        <a:rPr lang="en-GB" sz="1100" b="0" i="0" kern="1200" dirty="0" smtClean="0">
                          <a:solidFill>
                            <a:schemeClr val="dk1"/>
                          </a:solidFill>
                          <a:effectLst/>
                          <a:latin typeface="Century Gothic" panose="020B0502020202020204" pitchFamily="34" charset="0"/>
                          <a:ea typeface="+mn-ea"/>
                          <a:cs typeface="+mn-cs"/>
                        </a:rPr>
                        <a:t>Fertilisation </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The joining of a male and female gamete.</a:t>
                      </a:r>
                    </a:p>
                  </a:txBody>
                  <a:tcPr marL="1814" marR="1814" marT="1814" marB="0" anchor="ctr"/>
                </a:tc>
                <a:extLst>
                  <a:ext uri="{0D108BD9-81ED-4DB2-BD59-A6C34878D82A}">
                    <a16:rowId xmlns:a16="http://schemas.microsoft.com/office/drawing/2014/main" val="963500583"/>
                  </a:ext>
                </a:extLst>
              </a:tr>
              <a:tr h="311719">
                <a:tc>
                  <a:txBody>
                    <a:bodyPr/>
                    <a:lstStyle/>
                    <a:p>
                      <a:pPr algn="ctr"/>
                      <a:r>
                        <a:rPr lang="en-GB" sz="1100" b="0" i="0" kern="1200" dirty="0" err="1" smtClean="0">
                          <a:solidFill>
                            <a:schemeClr val="dk1"/>
                          </a:solidFill>
                          <a:effectLst/>
                          <a:latin typeface="Century Gothic" panose="020B0502020202020204" pitchFamily="34" charset="0"/>
                          <a:ea typeface="+mn-ea"/>
                          <a:cs typeface="+mn-cs"/>
                        </a:rPr>
                        <a:t>Fetus</a:t>
                      </a:r>
                      <a:r>
                        <a:rPr lang="en-GB" sz="1100" b="0" i="0" kern="1200" dirty="0" smtClean="0">
                          <a:solidFill>
                            <a:schemeClr val="dk1"/>
                          </a:solidFill>
                          <a:effectLst/>
                          <a:latin typeface="Century Gothic" panose="020B0502020202020204" pitchFamily="34" charset="0"/>
                          <a:ea typeface="+mn-ea"/>
                          <a:cs typeface="+mn-cs"/>
                        </a:rPr>
                        <a:t> (foetus)</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An unborn baby. Usually eight weeks after conception.</a:t>
                      </a:r>
                    </a:p>
                  </a:txBody>
                  <a:tcPr marL="1814" marR="1814" marT="1814" marB="0" anchor="ctr"/>
                </a:tc>
                <a:extLst>
                  <a:ext uri="{0D108BD9-81ED-4DB2-BD59-A6C34878D82A}">
                    <a16:rowId xmlns:a16="http://schemas.microsoft.com/office/drawing/2014/main" val="2064471484"/>
                  </a:ext>
                </a:extLst>
              </a:tr>
              <a:tr h="311719">
                <a:tc>
                  <a:txBody>
                    <a:bodyPr/>
                    <a:lstStyle/>
                    <a:p>
                      <a:pPr algn="ctr"/>
                      <a:r>
                        <a:rPr lang="en-GB" sz="1100" b="0" i="0" kern="1200" dirty="0" smtClean="0">
                          <a:solidFill>
                            <a:schemeClr val="dk1"/>
                          </a:solidFill>
                          <a:effectLst/>
                          <a:latin typeface="Century Gothic" panose="020B0502020202020204" pitchFamily="34" charset="0"/>
                          <a:ea typeface="+mn-ea"/>
                          <a:cs typeface="+mn-cs"/>
                        </a:rPr>
                        <a:t>Gamete</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Sex cell (sperm in males and ova/eggs in females).</a:t>
                      </a:r>
                    </a:p>
                  </a:txBody>
                  <a:tcPr marL="1814" marR="1814" marT="1814" marB="0" anchor="ctr"/>
                </a:tc>
                <a:extLst>
                  <a:ext uri="{0D108BD9-81ED-4DB2-BD59-A6C34878D82A}">
                    <a16:rowId xmlns:a16="http://schemas.microsoft.com/office/drawing/2014/main" val="2848284002"/>
                  </a:ext>
                </a:extLst>
              </a:tr>
              <a:tr h="311719">
                <a:tc>
                  <a:txBody>
                    <a:bodyPr/>
                    <a:lstStyle/>
                    <a:p>
                      <a:pPr algn="ctr"/>
                      <a:r>
                        <a:rPr lang="en-GB" sz="1100" b="0" i="0" kern="1200" dirty="0" smtClean="0">
                          <a:solidFill>
                            <a:schemeClr val="dk1"/>
                          </a:solidFill>
                          <a:effectLst/>
                          <a:latin typeface="Century Gothic" panose="020B0502020202020204" pitchFamily="34" charset="0"/>
                          <a:ea typeface="+mn-ea"/>
                          <a:cs typeface="+mn-cs"/>
                        </a:rPr>
                        <a:t>Gestation</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The time during which a fertilised egg develops into a baby ready to be born.</a:t>
                      </a:r>
                    </a:p>
                  </a:txBody>
                  <a:tcPr marL="1814" marR="1814" marT="1814" marB="0" anchor="ctr"/>
                </a:tc>
                <a:extLst>
                  <a:ext uri="{0D108BD9-81ED-4DB2-BD59-A6C34878D82A}">
                    <a16:rowId xmlns:a16="http://schemas.microsoft.com/office/drawing/2014/main" val="3118456704"/>
                  </a:ext>
                </a:extLst>
              </a:tr>
              <a:tr h="346266">
                <a:tc>
                  <a:txBody>
                    <a:bodyPr/>
                    <a:lstStyle/>
                    <a:p>
                      <a:pPr algn="ctr"/>
                      <a:r>
                        <a:rPr lang="en-GB" sz="1100" b="0" i="0" kern="1200" dirty="0" smtClean="0">
                          <a:solidFill>
                            <a:schemeClr val="dk1"/>
                          </a:solidFill>
                          <a:effectLst/>
                          <a:latin typeface="Century Gothic" panose="020B0502020202020204" pitchFamily="34" charset="0"/>
                          <a:ea typeface="+mn-ea"/>
                          <a:cs typeface="+mn-cs"/>
                        </a:rPr>
                        <a:t>Hormone</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Chemical messenger produced in glands and carried by the blood to specific organs in the body.</a:t>
                      </a:r>
                    </a:p>
                  </a:txBody>
                  <a:tcPr marL="1814" marR="1814" marT="1814" marB="0" anchor="ctr"/>
                </a:tc>
                <a:extLst>
                  <a:ext uri="{0D108BD9-81ED-4DB2-BD59-A6C34878D82A}">
                    <a16:rowId xmlns:a16="http://schemas.microsoft.com/office/drawing/2014/main" val="1364521208"/>
                  </a:ext>
                </a:extLst>
              </a:tr>
              <a:tr h="311719">
                <a:tc>
                  <a:txBody>
                    <a:bodyPr/>
                    <a:lstStyle/>
                    <a:p>
                      <a:pPr algn="ctr"/>
                      <a:r>
                        <a:rPr lang="en-GB" sz="1100" b="0" i="0" kern="1200" dirty="0" smtClean="0">
                          <a:solidFill>
                            <a:schemeClr val="dk1"/>
                          </a:solidFill>
                          <a:effectLst/>
                          <a:latin typeface="Century Gothic" panose="020B0502020202020204" pitchFamily="34" charset="0"/>
                          <a:ea typeface="+mn-ea"/>
                          <a:cs typeface="+mn-cs"/>
                        </a:rPr>
                        <a:t>Menstrual cycle</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Recurring series of events in the human female reproductive system.</a:t>
                      </a:r>
                    </a:p>
                  </a:txBody>
                  <a:tcPr marL="1814" marR="1814" marT="1814" marB="0" anchor="ctr"/>
                </a:tc>
                <a:extLst>
                  <a:ext uri="{0D108BD9-81ED-4DB2-BD59-A6C34878D82A}">
                    <a16:rowId xmlns:a16="http://schemas.microsoft.com/office/drawing/2014/main" val="2192600758"/>
                  </a:ext>
                </a:extLst>
              </a:tr>
              <a:tr h="346266">
                <a:tc>
                  <a:txBody>
                    <a:bodyPr/>
                    <a:lstStyle/>
                    <a:p>
                      <a:pPr algn="ctr"/>
                      <a:r>
                        <a:rPr lang="en-GB" sz="1100" b="0" i="0" kern="1200" dirty="0" smtClean="0">
                          <a:solidFill>
                            <a:schemeClr val="dk1"/>
                          </a:solidFill>
                          <a:effectLst/>
                          <a:latin typeface="Century Gothic" panose="020B0502020202020204" pitchFamily="34" charset="0"/>
                          <a:ea typeface="+mn-ea"/>
                          <a:cs typeface="+mn-cs"/>
                        </a:rPr>
                        <a:t>Menstruation</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Also called a 'period'. The loss of blood and tissue from the lining of the uterus through the vagina during the menstrual cycle.</a:t>
                      </a:r>
                    </a:p>
                  </a:txBody>
                  <a:tcPr marL="1814" marR="1814" marT="1814" marB="0" anchor="ctr"/>
                </a:tc>
                <a:extLst>
                  <a:ext uri="{0D108BD9-81ED-4DB2-BD59-A6C34878D82A}">
                    <a16:rowId xmlns:a16="http://schemas.microsoft.com/office/drawing/2014/main" val="975662253"/>
                  </a:ext>
                </a:extLst>
              </a:tr>
              <a:tr h="311719">
                <a:tc>
                  <a:txBody>
                    <a:bodyPr/>
                    <a:lstStyle/>
                    <a:p>
                      <a:pPr algn="ctr"/>
                      <a:r>
                        <a:rPr lang="en-GB" sz="1100" b="0" i="0" kern="1200" dirty="0" smtClean="0">
                          <a:solidFill>
                            <a:schemeClr val="dk1"/>
                          </a:solidFill>
                          <a:effectLst/>
                          <a:latin typeface="Century Gothic" panose="020B0502020202020204" pitchFamily="34" charset="0"/>
                          <a:ea typeface="+mn-ea"/>
                          <a:cs typeface="+mn-cs"/>
                        </a:rPr>
                        <a:t>Ovulation</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The process of releasing an egg from an ovary.</a:t>
                      </a:r>
                    </a:p>
                  </a:txBody>
                  <a:tcPr marL="1814" marR="1814" marT="1814" marB="0" anchor="ctr"/>
                </a:tc>
                <a:extLst>
                  <a:ext uri="{0D108BD9-81ED-4DB2-BD59-A6C34878D82A}">
                    <a16:rowId xmlns:a16="http://schemas.microsoft.com/office/drawing/2014/main" val="1716464694"/>
                  </a:ext>
                </a:extLst>
              </a:tr>
              <a:tr h="346266">
                <a:tc>
                  <a:txBody>
                    <a:bodyPr/>
                    <a:lstStyle/>
                    <a:p>
                      <a:pPr algn="ctr"/>
                      <a:r>
                        <a:rPr lang="en-GB" sz="1100" b="0" i="0" kern="1200" dirty="0" smtClean="0">
                          <a:solidFill>
                            <a:schemeClr val="dk1"/>
                          </a:solidFill>
                          <a:effectLst/>
                          <a:latin typeface="Century Gothic" panose="020B0502020202020204" pitchFamily="34" charset="0"/>
                          <a:ea typeface="+mn-ea"/>
                          <a:cs typeface="+mn-cs"/>
                        </a:rPr>
                        <a:t>Placenta</a:t>
                      </a:r>
                      <a:endParaRPr lang="en-GB" sz="1100" b="0" i="0" kern="1200" dirty="0">
                        <a:solidFill>
                          <a:schemeClr val="dk1"/>
                        </a:solidFill>
                        <a:effectLst/>
                        <a:latin typeface="Century Gothic" panose="020B0502020202020204" pitchFamily="34" charset="0"/>
                        <a:ea typeface="+mn-ea"/>
                        <a:cs typeface="+mn-cs"/>
                      </a:endParaRPr>
                    </a:p>
                  </a:txBody>
                  <a:tcPr marL="1814" marR="1814" marT="1814"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100" b="0" i="0" kern="1200" dirty="0" smtClean="0">
                          <a:solidFill>
                            <a:schemeClr val="dk1"/>
                          </a:solidFill>
                          <a:effectLst/>
                          <a:latin typeface="Century Gothic" panose="020B0502020202020204" pitchFamily="34" charset="0"/>
                          <a:ea typeface="+mn-ea"/>
                          <a:cs typeface="+mn-cs"/>
                        </a:rPr>
                        <a:t>The organ in the uterus of pregnant mammals that allows the transfer of nutrients and waste products between the mother and the </a:t>
                      </a:r>
                      <a:r>
                        <a:rPr lang="en-GB" sz="1100" b="0" i="0" kern="1200" dirty="0" err="1" smtClean="0">
                          <a:solidFill>
                            <a:schemeClr val="dk1"/>
                          </a:solidFill>
                          <a:effectLst/>
                          <a:latin typeface="Century Gothic" panose="020B0502020202020204" pitchFamily="34" charset="0"/>
                          <a:ea typeface="+mn-ea"/>
                          <a:cs typeface="+mn-cs"/>
                        </a:rPr>
                        <a:t>fetus</a:t>
                      </a:r>
                      <a:r>
                        <a:rPr lang="en-GB" sz="1100" b="0" i="0" kern="1200" dirty="0" smtClean="0">
                          <a:solidFill>
                            <a:schemeClr val="dk1"/>
                          </a:solidFill>
                          <a:effectLst/>
                          <a:latin typeface="Century Gothic" panose="020B0502020202020204" pitchFamily="34" charset="0"/>
                          <a:ea typeface="+mn-ea"/>
                          <a:cs typeface="+mn-cs"/>
                        </a:rPr>
                        <a:t> through the umbilical cord.</a:t>
                      </a:r>
                    </a:p>
                  </a:txBody>
                  <a:tcPr marL="1814" marR="1814" marT="1814" marB="0" anchor="ctr"/>
                </a:tc>
                <a:extLst>
                  <a:ext uri="{0D108BD9-81ED-4DB2-BD59-A6C34878D82A}">
                    <a16:rowId xmlns:a16="http://schemas.microsoft.com/office/drawing/2014/main" val="3053068789"/>
                  </a:ext>
                </a:extLst>
              </a:tr>
              <a:tr h="414731">
                <a:tc>
                  <a:txBody>
                    <a:bodyPr/>
                    <a:lstStyle/>
                    <a:p>
                      <a:pPr algn="ctr">
                        <a:buFont typeface="+mj-lt"/>
                        <a:buNone/>
                      </a:pPr>
                      <a:r>
                        <a:rPr lang="en-GB" sz="1100" b="0" i="0" dirty="0" smtClean="0">
                          <a:solidFill>
                            <a:srgbClr val="231F20"/>
                          </a:solidFill>
                          <a:effectLst/>
                          <a:latin typeface="Century Gothic" panose="020B0502020202020204" pitchFamily="34" charset="0"/>
                        </a:rPr>
                        <a:t>Competition </a:t>
                      </a:r>
                    </a:p>
                  </a:txBody>
                  <a:tcPr marL="1814" marR="1814" marT="1814" marB="0" anchor="ct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0" i="0" kern="1200" dirty="0" smtClean="0">
                          <a:solidFill>
                            <a:schemeClr val="dk1"/>
                          </a:solidFill>
                          <a:effectLst/>
                          <a:latin typeface="Century Gothic" panose="020B0502020202020204" pitchFamily="34" charset="0"/>
                          <a:ea typeface="+mn-ea"/>
                          <a:cs typeface="+mn-cs"/>
                        </a:rPr>
                        <a:t>The interaction between organisms after the same limited resources.</a:t>
                      </a:r>
                    </a:p>
                  </a:txBody>
                  <a:tcPr marL="1814" marR="1814" marT="1814" marB="0" anchor="ctr"/>
                </a:tc>
                <a:extLst>
                  <a:ext uri="{0D108BD9-81ED-4DB2-BD59-A6C34878D82A}">
                    <a16:rowId xmlns:a16="http://schemas.microsoft.com/office/drawing/2014/main" val="3205956010"/>
                  </a:ext>
                </a:extLst>
              </a:tr>
              <a:tr h="414731">
                <a:tc>
                  <a:txBody>
                    <a:bodyPr/>
                    <a:lstStyle/>
                    <a:p>
                      <a:pPr algn="ctr">
                        <a:buFont typeface="+mj-lt"/>
                        <a:buNone/>
                      </a:pPr>
                      <a:r>
                        <a:rPr lang="en-GB" sz="1100" b="0" i="0" dirty="0" smtClean="0">
                          <a:solidFill>
                            <a:srgbClr val="231F20"/>
                          </a:solidFill>
                          <a:effectLst/>
                          <a:latin typeface="Century Gothic" panose="020B0502020202020204" pitchFamily="34" charset="0"/>
                        </a:rPr>
                        <a:t>Pollen grain</a:t>
                      </a:r>
                    </a:p>
                  </a:txBody>
                  <a:tcPr marL="1814" marR="1814" marT="1814" marB="0" anchor="ct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0" i="0" kern="1200" dirty="0" smtClean="0">
                          <a:solidFill>
                            <a:schemeClr val="dk1"/>
                          </a:solidFill>
                          <a:effectLst/>
                          <a:latin typeface="Century Gothic" panose="020B0502020202020204" pitchFamily="34" charset="0"/>
                          <a:ea typeface="+mn-ea"/>
                          <a:cs typeface="+mn-cs"/>
                        </a:rPr>
                        <a:t>The structure produced in the anthers of a flower that contains the male gamete.</a:t>
                      </a:r>
                    </a:p>
                  </a:txBody>
                  <a:tcPr marL="1814" marR="1814" marT="1814" marB="0" anchor="ctr"/>
                </a:tc>
                <a:extLst>
                  <a:ext uri="{0D108BD9-81ED-4DB2-BD59-A6C34878D82A}">
                    <a16:rowId xmlns:a16="http://schemas.microsoft.com/office/drawing/2014/main" val="1197955705"/>
                  </a:ext>
                </a:extLst>
              </a:tr>
              <a:tr h="414731">
                <a:tc>
                  <a:txBody>
                    <a:bodyPr/>
                    <a:lstStyle/>
                    <a:p>
                      <a:pPr algn="ctr">
                        <a:buFont typeface="+mj-lt"/>
                        <a:buNone/>
                      </a:pPr>
                      <a:r>
                        <a:rPr lang="en-GB" sz="1100" b="0" i="0" dirty="0" smtClean="0">
                          <a:solidFill>
                            <a:srgbClr val="231F20"/>
                          </a:solidFill>
                          <a:effectLst/>
                          <a:latin typeface="Century Gothic" panose="020B0502020202020204" pitchFamily="34" charset="0"/>
                        </a:rPr>
                        <a:t>Pollination </a:t>
                      </a:r>
                    </a:p>
                  </a:txBody>
                  <a:tcPr marL="1814" marR="1814" marT="1814" marB="0" anchor="ctr"/>
                </a:tc>
                <a:tc>
                  <a:txBody>
                    <a:bodyPr/>
                    <a:lstStyle/>
                    <a:p>
                      <a:pPr algn="l">
                        <a:buFont typeface="+mj-lt"/>
                        <a:buNone/>
                      </a:pPr>
                      <a:r>
                        <a:rPr lang="en-GB" sz="1100" b="0" i="0" kern="1200" dirty="0" smtClean="0">
                          <a:solidFill>
                            <a:schemeClr val="dk1"/>
                          </a:solidFill>
                          <a:effectLst/>
                          <a:latin typeface="Century Gothic" panose="020B0502020202020204" pitchFamily="34" charset="0"/>
                          <a:ea typeface="+mn-ea"/>
                          <a:cs typeface="+mn-cs"/>
                        </a:rPr>
                        <a:t>The fertilisation of flowers by passing on their pollen.</a:t>
                      </a:r>
                      <a:endParaRPr lang="en-GB" sz="1100" b="0" i="0" dirty="0">
                        <a:solidFill>
                          <a:srgbClr val="231F20"/>
                        </a:solidFill>
                        <a:effectLst/>
                        <a:latin typeface="Century Gothic" panose="020B0502020202020204" pitchFamily="34" charset="0"/>
                      </a:endParaRPr>
                    </a:p>
                  </a:txBody>
                  <a:tcPr marL="1814" marR="1814" marT="1814" marB="0" anchor="ctr"/>
                </a:tc>
                <a:extLst>
                  <a:ext uri="{0D108BD9-81ED-4DB2-BD59-A6C34878D82A}">
                    <a16:rowId xmlns:a16="http://schemas.microsoft.com/office/drawing/2014/main" val="1775142878"/>
                  </a:ext>
                </a:extLst>
              </a:tr>
              <a:tr h="414731">
                <a:tc>
                  <a:txBody>
                    <a:bodyPr/>
                    <a:lstStyle/>
                    <a:p>
                      <a:pPr algn="ctr">
                        <a:buFont typeface="+mj-lt"/>
                        <a:buNone/>
                      </a:pPr>
                      <a:r>
                        <a:rPr lang="en-GB" sz="1100" b="0" i="0" dirty="0" smtClean="0">
                          <a:solidFill>
                            <a:srgbClr val="231F20"/>
                          </a:solidFill>
                          <a:effectLst/>
                          <a:latin typeface="Century Gothic" panose="020B0502020202020204" pitchFamily="34" charset="0"/>
                        </a:rPr>
                        <a:t>Chlorophyll </a:t>
                      </a:r>
                    </a:p>
                  </a:txBody>
                  <a:tcPr marL="1814" marR="1814" marT="1814" marB="0" anchor="ctr"/>
                </a:tc>
                <a:tc>
                  <a:txBody>
                    <a:bodyPr/>
                    <a:lstStyle/>
                    <a:p>
                      <a:pPr algn="l">
                        <a:buFont typeface="+mj-lt"/>
                        <a:buNone/>
                      </a:pPr>
                      <a:r>
                        <a:rPr lang="en-GB" sz="1100" b="0" i="0" dirty="0" smtClean="0">
                          <a:solidFill>
                            <a:srgbClr val="231F20"/>
                          </a:solidFill>
                          <a:effectLst/>
                          <a:latin typeface="Century Gothic" panose="020B0502020202020204" pitchFamily="34" charset="0"/>
                        </a:rPr>
                        <a:t>The green chemical inside the chloroplast</a:t>
                      </a:r>
                      <a:r>
                        <a:rPr lang="en-GB" sz="1100" b="0" i="0" baseline="0" dirty="0" smtClean="0">
                          <a:solidFill>
                            <a:srgbClr val="231F20"/>
                          </a:solidFill>
                          <a:effectLst/>
                          <a:latin typeface="Century Gothic" panose="020B0502020202020204" pitchFamily="34" charset="0"/>
                        </a:rPr>
                        <a:t> of plant cells. It enables photosynthesis to take place</a:t>
                      </a:r>
                      <a:endParaRPr lang="en-GB" sz="1100" b="0" i="0" dirty="0">
                        <a:solidFill>
                          <a:srgbClr val="231F20"/>
                        </a:solidFill>
                        <a:effectLst/>
                        <a:latin typeface="Century Gothic" panose="020B0502020202020204" pitchFamily="34" charset="0"/>
                      </a:endParaRPr>
                    </a:p>
                  </a:txBody>
                  <a:tcPr marL="1814" marR="1814" marT="1814" marB="0" anchor="ctr"/>
                </a:tc>
                <a:extLst>
                  <a:ext uri="{0D108BD9-81ED-4DB2-BD59-A6C34878D82A}">
                    <a16:rowId xmlns:a16="http://schemas.microsoft.com/office/drawing/2014/main" val="1296114999"/>
                  </a:ext>
                </a:extLst>
              </a:tr>
              <a:tr h="414731">
                <a:tc>
                  <a:txBody>
                    <a:bodyPr/>
                    <a:lstStyle/>
                    <a:p>
                      <a:pPr algn="ctr">
                        <a:buFont typeface="+mj-lt"/>
                        <a:buNone/>
                      </a:pPr>
                      <a:r>
                        <a:rPr lang="en-GB" sz="1100" b="0" i="0" dirty="0" smtClean="0">
                          <a:solidFill>
                            <a:srgbClr val="231F20"/>
                          </a:solidFill>
                          <a:effectLst/>
                          <a:latin typeface="Century Gothic" panose="020B0502020202020204" pitchFamily="34" charset="0"/>
                        </a:rPr>
                        <a:t>Chloroplast </a:t>
                      </a:r>
                      <a:endParaRPr lang="en-GB" sz="1100" b="0" i="0" dirty="0">
                        <a:solidFill>
                          <a:srgbClr val="231F20"/>
                        </a:solidFill>
                        <a:effectLst/>
                        <a:latin typeface="Century Gothic" panose="020B0502020202020204" pitchFamily="34" charset="0"/>
                      </a:endParaRPr>
                    </a:p>
                  </a:txBody>
                  <a:tcPr marL="1814" marR="1814" marT="1814" marB="0" anchor="ct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0" i="0" dirty="0" smtClean="0">
                          <a:solidFill>
                            <a:srgbClr val="231F20"/>
                          </a:solidFill>
                          <a:effectLst/>
                          <a:latin typeface="Century Gothic" panose="020B0502020202020204" pitchFamily="34" charset="0"/>
                        </a:rPr>
                        <a:t>Contains the green pigment chlorophyll; the site of photosynthesis.</a:t>
                      </a:r>
                    </a:p>
                  </a:txBody>
                  <a:tcPr marL="1814" marR="1814" marT="1814" marB="0" anchor="ctr"/>
                </a:tc>
                <a:extLst>
                  <a:ext uri="{0D108BD9-81ED-4DB2-BD59-A6C34878D82A}">
                    <a16:rowId xmlns:a16="http://schemas.microsoft.com/office/drawing/2014/main" val="4205720195"/>
                  </a:ext>
                </a:extLst>
              </a:tr>
              <a:tr h="518468">
                <a:tc>
                  <a:txBody>
                    <a:bodyPr/>
                    <a:lstStyle/>
                    <a:p>
                      <a:pPr algn="ctr">
                        <a:buFont typeface="+mj-lt"/>
                        <a:buNone/>
                      </a:pPr>
                      <a:r>
                        <a:rPr lang="en-GB" sz="1100" b="0" i="0" dirty="0" smtClean="0">
                          <a:solidFill>
                            <a:srgbClr val="231F20"/>
                          </a:solidFill>
                          <a:effectLst/>
                          <a:latin typeface="Century Gothic" panose="020B0502020202020204" pitchFamily="34" charset="0"/>
                        </a:rPr>
                        <a:t>Photosynthesis </a:t>
                      </a:r>
                      <a:endParaRPr lang="en-GB" sz="1100" b="0" i="0" dirty="0">
                        <a:solidFill>
                          <a:srgbClr val="231F20"/>
                        </a:solidFill>
                        <a:effectLst/>
                        <a:latin typeface="Century Gothic" panose="020B0502020202020204" pitchFamily="34" charset="0"/>
                      </a:endParaRPr>
                    </a:p>
                  </a:txBody>
                  <a:tcPr marL="1814" marR="1814" marT="1814" marB="0" anchor="ct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0" i="0" dirty="0" smtClean="0">
                          <a:solidFill>
                            <a:srgbClr val="231F20"/>
                          </a:solidFill>
                          <a:effectLst/>
                          <a:latin typeface="Century Gothic" panose="020B0502020202020204" pitchFamily="34" charset="0"/>
                        </a:rPr>
                        <a:t>A chemical process used by plants to make glucose and oxygen from carbon dioxide and water, using light energy. Oxygen is produced as a by-product of photosynthesis. Algae subsumed within plants and some bacteria are also photosynthetic.</a:t>
                      </a:r>
                    </a:p>
                  </a:txBody>
                  <a:tcPr marL="1814" marR="1814" marT="1814" marB="0" anchor="ctr"/>
                </a:tc>
                <a:extLst>
                  <a:ext uri="{0D108BD9-81ED-4DB2-BD59-A6C34878D82A}">
                    <a16:rowId xmlns:a16="http://schemas.microsoft.com/office/drawing/2014/main" val="3235154351"/>
                  </a:ext>
                </a:extLst>
              </a:tr>
              <a:tr h="518468">
                <a:tc>
                  <a:txBody>
                    <a:bodyPr/>
                    <a:lstStyle/>
                    <a:p>
                      <a:pPr marL="0" marR="0" lvl="0" indent="0" algn="ctr" defTabSz="914400" rtl="0" eaLnBrk="1" fontAlgn="auto" latinLnBrk="0" hangingPunct="1">
                        <a:lnSpc>
                          <a:spcPct val="100000"/>
                        </a:lnSpc>
                        <a:spcBef>
                          <a:spcPts val="0"/>
                        </a:spcBef>
                        <a:spcAft>
                          <a:spcPts val="0"/>
                        </a:spcAft>
                        <a:buClrTx/>
                        <a:buSzTx/>
                        <a:buFont typeface="+mj-lt"/>
                        <a:buNone/>
                        <a:tabLst/>
                        <a:defRPr/>
                      </a:pPr>
                      <a:r>
                        <a:rPr lang="en-GB" sz="1100" b="0" i="0" dirty="0" smtClean="0">
                          <a:solidFill>
                            <a:srgbClr val="231F20"/>
                          </a:solidFill>
                          <a:effectLst/>
                          <a:latin typeface="Century Gothic" panose="020B0502020202020204" pitchFamily="34" charset="0"/>
                        </a:rPr>
                        <a:t>Stomata</a:t>
                      </a:r>
                      <a:r>
                        <a:rPr lang="en-GB" sz="1100" b="0" i="0" baseline="0" dirty="0" smtClean="0">
                          <a:solidFill>
                            <a:srgbClr val="231F20"/>
                          </a:solidFill>
                          <a:effectLst/>
                          <a:latin typeface="Century Gothic" panose="020B0502020202020204" pitchFamily="34" charset="0"/>
                        </a:rPr>
                        <a:t> </a:t>
                      </a:r>
                      <a:endParaRPr lang="en-GB" sz="1100" b="0" i="0" dirty="0" smtClean="0">
                        <a:solidFill>
                          <a:srgbClr val="231F20"/>
                        </a:solidFill>
                        <a:effectLst/>
                        <a:latin typeface="Century Gothic" panose="020B0502020202020204" pitchFamily="34" charset="0"/>
                      </a:endParaRPr>
                    </a:p>
                  </a:txBody>
                  <a:tcPr marL="1814" marR="1814" marT="1814" marB="0" anchor="ct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100" b="0" i="0" dirty="0" smtClean="0">
                          <a:solidFill>
                            <a:srgbClr val="231F20"/>
                          </a:solidFill>
                          <a:effectLst/>
                          <a:latin typeface="Century Gothic" panose="020B0502020202020204" pitchFamily="34" charset="0"/>
                        </a:rPr>
                        <a:t>Tiny holes in the epidermis (skin) of a leaf. They control gas exchange by opening and closing and are involved in loss of water from leaves. Singular is stoma.</a:t>
                      </a:r>
                    </a:p>
                    <a:p>
                      <a:pPr algn="l">
                        <a:buFont typeface="+mj-lt"/>
                        <a:buNone/>
                      </a:pPr>
                      <a:endParaRPr lang="en-GB" sz="1100" b="0" i="0" dirty="0">
                        <a:solidFill>
                          <a:srgbClr val="231F20"/>
                        </a:solidFill>
                        <a:effectLst/>
                        <a:latin typeface="Century Gothic" panose="020B0502020202020204" pitchFamily="34" charset="0"/>
                      </a:endParaRPr>
                    </a:p>
                  </a:txBody>
                  <a:tcPr marL="1814" marR="1814" marT="1814" marB="0" anchor="ctr"/>
                </a:tc>
                <a:extLst>
                  <a:ext uri="{0D108BD9-81ED-4DB2-BD59-A6C34878D82A}">
                    <a16:rowId xmlns:a16="http://schemas.microsoft.com/office/drawing/2014/main" val="237553758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66725178"/>
              </p:ext>
            </p:extLst>
          </p:nvPr>
        </p:nvGraphicFramePr>
        <p:xfrm>
          <a:off x="8282004" y="8047849"/>
          <a:ext cx="6281352" cy="2031379"/>
        </p:xfrm>
        <a:graphic>
          <a:graphicData uri="http://schemas.openxmlformats.org/drawingml/2006/table">
            <a:tbl>
              <a:tblPr firstRow="1" bandRow="1">
                <a:tableStyleId>{5C22544A-7EE6-4342-B048-85BDC9FD1C3A}</a:tableStyleId>
              </a:tblPr>
              <a:tblGrid>
                <a:gridCol w="3140676">
                  <a:extLst>
                    <a:ext uri="{9D8B030D-6E8A-4147-A177-3AD203B41FA5}">
                      <a16:colId xmlns:a16="http://schemas.microsoft.com/office/drawing/2014/main" val="615625050"/>
                    </a:ext>
                  </a:extLst>
                </a:gridCol>
                <a:gridCol w="3140676">
                  <a:extLst>
                    <a:ext uri="{9D8B030D-6E8A-4147-A177-3AD203B41FA5}">
                      <a16:colId xmlns:a16="http://schemas.microsoft.com/office/drawing/2014/main" val="3264039835"/>
                    </a:ext>
                  </a:extLst>
                </a:gridCol>
              </a:tblGrid>
              <a:tr h="290197">
                <a:tc>
                  <a:txBody>
                    <a:bodyPr/>
                    <a:lstStyle/>
                    <a:p>
                      <a:pPr algn="ctr"/>
                      <a:r>
                        <a:rPr lang="en-GB" sz="1000" u="sng" dirty="0" smtClean="0"/>
                        <a:t>Ionic compounds</a:t>
                      </a:r>
                      <a:endParaRPr lang="en-GB" sz="1000" u="sng" dirty="0"/>
                    </a:p>
                  </a:txBody>
                  <a:tcPr/>
                </a:tc>
                <a:tc>
                  <a:txBody>
                    <a:bodyPr/>
                    <a:lstStyle/>
                    <a:p>
                      <a:pPr algn="ctr"/>
                      <a:r>
                        <a:rPr lang="en-GB" sz="1000" u="sng" dirty="0" smtClean="0"/>
                        <a:t>Covalent compounds</a:t>
                      </a:r>
                      <a:endParaRPr lang="en-GB" sz="1000" u="sng" dirty="0"/>
                    </a:p>
                  </a:txBody>
                  <a:tcPr/>
                </a:tc>
                <a:extLst>
                  <a:ext uri="{0D108BD9-81ED-4DB2-BD59-A6C34878D82A}">
                    <a16:rowId xmlns:a16="http://schemas.microsoft.com/office/drawing/2014/main" val="2605348064"/>
                  </a:ext>
                </a:extLst>
              </a:tr>
              <a:tr h="290197">
                <a:tc>
                  <a:txBody>
                    <a:bodyPr/>
                    <a:lstStyle/>
                    <a:p>
                      <a:r>
                        <a:rPr lang="en-GB" sz="1000" dirty="0" smtClean="0"/>
                        <a:t>Non-metal + metal</a:t>
                      </a:r>
                      <a:endParaRPr lang="en-GB" sz="1000" dirty="0"/>
                    </a:p>
                  </a:txBody>
                  <a:tcPr/>
                </a:tc>
                <a:tc>
                  <a:txBody>
                    <a:bodyPr/>
                    <a:lstStyle/>
                    <a:p>
                      <a:r>
                        <a:rPr lang="en-GB" sz="1000" dirty="0" smtClean="0"/>
                        <a:t>Non-metal + Non-metal</a:t>
                      </a:r>
                      <a:endParaRPr lang="en-GB" sz="1000" dirty="0"/>
                    </a:p>
                  </a:txBody>
                  <a:tcPr/>
                </a:tc>
                <a:extLst>
                  <a:ext uri="{0D108BD9-81ED-4DB2-BD59-A6C34878D82A}">
                    <a16:rowId xmlns:a16="http://schemas.microsoft.com/office/drawing/2014/main" val="2456591507"/>
                  </a:ext>
                </a:extLst>
              </a:tr>
              <a:tr h="290197">
                <a:tc>
                  <a:txBody>
                    <a:bodyPr/>
                    <a:lstStyle/>
                    <a:p>
                      <a:r>
                        <a:rPr lang="en-GB" sz="1000" dirty="0" smtClean="0"/>
                        <a:t>Transfer of electrons (metal to non-metal)</a:t>
                      </a:r>
                      <a:endParaRPr lang="en-GB" sz="1000" dirty="0"/>
                    </a:p>
                  </a:txBody>
                  <a:tcPr/>
                </a:tc>
                <a:tc>
                  <a:txBody>
                    <a:bodyPr/>
                    <a:lstStyle/>
                    <a:p>
                      <a:r>
                        <a:rPr lang="en-GB" sz="1000" dirty="0" smtClean="0"/>
                        <a:t>Sharing electrons</a:t>
                      </a:r>
                      <a:endParaRPr lang="en-GB" sz="1000" dirty="0"/>
                    </a:p>
                  </a:txBody>
                  <a:tcPr/>
                </a:tc>
                <a:extLst>
                  <a:ext uri="{0D108BD9-81ED-4DB2-BD59-A6C34878D82A}">
                    <a16:rowId xmlns:a16="http://schemas.microsoft.com/office/drawing/2014/main" val="2785097348"/>
                  </a:ext>
                </a:extLst>
              </a:tr>
              <a:tr h="290197">
                <a:tc>
                  <a:txBody>
                    <a:bodyPr/>
                    <a:lstStyle/>
                    <a:p>
                      <a:r>
                        <a:rPr lang="en-GB" sz="1000" dirty="0" smtClean="0"/>
                        <a:t>Positive</a:t>
                      </a:r>
                      <a:r>
                        <a:rPr lang="en-GB" sz="1000" baseline="0" dirty="0" smtClean="0"/>
                        <a:t> and negative charges</a:t>
                      </a:r>
                      <a:endParaRPr lang="en-GB" sz="1000" dirty="0"/>
                    </a:p>
                  </a:txBody>
                  <a:tcPr/>
                </a:tc>
                <a:tc>
                  <a:txBody>
                    <a:bodyPr/>
                    <a:lstStyle/>
                    <a:p>
                      <a:r>
                        <a:rPr lang="en-GB" sz="1000" dirty="0" smtClean="0"/>
                        <a:t>No charges</a:t>
                      </a:r>
                      <a:endParaRPr lang="en-GB" sz="1000" dirty="0"/>
                    </a:p>
                  </a:txBody>
                  <a:tcPr/>
                </a:tc>
                <a:extLst>
                  <a:ext uri="{0D108BD9-81ED-4DB2-BD59-A6C34878D82A}">
                    <a16:rowId xmlns:a16="http://schemas.microsoft.com/office/drawing/2014/main" val="3861728843"/>
                  </a:ext>
                </a:extLst>
              </a:tr>
              <a:tr h="290197">
                <a:tc>
                  <a:txBody>
                    <a:bodyPr/>
                    <a:lstStyle/>
                    <a:p>
                      <a:r>
                        <a:rPr lang="en-GB" sz="1000" dirty="0" smtClean="0"/>
                        <a:t>High melting and boiling points</a:t>
                      </a:r>
                      <a:endParaRPr lang="en-GB" sz="1000" dirty="0"/>
                    </a:p>
                  </a:txBody>
                  <a:tcPr/>
                </a:tc>
                <a:tc>
                  <a:txBody>
                    <a:bodyPr/>
                    <a:lstStyle/>
                    <a:p>
                      <a:r>
                        <a:rPr lang="en-GB" sz="1000" dirty="0" smtClean="0"/>
                        <a:t>Low melting and boiling</a:t>
                      </a:r>
                      <a:r>
                        <a:rPr lang="en-GB" sz="1000" baseline="0" dirty="0" smtClean="0"/>
                        <a:t> points</a:t>
                      </a:r>
                      <a:endParaRPr lang="en-GB" sz="1000" dirty="0"/>
                    </a:p>
                  </a:txBody>
                  <a:tcPr/>
                </a:tc>
                <a:extLst>
                  <a:ext uri="{0D108BD9-81ED-4DB2-BD59-A6C34878D82A}">
                    <a16:rowId xmlns:a16="http://schemas.microsoft.com/office/drawing/2014/main" val="968036545"/>
                  </a:ext>
                </a:extLst>
              </a:tr>
              <a:tr h="290197">
                <a:tc>
                  <a:txBody>
                    <a:bodyPr/>
                    <a:lstStyle/>
                    <a:p>
                      <a:r>
                        <a:rPr lang="en-GB" sz="1000" dirty="0" smtClean="0"/>
                        <a:t>High attraction between the particles</a:t>
                      </a:r>
                      <a:endParaRPr lang="en-GB" sz="1000" dirty="0"/>
                    </a:p>
                  </a:txBody>
                  <a:tcPr/>
                </a:tc>
                <a:tc>
                  <a:txBody>
                    <a:bodyPr/>
                    <a:lstStyle/>
                    <a:p>
                      <a:r>
                        <a:rPr lang="en-GB" sz="1000" dirty="0" smtClean="0"/>
                        <a:t>Weak attraction between the molecules</a:t>
                      </a:r>
                      <a:endParaRPr lang="en-GB" sz="1000" dirty="0"/>
                    </a:p>
                  </a:txBody>
                  <a:tcPr/>
                </a:tc>
                <a:extLst>
                  <a:ext uri="{0D108BD9-81ED-4DB2-BD59-A6C34878D82A}">
                    <a16:rowId xmlns:a16="http://schemas.microsoft.com/office/drawing/2014/main" val="246935466"/>
                  </a:ext>
                </a:extLst>
              </a:tr>
              <a:tr h="290197">
                <a:tc>
                  <a:txBody>
                    <a:bodyPr/>
                    <a:lstStyle/>
                    <a:p>
                      <a:r>
                        <a:rPr lang="en-GB" sz="1000" dirty="0" smtClean="0"/>
                        <a:t>Solid at room temperature</a:t>
                      </a:r>
                      <a:endParaRPr lang="en-GB" sz="1000" dirty="0"/>
                    </a:p>
                  </a:txBody>
                  <a:tcPr/>
                </a:tc>
                <a:tc>
                  <a:txBody>
                    <a:bodyPr/>
                    <a:lstStyle/>
                    <a:p>
                      <a:r>
                        <a:rPr lang="en-GB" sz="1000" dirty="0" smtClean="0"/>
                        <a:t>Solid, liquid or gas at room temperature</a:t>
                      </a:r>
                      <a:endParaRPr lang="en-GB" sz="1000" dirty="0"/>
                    </a:p>
                  </a:txBody>
                  <a:tcPr/>
                </a:tc>
                <a:extLst>
                  <a:ext uri="{0D108BD9-81ED-4DB2-BD59-A6C34878D82A}">
                    <a16:rowId xmlns:a16="http://schemas.microsoft.com/office/drawing/2014/main" val="2449641971"/>
                  </a:ext>
                </a:extLst>
              </a:tr>
            </a:tbl>
          </a:graphicData>
        </a:graphic>
      </p:graphicFrame>
      <p:pic>
        <p:nvPicPr>
          <p:cNvPr id="2" name="Picture 1"/>
          <p:cNvPicPr>
            <a:picLocks noChangeAspect="1"/>
          </p:cNvPicPr>
          <p:nvPr/>
        </p:nvPicPr>
        <p:blipFill rotWithShape="1">
          <a:blip r:embed="rId3"/>
          <a:srcRect r="24837"/>
          <a:stretch/>
        </p:blipFill>
        <p:spPr>
          <a:xfrm>
            <a:off x="6234422" y="1025521"/>
            <a:ext cx="3349840" cy="2421227"/>
          </a:xfrm>
          <a:prstGeom prst="rect">
            <a:avLst/>
          </a:prstGeom>
        </p:spPr>
      </p:pic>
      <p:pic>
        <p:nvPicPr>
          <p:cNvPr id="2050" name="Picture 2"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3295" y="3133149"/>
            <a:ext cx="3500466" cy="350908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2260" y="135169"/>
            <a:ext cx="750114" cy="908061"/>
          </a:xfrm>
          <a:prstGeom prst="rect">
            <a:avLst/>
          </a:prstGeom>
          <a:effectLst>
            <a:glow rad="101600">
              <a:schemeClr val="accent5">
                <a:satMod val="175000"/>
                <a:alpha val="40000"/>
              </a:schemeClr>
            </a:glow>
          </a:effectLst>
          <a:scene3d>
            <a:camera prst="orthographicFront"/>
            <a:lightRig rig="threePt" dir="t"/>
          </a:scene3d>
          <a:sp3d>
            <a:bevelT prst="relaxedInset"/>
          </a:sp3d>
        </p:spPr>
      </p:pic>
    </p:spTree>
    <p:extLst>
      <p:ext uri="{BB962C8B-B14F-4D97-AF65-F5344CB8AC3E}">
        <p14:creationId xmlns:p14="http://schemas.microsoft.com/office/powerpoint/2010/main" val="25267550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5733" y="87085"/>
            <a:ext cx="3396030" cy="369936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100" b="1" u="sng" dirty="0" smtClean="0">
                <a:latin typeface="Century Gothic" panose="020B0502020202020204" pitchFamily="34" charset="0"/>
              </a:rPr>
              <a:t>Miriam </a:t>
            </a:r>
            <a:r>
              <a:rPr lang="en-GB" sz="1100" b="1" u="sng" dirty="0" err="1" smtClean="0">
                <a:latin typeface="Century Gothic" panose="020B0502020202020204" pitchFamily="34" charset="0"/>
              </a:rPr>
              <a:t>Menkin</a:t>
            </a:r>
            <a:endParaRPr lang="en-GB" sz="1100" b="1" u="sng" dirty="0" smtClean="0">
              <a:latin typeface="Century Gothic" panose="020B0502020202020204" pitchFamily="34" charset="0"/>
            </a:endParaRPr>
          </a:p>
          <a:p>
            <a:endParaRPr lang="en-GB" sz="1100" b="1" u="sng" dirty="0">
              <a:latin typeface="Century Gothic" panose="020B0502020202020204" pitchFamily="34" charset="0"/>
              <a:ea typeface="Tahoma" panose="020B0604030504040204" pitchFamily="34" charset="0"/>
              <a:cs typeface="Tahoma" panose="020B0604030504040204" pitchFamily="34" charset="0"/>
            </a:endParaRPr>
          </a:p>
          <a:p>
            <a:r>
              <a:rPr lang="en-GB" sz="1100" b="1" dirty="0" smtClean="0">
                <a:latin typeface="Century Gothic" pitchFamily="34" charset="0"/>
                <a:ea typeface="Tahoma" panose="020B0604030504040204" pitchFamily="34" charset="0"/>
                <a:cs typeface="Tahoma" panose="020B0604030504040204" pitchFamily="34" charset="0"/>
              </a:rPr>
              <a:t>Occupation: </a:t>
            </a:r>
            <a:r>
              <a:rPr lang="en-GB" sz="1100" dirty="0" smtClean="0">
                <a:latin typeface="Century Gothic" pitchFamily="34" charset="0"/>
                <a:ea typeface="Tahoma" panose="020B0604030504040204" pitchFamily="34" charset="0"/>
                <a:cs typeface="Tahoma" panose="020B0604030504040204" pitchFamily="34" charset="0"/>
              </a:rPr>
              <a:t>Scientist and science technician</a:t>
            </a:r>
          </a:p>
          <a:p>
            <a:r>
              <a:rPr lang="en-GB" sz="1100" b="1" dirty="0" smtClean="0">
                <a:latin typeface="Century Gothic" pitchFamily="34" charset="0"/>
                <a:ea typeface="Tahoma" panose="020B0604030504040204" pitchFamily="34" charset="0"/>
                <a:cs typeface="Tahoma" panose="020B0604030504040204" pitchFamily="34" charset="0"/>
              </a:rPr>
              <a:t>Born: </a:t>
            </a:r>
            <a:r>
              <a:rPr lang="en-GB" sz="1100" dirty="0" smtClean="0">
                <a:latin typeface="Century Gothic" pitchFamily="34" charset="0"/>
                <a:ea typeface="Tahoma" panose="020B0604030504040204" pitchFamily="34" charset="0"/>
                <a:cs typeface="Tahoma" panose="020B0604030504040204" pitchFamily="34" charset="0"/>
              </a:rPr>
              <a:t>8</a:t>
            </a:r>
            <a:r>
              <a:rPr lang="en-GB" sz="1100" baseline="30000" dirty="0" smtClean="0">
                <a:latin typeface="Century Gothic" pitchFamily="34" charset="0"/>
                <a:ea typeface="Tahoma" panose="020B0604030504040204" pitchFamily="34" charset="0"/>
                <a:cs typeface="Tahoma" panose="020B0604030504040204" pitchFamily="34" charset="0"/>
              </a:rPr>
              <a:t>th</a:t>
            </a:r>
            <a:r>
              <a:rPr lang="en-GB" sz="1100" dirty="0" smtClean="0">
                <a:latin typeface="Century Gothic" pitchFamily="34" charset="0"/>
                <a:ea typeface="Tahoma" panose="020B0604030504040204" pitchFamily="34" charset="0"/>
                <a:cs typeface="Tahoma" panose="020B0604030504040204" pitchFamily="34" charset="0"/>
              </a:rPr>
              <a:t> August 1908 in Riga, Latvia</a:t>
            </a:r>
            <a:endParaRPr lang="en-GB" sz="1100" dirty="0" smtClean="0">
              <a:latin typeface="Century Gothic" pitchFamily="34" charset="0"/>
            </a:endParaRPr>
          </a:p>
          <a:p>
            <a:r>
              <a:rPr lang="en-GB" sz="1100" b="1" dirty="0" smtClean="0">
                <a:latin typeface="Century Gothic" panose="020B0502020202020204" pitchFamily="34" charset="0"/>
                <a:ea typeface="Tahoma" panose="020B0604030504040204" pitchFamily="34" charset="0"/>
                <a:cs typeface="Tahoma" panose="020B0604030504040204" pitchFamily="34" charset="0"/>
              </a:rPr>
              <a:t>Died: </a:t>
            </a:r>
            <a:r>
              <a:rPr lang="en-GB" sz="1100" dirty="0" smtClean="0">
                <a:latin typeface="Century Gothic" panose="020B0502020202020204" pitchFamily="34" charset="0"/>
                <a:ea typeface="Tahoma" panose="020B0604030504040204" pitchFamily="34" charset="0"/>
                <a:cs typeface="Tahoma" panose="020B0604030504040204" pitchFamily="34" charset="0"/>
              </a:rPr>
              <a:t>8</a:t>
            </a:r>
            <a:r>
              <a:rPr lang="en-GB" sz="1100" baseline="30000" dirty="0" smtClean="0">
                <a:latin typeface="Century Gothic" panose="020B0502020202020204" pitchFamily="34" charset="0"/>
                <a:ea typeface="Tahoma" panose="020B0604030504040204" pitchFamily="34" charset="0"/>
                <a:cs typeface="Tahoma" panose="020B0604030504040204" pitchFamily="34" charset="0"/>
              </a:rPr>
              <a:t>th</a:t>
            </a:r>
            <a:r>
              <a:rPr lang="en-GB" sz="1100" dirty="0" smtClean="0">
                <a:latin typeface="Century Gothic" panose="020B0502020202020204" pitchFamily="34" charset="0"/>
                <a:ea typeface="Tahoma" panose="020B0604030504040204" pitchFamily="34" charset="0"/>
                <a:cs typeface="Tahoma" panose="020B0604030504040204" pitchFamily="34" charset="0"/>
              </a:rPr>
              <a:t> </a:t>
            </a:r>
            <a:r>
              <a:rPr lang="en-GB" sz="1100" dirty="0">
                <a:latin typeface="Century Gothic" panose="020B0502020202020204" pitchFamily="34" charset="0"/>
                <a:ea typeface="Tahoma" panose="020B0604030504040204" pitchFamily="34" charset="0"/>
                <a:cs typeface="Tahoma" panose="020B0604030504040204" pitchFamily="34" charset="0"/>
              </a:rPr>
              <a:t>J</a:t>
            </a:r>
            <a:r>
              <a:rPr lang="en-GB" sz="1100" dirty="0" smtClean="0">
                <a:latin typeface="Century Gothic" panose="020B0502020202020204" pitchFamily="34" charset="0"/>
                <a:ea typeface="Tahoma" panose="020B0604030504040204" pitchFamily="34" charset="0"/>
                <a:cs typeface="Tahoma" panose="020B0604030504040204" pitchFamily="34" charset="0"/>
              </a:rPr>
              <a:t>une 1992 in Boston, USA</a:t>
            </a:r>
            <a:endParaRPr lang="en-GB" sz="1100" dirty="0">
              <a:latin typeface="Century Gothic" panose="020B0502020202020204" pitchFamily="34" charset="0"/>
              <a:ea typeface="Tahoma" panose="020B0604030504040204" pitchFamily="34" charset="0"/>
              <a:cs typeface="Tahoma" panose="020B0604030504040204" pitchFamily="34" charset="0"/>
            </a:endParaRPr>
          </a:p>
          <a:p>
            <a:r>
              <a:rPr lang="en-GB" sz="1100" b="1" dirty="0">
                <a:latin typeface="Century Gothic" panose="020B0502020202020204" pitchFamily="34" charset="0"/>
                <a:ea typeface="Tahoma" panose="020B0604030504040204" pitchFamily="34" charset="0"/>
                <a:cs typeface="Tahoma" panose="020B0604030504040204" pitchFamily="34" charset="0"/>
              </a:rPr>
              <a:t>Best known for</a:t>
            </a:r>
            <a:r>
              <a:rPr lang="en-GB" sz="1100" b="1" dirty="0" smtClean="0">
                <a:latin typeface="Century Gothic" panose="020B0502020202020204" pitchFamily="34" charset="0"/>
                <a:ea typeface="Tahoma" panose="020B0604030504040204" pitchFamily="34" charset="0"/>
                <a:cs typeface="Tahoma" panose="020B0604030504040204" pitchFamily="34" charset="0"/>
              </a:rPr>
              <a:t>: </a:t>
            </a:r>
            <a:r>
              <a:rPr lang="en-GB" sz="1100" dirty="0">
                <a:latin typeface="Century Gothic" panose="020B0502020202020204" pitchFamily="34" charset="0"/>
              </a:rPr>
              <a:t>Miriam </a:t>
            </a:r>
            <a:r>
              <a:rPr lang="en-GB" sz="1100" dirty="0" err="1">
                <a:latin typeface="Century Gothic" panose="020B0502020202020204" pitchFamily="34" charset="0"/>
              </a:rPr>
              <a:t>Menkin</a:t>
            </a:r>
            <a:r>
              <a:rPr lang="en-GB" sz="1100" dirty="0">
                <a:latin typeface="Century Gothic" panose="020B0502020202020204" pitchFamily="34" charset="0"/>
              </a:rPr>
              <a:t> invented reproduction through </a:t>
            </a:r>
            <a:r>
              <a:rPr lang="en-GB" sz="1100" dirty="0" smtClean="0">
                <a:latin typeface="Century Gothic" panose="020B0502020202020204" pitchFamily="34" charset="0"/>
              </a:rPr>
              <a:t>IVF (In-Vitro-Fertilisation). One </a:t>
            </a:r>
            <a:r>
              <a:rPr lang="en-GB" sz="1100" dirty="0">
                <a:latin typeface="Century Gothic" panose="020B0502020202020204" pitchFamily="34" charset="0"/>
              </a:rPr>
              <a:t>Tuesday in February 1944, the 43-year-old lab technician went into her lab, just as she had every week for the past six years. Wednesdays were when she introduced a newly washed egg to a cloud of sperm solution in a glass dish and prayed that two would become one.</a:t>
            </a:r>
          </a:p>
          <a:p>
            <a:r>
              <a:rPr lang="en-GB" sz="1100" dirty="0">
                <a:latin typeface="Century Gothic" panose="020B0502020202020204" pitchFamily="34" charset="0"/>
              </a:rPr>
              <a:t>As a technician for Harvard fertility expert John Rock, </a:t>
            </a:r>
            <a:r>
              <a:rPr lang="en-GB" sz="1100" dirty="0" err="1">
                <a:latin typeface="Century Gothic" panose="020B0502020202020204" pitchFamily="34" charset="0"/>
              </a:rPr>
              <a:t>Menkin’s</a:t>
            </a:r>
            <a:r>
              <a:rPr lang="en-GB" sz="1100" dirty="0">
                <a:latin typeface="Century Gothic" panose="020B0502020202020204" pitchFamily="34" charset="0"/>
              </a:rPr>
              <a:t> goal was to fertilise an egg outside the human body. This was the first step in Rock’s plan to cure infertility, which remained a scientific mystery to </a:t>
            </a:r>
            <a:r>
              <a:rPr lang="en-GB" sz="1100" dirty="0" smtClean="0">
                <a:latin typeface="Century Gothic" panose="020B0502020202020204" pitchFamily="34" charset="0"/>
              </a:rPr>
              <a:t>doctors. Miriam </a:t>
            </a:r>
            <a:r>
              <a:rPr lang="en-GB" sz="1100" dirty="0" err="1">
                <a:latin typeface="Century Gothic" panose="020B0502020202020204" pitchFamily="34" charset="0"/>
              </a:rPr>
              <a:t>Menkin</a:t>
            </a:r>
            <a:r>
              <a:rPr lang="en-GB" sz="1100" dirty="0">
                <a:latin typeface="Century Gothic" panose="020B0502020202020204" pitchFamily="34" charset="0"/>
              </a:rPr>
              <a:t> and John Rock eventually invented fertilisation </a:t>
            </a:r>
            <a:r>
              <a:rPr lang="en-GB" sz="1100" dirty="0" smtClean="0">
                <a:latin typeface="Century Gothic" panose="020B0502020202020204" pitchFamily="34" charset="0"/>
              </a:rPr>
              <a:t>by IVF</a:t>
            </a:r>
            <a:endParaRPr lang="en-GB" sz="1100" dirty="0">
              <a:latin typeface="Century Gothic" panose="020B0502020202020204" pitchFamily="34" charset="0"/>
            </a:endParaRPr>
          </a:p>
          <a:p>
            <a:endParaRPr lang="en-GB" sz="1100" dirty="0" smtClean="0">
              <a:latin typeface="Century Gothic" panose="020B0502020202020204" pitchFamily="34" charset="0"/>
              <a:ea typeface="Tahoma" panose="020B0604030504040204" pitchFamily="34" charset="0"/>
              <a:cs typeface="Tahoma" panose="020B0604030504040204" pitchFamily="34" charset="0"/>
            </a:endParaRPr>
          </a:p>
        </p:txBody>
      </p:sp>
      <p:sp>
        <p:nvSpPr>
          <p:cNvPr id="6" name="Rectangle 5"/>
          <p:cNvSpPr/>
          <p:nvPr/>
        </p:nvSpPr>
        <p:spPr>
          <a:xfrm>
            <a:off x="3707583" y="87085"/>
            <a:ext cx="4442691" cy="204651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u="sng" dirty="0" smtClean="0">
                <a:latin typeface="Century Gothic" panose="020B0502020202020204" pitchFamily="34" charset="0"/>
              </a:rPr>
              <a:t>Skills</a:t>
            </a:r>
          </a:p>
          <a:p>
            <a:pPr algn="ctr"/>
            <a:endParaRPr lang="en-GB" sz="1000" b="1" u="sng" dirty="0">
              <a:latin typeface="Century Gothic" panose="020B0502020202020204" pitchFamily="34" charset="0"/>
            </a:endParaRPr>
          </a:p>
          <a:p>
            <a:pPr marL="171450" indent="-171450">
              <a:buFont typeface="Arial" panose="020B0604020202020204" pitchFamily="34" charset="0"/>
              <a:buChar char="•"/>
            </a:pPr>
            <a:r>
              <a:rPr lang="en-GB" sz="1000" b="1" u="sng" dirty="0" smtClean="0">
                <a:latin typeface="Century Gothic" panose="020B0502020202020204" pitchFamily="34" charset="0"/>
              </a:rPr>
              <a:t>Hypothesis</a:t>
            </a:r>
            <a:r>
              <a:rPr lang="en-GB" sz="1000" b="1" dirty="0" smtClean="0">
                <a:latin typeface="Century Gothic" panose="020B0502020202020204" pitchFamily="34" charset="0"/>
              </a:rPr>
              <a:t> -</a:t>
            </a:r>
            <a:r>
              <a:rPr lang="en-GB" sz="1000" dirty="0" smtClean="0">
                <a:latin typeface="Century Gothic" panose="020B0502020202020204" pitchFamily="34" charset="0"/>
              </a:rPr>
              <a:t> </a:t>
            </a:r>
            <a:r>
              <a:rPr lang="en-GB" sz="1000" dirty="0">
                <a:latin typeface="Century Gothic" panose="020B0502020202020204" pitchFamily="34" charset="0"/>
              </a:rPr>
              <a:t>prediction with a reason</a:t>
            </a:r>
          </a:p>
          <a:p>
            <a:pPr marL="171450" indent="-171450">
              <a:buFont typeface="Arial" panose="020B0604020202020204" pitchFamily="34" charset="0"/>
              <a:buChar char="•"/>
            </a:pPr>
            <a:endParaRPr lang="en-GB" sz="1000" dirty="0" smtClean="0">
              <a:latin typeface="Century Gothic" panose="020B0502020202020204" pitchFamily="34" charset="0"/>
            </a:endParaRPr>
          </a:p>
          <a:p>
            <a:pPr marL="171450" indent="-171450">
              <a:buFont typeface="Arial" panose="020B0604020202020204" pitchFamily="34" charset="0"/>
              <a:buChar char="•"/>
            </a:pPr>
            <a:r>
              <a:rPr lang="en-GB" sz="1000" b="1" u="sng" dirty="0" smtClean="0">
                <a:latin typeface="Century Gothic" panose="020B0502020202020204" pitchFamily="34" charset="0"/>
              </a:rPr>
              <a:t>Variables</a:t>
            </a:r>
            <a:r>
              <a:rPr lang="en-GB" sz="1000" b="1" dirty="0" smtClean="0">
                <a:latin typeface="Century Gothic" panose="020B0502020202020204" pitchFamily="34" charset="0"/>
              </a:rPr>
              <a:t> - </a:t>
            </a:r>
            <a:r>
              <a:rPr lang="en-GB" sz="1000" dirty="0" smtClean="0">
                <a:latin typeface="Century Gothic" panose="020B0502020202020204" pitchFamily="34" charset="0"/>
              </a:rPr>
              <a:t> independent variable, dependent variable, control variable</a:t>
            </a:r>
          </a:p>
          <a:p>
            <a:pPr marL="171450" indent="-171450">
              <a:buFont typeface="Arial" panose="020B0604020202020204" pitchFamily="34" charset="0"/>
              <a:buChar char="•"/>
            </a:pPr>
            <a:endParaRPr lang="en-GB" sz="1000" dirty="0">
              <a:latin typeface="Century Gothic" panose="020B0502020202020204" pitchFamily="34" charset="0"/>
            </a:endParaRPr>
          </a:p>
          <a:p>
            <a:pPr algn="ctr"/>
            <a:r>
              <a:rPr lang="en-GB" sz="1000" b="1" u="sng" dirty="0" smtClean="0">
                <a:latin typeface="Century Gothic" panose="020B0502020202020204" pitchFamily="34" charset="0"/>
              </a:rPr>
              <a:t>Result</a:t>
            </a:r>
            <a:r>
              <a:rPr lang="en-GB" sz="1000" b="1" dirty="0" smtClean="0">
                <a:latin typeface="Century Gothic" panose="020B0502020202020204" pitchFamily="34" charset="0"/>
              </a:rPr>
              <a:t> - </a:t>
            </a:r>
            <a:r>
              <a:rPr lang="en-GB" sz="1000" dirty="0">
                <a:latin typeface="Century Gothic" panose="020B0502020202020204" pitchFamily="34" charset="0"/>
              </a:rPr>
              <a:t> headed table with units in heading and not next to each result, highlight anomalies and repeat as necessary, calculate mean to appropriate number of significant figures</a:t>
            </a:r>
          </a:p>
          <a:p>
            <a:pPr algn="ctr"/>
            <a:endParaRPr lang="en-GB" sz="1000" dirty="0">
              <a:latin typeface="Century Gothic" panose="020B0502020202020204" pitchFamily="34" charset="0"/>
            </a:endParaRPr>
          </a:p>
        </p:txBody>
      </p:sp>
      <p:sp>
        <p:nvSpPr>
          <p:cNvPr id="7" name="Rectangle 6"/>
          <p:cNvSpPr/>
          <p:nvPr/>
        </p:nvSpPr>
        <p:spPr>
          <a:xfrm>
            <a:off x="8331199" y="116115"/>
            <a:ext cx="3643085" cy="3670338"/>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100" b="1" u="sng" dirty="0" smtClean="0">
                <a:latin typeface="Century Gothic" panose="020B0502020202020204" pitchFamily="34" charset="0"/>
                <a:ea typeface="Tahoma" panose="020B0604030504040204" pitchFamily="34" charset="0"/>
                <a:cs typeface="Tahoma" panose="020B0604030504040204" pitchFamily="34" charset="0"/>
              </a:rPr>
              <a:t>Rate of Photosynthesis Experiment</a:t>
            </a:r>
            <a:endParaRPr lang="en-GB" sz="1100" b="1" u="sng" dirty="0">
              <a:latin typeface="Century Gothic" panose="020B0502020202020204" pitchFamily="34" charset="0"/>
              <a:ea typeface="Tahoma" panose="020B0604030504040204" pitchFamily="34" charset="0"/>
              <a:cs typeface="Tahoma" panose="020B0604030504040204" pitchFamily="34" charset="0"/>
            </a:endParaRPr>
          </a:p>
          <a:p>
            <a:r>
              <a:rPr lang="en-GB" sz="1100" b="1" dirty="0">
                <a:latin typeface="Century Gothic" panose="020B0502020202020204" pitchFamily="34" charset="0"/>
                <a:ea typeface="Tahoma" panose="020B0604030504040204" pitchFamily="34" charset="0"/>
                <a:cs typeface="Tahoma" panose="020B0604030504040204" pitchFamily="34" charset="0"/>
              </a:rPr>
              <a:t>Method</a:t>
            </a:r>
            <a:endParaRPr lang="en-GB" sz="1100" dirty="0">
              <a:latin typeface="Century Gothic" panose="020B0502020202020204" pitchFamily="34" charset="0"/>
              <a:ea typeface="Tahoma" panose="020B0604030504040204" pitchFamily="34" charset="0"/>
              <a:cs typeface="Tahoma" panose="020B0604030504040204" pitchFamily="34" charset="0"/>
            </a:endParaRPr>
          </a:p>
          <a:p>
            <a:r>
              <a:rPr lang="en-GB" sz="1100" dirty="0">
                <a:latin typeface="Century Gothic" panose="020B0502020202020204" pitchFamily="34" charset="0"/>
                <a:ea typeface="Tahoma" panose="020B0604030504040204" pitchFamily="34" charset="0"/>
                <a:cs typeface="Tahoma" panose="020B0604030504040204" pitchFamily="34" charset="0"/>
              </a:rPr>
              <a:t> </a:t>
            </a:r>
          </a:p>
          <a:p>
            <a:pPr marL="228600" indent="-228600">
              <a:buFont typeface="+mj-lt"/>
              <a:buAutoNum type="arabicPeriod"/>
            </a:pPr>
            <a:r>
              <a:rPr lang="en-GB" sz="1100" dirty="0">
                <a:latin typeface="Century Gothic" panose="020B0502020202020204" pitchFamily="34" charset="0"/>
              </a:rPr>
              <a:t>Set up the apparatus as in the diagram.</a:t>
            </a:r>
          </a:p>
          <a:p>
            <a:pPr marL="228600" indent="-228600">
              <a:buFont typeface="+mj-lt"/>
              <a:buAutoNum type="arabicPeriod"/>
            </a:pPr>
            <a:r>
              <a:rPr lang="en-GB" sz="1100" dirty="0">
                <a:latin typeface="Century Gothic" panose="020B0502020202020204" pitchFamily="34" charset="0"/>
              </a:rPr>
              <a:t>Leave for five minutes for the pondweed to acclimatise to the new light intensity.</a:t>
            </a:r>
          </a:p>
          <a:p>
            <a:pPr marL="228600" indent="-228600">
              <a:buFont typeface="+mj-lt"/>
              <a:buAutoNum type="arabicPeriod"/>
            </a:pPr>
            <a:r>
              <a:rPr lang="en-GB" sz="1100" dirty="0">
                <a:latin typeface="Century Gothic" panose="020B0502020202020204" pitchFamily="34" charset="0"/>
              </a:rPr>
              <a:t>Count the number of bubbles given off in one minute.</a:t>
            </a:r>
          </a:p>
          <a:p>
            <a:pPr marL="228600" indent="-228600">
              <a:buFont typeface="+mj-lt"/>
              <a:buAutoNum type="arabicPeriod"/>
            </a:pPr>
            <a:r>
              <a:rPr lang="en-GB" sz="1100" dirty="0">
                <a:latin typeface="Century Gothic" panose="020B0502020202020204" pitchFamily="34" charset="0"/>
              </a:rPr>
              <a:t>Move the light 10 cm further back.</a:t>
            </a:r>
          </a:p>
          <a:p>
            <a:pPr marL="228600" indent="-228600">
              <a:buFont typeface="+mj-lt"/>
              <a:buAutoNum type="arabicPeriod"/>
            </a:pPr>
            <a:r>
              <a:rPr lang="en-GB" sz="1100" dirty="0">
                <a:latin typeface="Century Gothic" panose="020B0502020202020204" pitchFamily="34" charset="0"/>
              </a:rPr>
              <a:t>Leave for five minutes for the pondweed to acclimatise again.</a:t>
            </a:r>
          </a:p>
          <a:p>
            <a:pPr marL="228600" indent="-228600">
              <a:buFont typeface="+mj-lt"/>
              <a:buAutoNum type="arabicPeriod"/>
            </a:pPr>
            <a:r>
              <a:rPr lang="en-GB" sz="1100" dirty="0">
                <a:latin typeface="Century Gothic" panose="020B0502020202020204" pitchFamily="34" charset="0"/>
              </a:rPr>
              <a:t>Count the number of bubbles given off in one minute.</a:t>
            </a:r>
          </a:p>
          <a:p>
            <a:pPr marL="228600" indent="-228600">
              <a:buFont typeface="+mj-lt"/>
              <a:buAutoNum type="arabicPeriod"/>
            </a:pPr>
            <a:r>
              <a:rPr lang="en-GB" sz="1100" dirty="0">
                <a:latin typeface="Century Gothic" panose="020B0502020202020204" pitchFamily="34" charset="0"/>
              </a:rPr>
              <a:t>Repeat by moving the lamp away by 10 cm intervals until 50 cm is reached</a:t>
            </a:r>
            <a:r>
              <a:rPr lang="en-GB" sz="1100" dirty="0" smtClean="0">
                <a:latin typeface="Century Gothic" panose="020B0502020202020204" pitchFamily="34" charset="0"/>
              </a:rPr>
              <a:t>.</a:t>
            </a:r>
          </a:p>
          <a:p>
            <a:endParaRPr lang="en-GB" sz="1100" dirty="0">
              <a:latin typeface="Century Gothic" panose="020B0502020202020204" pitchFamily="34" charset="0"/>
            </a:endParaRPr>
          </a:p>
          <a:p>
            <a:endParaRPr lang="en-GB" sz="1100" dirty="0" smtClean="0">
              <a:latin typeface="Century Gothic" panose="020B0502020202020204" pitchFamily="34" charset="0"/>
            </a:endParaRPr>
          </a:p>
          <a:p>
            <a:endParaRPr lang="en-GB" sz="1100" dirty="0">
              <a:latin typeface="Century Gothic" panose="020B0502020202020204" pitchFamily="34" charset="0"/>
            </a:endParaRPr>
          </a:p>
          <a:p>
            <a:endParaRPr lang="en-GB" sz="1100" dirty="0" smtClean="0">
              <a:latin typeface="Century Gothic" panose="020B0502020202020204" pitchFamily="34" charset="0"/>
            </a:endParaRPr>
          </a:p>
          <a:p>
            <a:endParaRPr lang="en-GB" sz="1100" dirty="0">
              <a:latin typeface="Century Gothic" panose="020B0502020202020204" pitchFamily="34" charset="0"/>
            </a:endParaRPr>
          </a:p>
          <a:p>
            <a:endParaRPr lang="en-GB" sz="1100" dirty="0">
              <a:latin typeface="Century Gothic" panose="020B0502020202020204" pitchFamily="34" charset="0"/>
            </a:endParaRPr>
          </a:p>
        </p:txBody>
      </p:sp>
      <p:sp>
        <p:nvSpPr>
          <p:cNvPr id="10" name="Rectangle 9"/>
          <p:cNvSpPr/>
          <p:nvPr/>
        </p:nvSpPr>
        <p:spPr>
          <a:xfrm>
            <a:off x="8331199" y="3915406"/>
            <a:ext cx="3657601" cy="294259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50" b="1" u="sng" dirty="0" smtClean="0">
                <a:latin typeface="Century Gothic" panose="020B0502020202020204" pitchFamily="34" charset="0"/>
              </a:rPr>
              <a:t>Some applications of photosynthesis and reproduction in everyday life</a:t>
            </a:r>
          </a:p>
          <a:p>
            <a:r>
              <a:rPr lang="en-GB" sz="1050" dirty="0">
                <a:latin typeface="Century Gothic" panose="020B0502020202020204" pitchFamily="34" charset="0"/>
              </a:rPr>
              <a:t>The energy derived from photosynthesis is used to supply energy to most living organisms on earth. </a:t>
            </a:r>
            <a:r>
              <a:rPr lang="en-GB" sz="1050" dirty="0" smtClean="0">
                <a:latin typeface="Century Gothic" panose="020B0502020202020204" pitchFamily="34" charset="0"/>
              </a:rPr>
              <a:t>The concept of the reaction allows students to understand that processes in living organisms are driven from biochemical reactions. Learning about the leaf embeds the idea that structures in Biology are always related to their function e.g. stomata for gas exchange. </a:t>
            </a:r>
            <a:endParaRPr lang="en-GB" sz="1050" dirty="0">
              <a:latin typeface="Century Gothic" panose="020B0502020202020204" pitchFamily="34" charset="0"/>
            </a:endParaRPr>
          </a:p>
          <a:p>
            <a:r>
              <a:rPr lang="en-GB" sz="1050" dirty="0">
                <a:latin typeface="Century Gothic" panose="020B0502020202020204" pitchFamily="34" charset="0"/>
              </a:rPr>
              <a:t> </a:t>
            </a:r>
          </a:p>
          <a:p>
            <a:r>
              <a:rPr lang="en-GB" sz="1050" dirty="0">
                <a:latin typeface="Century Gothic" panose="020B0502020202020204" pitchFamily="34" charset="0"/>
              </a:rPr>
              <a:t>Learning about reproduction will give learners the opportunity to understand changes in their own bodies and therefore manage themselves and their relationships in a healthy manner. It is important for students to learn about sexual, birth, maternal health and the sex </a:t>
            </a:r>
            <a:r>
              <a:rPr lang="en-GB" sz="1050" dirty="0" smtClean="0">
                <a:latin typeface="Century Gothic" panose="020B0502020202020204" pitchFamily="34" charset="0"/>
              </a:rPr>
              <a:t>organs </a:t>
            </a:r>
            <a:r>
              <a:rPr lang="en-GB" sz="1050" dirty="0">
                <a:latin typeface="Century Gothic" panose="020B0502020202020204" pitchFamily="34" charset="0"/>
              </a:rPr>
              <a:t>so that they can make informed choices about sex, and </a:t>
            </a:r>
            <a:r>
              <a:rPr lang="en-GB" sz="1050" dirty="0" smtClean="0">
                <a:latin typeface="Century Gothic" panose="020B0502020202020204" pitchFamily="34" charset="0"/>
              </a:rPr>
              <a:t>relationships. </a:t>
            </a:r>
            <a:endParaRPr lang="en-GB" sz="1050" dirty="0">
              <a:effectLst/>
              <a:latin typeface="Century Gothic" panose="020B0502020202020204" pitchFamily="34" charset="0"/>
            </a:endParaRPr>
          </a:p>
        </p:txBody>
      </p:sp>
      <p:sp>
        <p:nvSpPr>
          <p:cNvPr id="2" name="AutoShape 2" descr="Image result for the electron microscope"/>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a:stretch>
            <a:fillRect/>
          </a:stretch>
        </p:blipFill>
        <p:spPr>
          <a:xfrm>
            <a:off x="3808442" y="2345066"/>
            <a:ext cx="4200384" cy="2167506"/>
          </a:xfrm>
          <a:prstGeom prst="rect">
            <a:avLst/>
          </a:prstGeom>
        </p:spPr>
      </p:pic>
      <p:pic>
        <p:nvPicPr>
          <p:cNvPr id="11" name="Picture 10"/>
          <p:cNvPicPr>
            <a:picLocks noChangeAspect="1"/>
          </p:cNvPicPr>
          <p:nvPr/>
        </p:nvPicPr>
        <p:blipFill>
          <a:blip r:embed="rId3"/>
          <a:stretch>
            <a:fillRect/>
          </a:stretch>
        </p:blipFill>
        <p:spPr>
          <a:xfrm>
            <a:off x="3808442" y="4655778"/>
            <a:ext cx="4200384" cy="2073267"/>
          </a:xfrm>
          <a:prstGeom prst="rect">
            <a:avLst/>
          </a:prstGeom>
        </p:spPr>
      </p:pic>
      <p:pic>
        <p:nvPicPr>
          <p:cNvPr id="12" name="Picture 11"/>
          <p:cNvPicPr>
            <a:picLocks noChangeAspect="1"/>
          </p:cNvPicPr>
          <p:nvPr/>
        </p:nvPicPr>
        <p:blipFill>
          <a:blip r:embed="rId4"/>
          <a:stretch>
            <a:fillRect/>
          </a:stretch>
        </p:blipFill>
        <p:spPr>
          <a:xfrm>
            <a:off x="8900715" y="2378106"/>
            <a:ext cx="2489540" cy="1408346"/>
          </a:xfrm>
          <a:prstGeom prst="rect">
            <a:avLst/>
          </a:prstGeom>
        </p:spPr>
      </p:pic>
      <p:sp>
        <p:nvSpPr>
          <p:cNvPr id="13" name="Rectangle 12"/>
          <p:cNvSpPr/>
          <p:nvPr/>
        </p:nvSpPr>
        <p:spPr>
          <a:xfrm>
            <a:off x="185733" y="3923412"/>
            <a:ext cx="3581332" cy="2637045"/>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100" b="1" u="sng" dirty="0" smtClean="0">
                <a:latin typeface="Century Gothic" panose="020B0502020202020204" pitchFamily="34" charset="0"/>
                <a:ea typeface="Tahoma" panose="020B0604030504040204" pitchFamily="34" charset="0"/>
                <a:cs typeface="Tahoma" panose="020B0604030504040204" pitchFamily="34" charset="0"/>
              </a:rPr>
              <a:t>The effect of light on growing cress seeds Experiment</a:t>
            </a:r>
          </a:p>
          <a:p>
            <a:endParaRPr lang="en-GB" sz="1100" b="1" u="sng" dirty="0">
              <a:latin typeface="Century Gothic" panose="020B0502020202020204" pitchFamily="34" charset="0"/>
              <a:ea typeface="Tahoma" panose="020B0604030504040204" pitchFamily="34" charset="0"/>
              <a:cs typeface="Tahoma" panose="020B0604030504040204" pitchFamily="34" charset="0"/>
            </a:endParaRPr>
          </a:p>
          <a:p>
            <a:r>
              <a:rPr lang="en-GB" sz="1100" b="1" dirty="0">
                <a:latin typeface="Century Gothic" panose="020B0502020202020204" pitchFamily="34" charset="0"/>
                <a:ea typeface="Tahoma" panose="020B0604030504040204" pitchFamily="34" charset="0"/>
                <a:cs typeface="Tahoma" panose="020B0604030504040204" pitchFamily="34" charset="0"/>
              </a:rPr>
              <a:t>Method</a:t>
            </a:r>
            <a:endParaRPr lang="en-GB" sz="1100" dirty="0">
              <a:latin typeface="Century Gothic" panose="020B0502020202020204" pitchFamily="34" charset="0"/>
              <a:ea typeface="Tahoma" panose="020B0604030504040204" pitchFamily="34" charset="0"/>
              <a:cs typeface="Tahoma" panose="020B0604030504040204" pitchFamily="34" charset="0"/>
            </a:endParaRPr>
          </a:p>
          <a:p>
            <a:r>
              <a:rPr lang="en-GB" sz="1100" dirty="0">
                <a:latin typeface="Century Gothic" panose="020B0502020202020204" pitchFamily="34" charset="0"/>
                <a:ea typeface="Tahoma" panose="020B0604030504040204" pitchFamily="34" charset="0"/>
                <a:cs typeface="Tahoma" panose="020B0604030504040204" pitchFamily="34" charset="0"/>
              </a:rPr>
              <a:t> </a:t>
            </a:r>
          </a:p>
          <a:p>
            <a:pPr marL="228600" indent="-228600">
              <a:buAutoNum type="arabicPeriod"/>
            </a:pPr>
            <a:r>
              <a:rPr lang="en-US" sz="1100" dirty="0" smtClean="0">
                <a:latin typeface="Century Gothic" panose="020B0502020202020204" pitchFamily="34" charset="0"/>
              </a:rPr>
              <a:t>Put cotton wool into two petri dishes and add the same volume of water to each dish.</a:t>
            </a:r>
          </a:p>
          <a:p>
            <a:pPr marL="228600" indent="-228600">
              <a:buAutoNum type="arabicPeriod"/>
            </a:pPr>
            <a:r>
              <a:rPr lang="en-US" sz="1100" dirty="0" smtClean="0">
                <a:latin typeface="Century Gothic" panose="020B0502020202020204" pitchFamily="34" charset="0"/>
              </a:rPr>
              <a:t>Add ten seeds to each dish and make sure they are evenly spaced.</a:t>
            </a:r>
          </a:p>
          <a:p>
            <a:pPr marL="228600" indent="-228600">
              <a:buAutoNum type="arabicPeriod"/>
            </a:pPr>
            <a:r>
              <a:rPr lang="en-US" sz="1100" dirty="0" smtClean="0">
                <a:latin typeface="Century Gothic" panose="020B0502020202020204" pitchFamily="34" charset="0"/>
              </a:rPr>
              <a:t>Place one of the petri dishes in a dark place and the other in a bright area.</a:t>
            </a:r>
          </a:p>
          <a:p>
            <a:pPr marL="228600" indent="-228600">
              <a:buAutoNum type="arabicPeriod"/>
            </a:pPr>
            <a:r>
              <a:rPr lang="en-US" sz="1100" dirty="0" smtClean="0">
                <a:latin typeface="Century Gothic" panose="020B0502020202020204" pitchFamily="34" charset="0"/>
              </a:rPr>
              <a:t>Allow the seeds to geminate for one week and record your observations</a:t>
            </a:r>
            <a:endParaRPr lang="en-GB" sz="1100" dirty="0" smtClean="0">
              <a:latin typeface="Century Gothic" panose="020B0502020202020204" pitchFamily="34" charset="0"/>
            </a:endParaRPr>
          </a:p>
          <a:p>
            <a:endParaRPr lang="en-GB" sz="1100" dirty="0">
              <a:latin typeface="Century Gothic" panose="020B0502020202020204" pitchFamily="34" charset="0"/>
            </a:endParaRPr>
          </a:p>
          <a:p>
            <a:endParaRPr lang="en-GB" sz="1100" dirty="0" smtClean="0">
              <a:latin typeface="Century Gothic" panose="020B0502020202020204" pitchFamily="34" charset="0"/>
            </a:endParaRPr>
          </a:p>
          <a:p>
            <a:endParaRPr lang="en-GB" sz="1100" dirty="0">
              <a:latin typeface="Century Gothic" panose="020B0502020202020204" pitchFamily="34" charset="0"/>
            </a:endParaRPr>
          </a:p>
          <a:p>
            <a:endParaRPr lang="en-GB" sz="1100" dirty="0" smtClean="0">
              <a:latin typeface="Century Gothic" panose="020B0502020202020204" pitchFamily="34" charset="0"/>
            </a:endParaRPr>
          </a:p>
          <a:p>
            <a:endParaRPr lang="en-GB" sz="1100" dirty="0">
              <a:latin typeface="Century Gothic" panose="020B0502020202020204" pitchFamily="34" charset="0"/>
            </a:endParaRPr>
          </a:p>
          <a:p>
            <a:endParaRPr lang="en-GB" sz="1100" dirty="0">
              <a:latin typeface="Century Gothic" panose="020B0502020202020204" pitchFamily="34" charset="0"/>
            </a:endParaRPr>
          </a:p>
        </p:txBody>
      </p:sp>
    </p:spTree>
    <p:extLst>
      <p:ext uri="{BB962C8B-B14F-4D97-AF65-F5344CB8AC3E}">
        <p14:creationId xmlns:p14="http://schemas.microsoft.com/office/powerpoint/2010/main" val="18841380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412</TotalTime>
  <Words>926</Words>
  <Application>Microsoft Office PowerPoint</Application>
  <PresentationFormat>Widescreen</PresentationFormat>
  <Paragraphs>105</Paragraphs>
  <Slides>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MS PGothic</vt:lpstr>
      <vt:lpstr>Arial</vt:lpstr>
      <vt:lpstr>Calibri</vt:lpstr>
      <vt:lpstr>Calibri Light</vt:lpstr>
      <vt:lpstr>Century Gothic</vt:lpstr>
      <vt:lpstr>Tahoma</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60</cp:revision>
  <dcterms:created xsi:type="dcterms:W3CDTF">2019-10-03T12:30:24Z</dcterms:created>
  <dcterms:modified xsi:type="dcterms:W3CDTF">2020-07-14T12:25:04Z</dcterms:modified>
</cp:coreProperties>
</file>