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72" r:id="rId3"/>
    <p:sldId id="273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C2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340"/>
    <p:restoredTop sz="94213"/>
  </p:normalViewPr>
  <p:slideViewPr>
    <p:cSldViewPr snapToGrid="0" snapToObjects="1">
      <p:cViewPr varScale="1">
        <p:scale>
          <a:sx n="78" d="100"/>
          <a:sy n="78" d="100"/>
        </p:scale>
        <p:origin x="8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31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4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8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01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8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8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3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C0FD-2ACE-744B-A712-8526131E3F73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7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761915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dirty="0" smtClean="0"/>
              <a:t> </a:t>
            </a:r>
            <a:endParaRPr lang="en-GB" sz="1400" dirty="0"/>
          </a:p>
          <a:p>
            <a:r>
              <a:rPr lang="en-US" sz="1400" dirty="0">
                <a:effectLst/>
              </a:rPr>
              <a:t> </a:t>
            </a:r>
            <a:r>
              <a:rPr lang="en-US" sz="1400" b="1" dirty="0" smtClean="0">
                <a:effectLst/>
              </a:rPr>
              <a:t>Write down the equation for the reaction between carboxylic acids and meta carbonates</a:t>
            </a:r>
            <a:r>
              <a:rPr lang="en-US" sz="1400" dirty="0" smtClean="0">
                <a:effectLst/>
              </a:rPr>
              <a:t>.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Carboxylic Acids and Esters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4556" y="2473035"/>
            <a:ext cx="4367444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/>
              <a:t>What is the equation for making Esters from a carboxylic acid and alcohol</a:t>
            </a:r>
            <a:endParaRPr lang="en-GB" sz="1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721139" y="2473034"/>
            <a:ext cx="2573279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/>
              <a:t>Write down three uses of Esters.</a:t>
            </a:r>
            <a:endParaRPr lang="en-GB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7443557" y="2473033"/>
            <a:ext cx="4541614" cy="403167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Name the carboxylic acid and alcohol </a:t>
            </a:r>
            <a:r>
              <a:rPr lang="en-GB" sz="1400" b="1" dirty="0"/>
              <a:t>u</a:t>
            </a:r>
            <a:r>
              <a:rPr lang="en-GB" sz="1400" b="1" dirty="0" smtClean="0"/>
              <a:t>sed to make propyl </a:t>
            </a:r>
            <a:r>
              <a:rPr lang="en-GB" sz="1400" b="1" dirty="0" err="1" smtClean="0"/>
              <a:t>butanoate</a:t>
            </a:r>
            <a:r>
              <a:rPr lang="en-GB" sz="1400" b="1" dirty="0" smtClean="0"/>
              <a:t>.</a:t>
            </a:r>
            <a:endParaRPr lang="en-GB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098565" y="756560"/>
            <a:ext cx="5886606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What is Esterification</a:t>
            </a:r>
            <a:r>
              <a:rPr lang="en-GB" sz="1400" b="1" dirty="0" smtClean="0"/>
              <a:t>?</a:t>
            </a:r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r>
              <a:rPr lang="en-GB" sz="1400" b="1" dirty="0" smtClean="0"/>
              <a:t>Name the catalyst used in an esterification reaction.</a:t>
            </a:r>
          </a:p>
          <a:p>
            <a:endParaRPr lang="en-GB" sz="1400" b="1" dirty="0" smtClean="0"/>
          </a:p>
        </p:txBody>
      </p:sp>
    </p:spTree>
    <p:extLst>
      <p:ext uri="{BB962C8B-B14F-4D97-AF65-F5344CB8AC3E}">
        <p14:creationId xmlns:p14="http://schemas.microsoft.com/office/powerpoint/2010/main" val="29294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s-ES" b="1" dirty="0" err="1" smtClean="0"/>
              <a:t>What</a:t>
            </a:r>
            <a:r>
              <a:rPr lang="es-ES" b="1" dirty="0" smtClean="0"/>
              <a:t> </a:t>
            </a:r>
            <a:r>
              <a:rPr lang="es-ES" b="1" dirty="0" err="1" smtClean="0"/>
              <a:t>properties</a:t>
            </a:r>
            <a:r>
              <a:rPr lang="es-ES" b="1" dirty="0" smtClean="0"/>
              <a:t> of </a:t>
            </a:r>
            <a:r>
              <a:rPr lang="es-ES" b="1" dirty="0" err="1" smtClean="0"/>
              <a:t>esters</a:t>
            </a:r>
            <a:r>
              <a:rPr lang="es-ES" b="1" dirty="0" smtClean="0"/>
              <a:t> </a:t>
            </a:r>
            <a:r>
              <a:rPr lang="es-ES" b="1" dirty="0" err="1" smtClean="0"/>
              <a:t>make</a:t>
            </a:r>
            <a:r>
              <a:rPr lang="es-ES" b="1" dirty="0" smtClean="0"/>
              <a:t> </a:t>
            </a:r>
            <a:r>
              <a:rPr lang="es-ES" b="1" dirty="0" err="1" smtClean="0"/>
              <a:t>them</a:t>
            </a:r>
            <a:r>
              <a:rPr lang="es-ES" b="1" dirty="0" smtClean="0"/>
              <a:t> </a:t>
            </a:r>
            <a:r>
              <a:rPr lang="es-ES" b="1" dirty="0" err="1" smtClean="0"/>
              <a:t>good</a:t>
            </a:r>
            <a:r>
              <a:rPr lang="es-ES" b="1" dirty="0" smtClean="0"/>
              <a:t> </a:t>
            </a:r>
            <a:r>
              <a:rPr lang="es-ES" b="1" dirty="0" err="1" smtClean="0"/>
              <a:t>solvents</a:t>
            </a:r>
            <a:r>
              <a:rPr lang="es-ES" b="1" dirty="0" smtClean="0"/>
              <a:t>.</a:t>
            </a:r>
            <a:endParaRPr lang="es-ES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endParaRPr lang="en-US" sz="2000" b="1" dirty="0">
              <a:solidFill>
                <a:schemeClr val="tx1"/>
              </a:solidFill>
            </a:endParaRP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29169" y="743300"/>
            <a:ext cx="5856002" cy="125175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Draw the structure of carboxylate ion.</a:t>
            </a:r>
            <a:endParaRPr lang="en-GB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22541" y="2148993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Write a balanced equation for the</a:t>
            </a:r>
          </a:p>
          <a:p>
            <a:r>
              <a:rPr lang="en-US" sz="1400" b="1" dirty="0" smtClean="0"/>
              <a:t>Reaction between Ethanoic acid and sodium</a:t>
            </a:r>
          </a:p>
          <a:p>
            <a:r>
              <a:rPr lang="en-US" sz="1400" b="1" dirty="0" smtClean="0"/>
              <a:t>Carbonate. 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r>
              <a:rPr lang="en-US" sz="1400" b="1" dirty="0" smtClean="0"/>
              <a:t>Methyl ethanoate can be </a:t>
            </a:r>
            <a:r>
              <a:rPr lang="en-US" sz="1400" b="1" dirty="0" err="1" smtClean="0"/>
              <a:t>synthesised</a:t>
            </a:r>
            <a:endParaRPr lang="en-US" sz="1400" b="1" dirty="0" smtClean="0"/>
          </a:p>
          <a:p>
            <a:r>
              <a:rPr lang="en-US" sz="1400" b="1" dirty="0" smtClean="0"/>
              <a:t>From ethanoic acid. Name other</a:t>
            </a:r>
          </a:p>
          <a:p>
            <a:r>
              <a:rPr lang="en-US" sz="1400" b="1" dirty="0" smtClean="0"/>
              <a:t>Reagent required for making an</a:t>
            </a:r>
          </a:p>
          <a:p>
            <a:r>
              <a:rPr lang="en-US" sz="1400" b="1" dirty="0" smtClean="0"/>
              <a:t>Ester.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1684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Draw the structure of 4-hydroxyl-2-methylbutanoic acid </a:t>
            </a:r>
            <a:endParaRPr lang="en-GB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129170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Draw the structure of benzoic acid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1998" y="2148993"/>
            <a:ext cx="1971675" cy="14668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7877" y="3941645"/>
            <a:ext cx="3048000" cy="14954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597445" y="3018503"/>
            <a:ext cx="4807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Draw the structure of </a:t>
            </a:r>
            <a:r>
              <a:rPr lang="en-GB" b="1" dirty="0" err="1"/>
              <a:t>E</a:t>
            </a:r>
            <a:r>
              <a:rPr lang="en-GB" b="1" dirty="0" err="1" smtClean="0"/>
              <a:t>thyle</a:t>
            </a:r>
            <a:r>
              <a:rPr lang="en-GB" b="1" dirty="0" smtClean="0"/>
              <a:t> </a:t>
            </a:r>
            <a:r>
              <a:rPr lang="en-GB" b="1" dirty="0" err="1" smtClean="0"/>
              <a:t>butanoate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77212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Carboxylic acids and Esters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1486070" y="804944"/>
            <a:ext cx="8567664" cy="42102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r>
              <a:rPr lang="en-GB" sz="1400" b="1" dirty="0" smtClean="0"/>
              <a:t>3-methylethylbutanoate is the Ester responsible for the odour of pear essence.</a:t>
            </a:r>
          </a:p>
          <a:p>
            <a:r>
              <a:rPr lang="en-GB" sz="1400" b="1" dirty="0" smtClean="0"/>
              <a:t>A  write an equation for the formation of this ester. Include any reaction conditions</a:t>
            </a:r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r>
              <a:rPr lang="en-GB" sz="1400" b="1" dirty="0" smtClean="0"/>
              <a:t>B  Name the carboxylic acid used for above reaction.</a:t>
            </a:r>
            <a:endParaRPr lang="en-GB" sz="1400" b="1" dirty="0"/>
          </a:p>
        </p:txBody>
      </p:sp>
      <p:sp>
        <p:nvSpPr>
          <p:cNvPr id="158" name="TextBox 157"/>
          <p:cNvSpPr txBox="1"/>
          <p:nvPr/>
        </p:nvSpPr>
        <p:spPr>
          <a:xfrm>
            <a:off x="1486070" y="5155957"/>
            <a:ext cx="8567664" cy="155918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 smtClean="0"/>
              <a:t> </a:t>
            </a:r>
            <a:r>
              <a:rPr lang="en-GB" sz="1400" b="1" dirty="0" smtClean="0"/>
              <a:t>What is hydrolysis reaction?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17741700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</TotalTime>
  <Words>178</Words>
  <Application>Microsoft Office PowerPoint</Application>
  <PresentationFormat>Widescreen</PresentationFormat>
  <Paragraphs>47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 M Booth</dc:creator>
  <cp:lastModifiedBy>Administrator</cp:lastModifiedBy>
  <cp:revision>99</cp:revision>
  <dcterms:created xsi:type="dcterms:W3CDTF">2016-03-19T16:01:33Z</dcterms:created>
  <dcterms:modified xsi:type="dcterms:W3CDTF">2020-02-17T09:07:00Z</dcterms:modified>
</cp:coreProperties>
</file>